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69" r:id="rId5"/>
    <p:sldId id="270" r:id="rId6"/>
    <p:sldId id="271" r:id="rId7"/>
    <p:sldId id="272" r:id="rId8"/>
    <p:sldId id="273"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snapToObjects="1">
      <p:cViewPr varScale="1">
        <p:scale>
          <a:sx n="112" d="100"/>
          <a:sy n="112" d="100"/>
        </p:scale>
        <p:origin x="11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BD4ED-0D66-AE4D-A9B3-04AD663BB98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223872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BD4ED-0D66-AE4D-A9B3-04AD663BB98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193980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BD4ED-0D66-AE4D-A9B3-04AD663BB98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42860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BD4ED-0D66-AE4D-A9B3-04AD663BB98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287542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BD4ED-0D66-AE4D-A9B3-04AD663BB98C}"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344131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BD4ED-0D66-AE4D-A9B3-04AD663BB98C}"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339501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BD4ED-0D66-AE4D-A9B3-04AD663BB98C}" type="datetimeFigureOut">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67009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BD4ED-0D66-AE4D-A9B3-04AD663BB98C}" type="datetimeFigureOut">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15876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BD4ED-0D66-AE4D-A9B3-04AD663BB98C}" type="datetimeFigureOut">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126958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1BD4ED-0D66-AE4D-A9B3-04AD663BB98C}"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318563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1BD4ED-0D66-AE4D-A9B3-04AD663BB98C}"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01554-DD98-FD45-B1BC-6F10758EB858}" type="slidenum">
              <a:rPr lang="en-US" smtClean="0"/>
              <a:t>‹#›</a:t>
            </a:fld>
            <a:endParaRPr lang="en-US"/>
          </a:p>
        </p:txBody>
      </p:sp>
    </p:spTree>
    <p:extLst>
      <p:ext uri="{BB962C8B-B14F-4D97-AF65-F5344CB8AC3E}">
        <p14:creationId xmlns:p14="http://schemas.microsoft.com/office/powerpoint/2010/main" val="152961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BD4ED-0D66-AE4D-A9B3-04AD663BB98C}" type="datetimeFigureOut">
              <a:rPr lang="en-US" smtClean="0"/>
              <a:t>12/9/20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01554-DD98-FD45-B1BC-6F10758EB858}" type="slidenum">
              <a:rPr lang="en-US" smtClean="0"/>
              <a:t>‹#›</a:t>
            </a:fld>
            <a:endParaRPr lang="en-US"/>
          </a:p>
        </p:txBody>
      </p:sp>
    </p:spTree>
    <p:extLst>
      <p:ext uri="{BB962C8B-B14F-4D97-AF65-F5344CB8AC3E}">
        <p14:creationId xmlns:p14="http://schemas.microsoft.com/office/powerpoint/2010/main" val="34790988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2E915-6F2B-4E40-9409-EFB593BECDF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A6FDE0-5AF9-8740-84C8-2BB5C9851879}"/>
              </a:ext>
            </a:extLst>
          </p:cNvPr>
          <p:cNvSpPr txBox="1"/>
          <p:nvPr/>
        </p:nvSpPr>
        <p:spPr>
          <a:xfrm>
            <a:off x="1470454" y="2496065"/>
            <a:ext cx="9230497" cy="1938992"/>
          </a:xfrm>
          <a:prstGeom prst="rect">
            <a:avLst/>
          </a:prstGeom>
          <a:solidFill>
            <a:schemeClr val="bg1">
              <a:alpha val="70000"/>
            </a:schemeClr>
          </a:solidFill>
        </p:spPr>
        <p:txBody>
          <a:bodyPr wrap="square" rtlCol="0">
            <a:spAutoFit/>
          </a:bodyPr>
          <a:lstStyle/>
          <a:p>
            <a:pPr algn="ctr"/>
            <a:r>
              <a:rPr lang="en-US" sz="4400" dirty="0">
                <a:latin typeface="Avenir" panose="02000503020000020003" pitchFamily="2" charset="0"/>
              </a:rPr>
              <a:t>“The Most High is Ruler Over The Realm of Mankind”</a:t>
            </a:r>
          </a:p>
          <a:p>
            <a:pPr algn="ctr"/>
            <a:r>
              <a:rPr lang="en-US" sz="3200" dirty="0">
                <a:latin typeface="Avenir" panose="02000503020000020003" pitchFamily="2" charset="0"/>
              </a:rPr>
              <a:t>a study of Daniel</a:t>
            </a:r>
          </a:p>
        </p:txBody>
      </p:sp>
      <p:sp>
        <p:nvSpPr>
          <p:cNvPr id="7" name="TextBox 6">
            <a:extLst>
              <a:ext uri="{FF2B5EF4-FFF2-40B4-BE49-F238E27FC236}">
                <a16:creationId xmlns:a16="http://schemas.microsoft.com/office/drawing/2014/main" id="{2C044AB9-439B-584D-A398-4CB8C80224AC}"/>
              </a:ext>
            </a:extLst>
          </p:cNvPr>
          <p:cNvSpPr txBox="1"/>
          <p:nvPr/>
        </p:nvSpPr>
        <p:spPr>
          <a:xfrm>
            <a:off x="1480751" y="4861698"/>
            <a:ext cx="9230497" cy="584775"/>
          </a:xfrm>
          <a:prstGeom prst="rect">
            <a:avLst/>
          </a:prstGeom>
          <a:solidFill>
            <a:schemeClr val="bg1">
              <a:alpha val="70000"/>
            </a:schemeClr>
          </a:solidFill>
        </p:spPr>
        <p:txBody>
          <a:bodyPr wrap="square" rtlCol="0">
            <a:spAutoFit/>
          </a:bodyPr>
          <a:lstStyle/>
          <a:p>
            <a:pPr algn="ctr"/>
            <a:r>
              <a:rPr lang="en-US" sz="3200" dirty="0">
                <a:latin typeface="Avenir" panose="02000503020000020003" pitchFamily="2" charset="0"/>
              </a:rPr>
              <a:t>download lesson at </a:t>
            </a:r>
            <a:r>
              <a:rPr lang="en-US" sz="3200" dirty="0" err="1">
                <a:latin typeface="Avenir" panose="02000503020000020003" pitchFamily="2" charset="0"/>
              </a:rPr>
              <a:t>www.builtbyhim.com</a:t>
            </a:r>
            <a:endParaRPr lang="en-US" sz="3200" dirty="0">
              <a:latin typeface="Avenir" panose="02000503020000020003" pitchFamily="2" charset="0"/>
            </a:endParaRPr>
          </a:p>
        </p:txBody>
      </p:sp>
    </p:spTree>
    <p:extLst>
      <p:ext uri="{BB962C8B-B14F-4D97-AF65-F5344CB8AC3E}">
        <p14:creationId xmlns:p14="http://schemas.microsoft.com/office/powerpoint/2010/main" val="18847349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sky, outdoor&#10;&#10;Description automatically generated">
            <a:extLst>
              <a:ext uri="{FF2B5EF4-FFF2-40B4-BE49-F238E27FC236}">
                <a16:creationId xmlns:a16="http://schemas.microsoft.com/office/drawing/2014/main" id="{1A687348-C342-FF4A-A466-0C0A26CD78E6}"/>
              </a:ext>
            </a:extLst>
          </p:cNvPr>
          <p:cNvPicPr>
            <a:picLocks noChangeAspect="1"/>
          </p:cNvPicPr>
          <p:nvPr/>
        </p:nvPicPr>
        <p:blipFill rotWithShape="1">
          <a:blip r:embed="rId2"/>
          <a:srcRect b="9655"/>
          <a:stretch/>
        </p:blipFill>
        <p:spPr>
          <a:xfrm>
            <a:off x="20" y="1282"/>
            <a:ext cx="12191980" cy="6856718"/>
          </a:xfrm>
          <a:prstGeom prst="rect">
            <a:avLst/>
          </a:prstGeom>
        </p:spPr>
      </p:pic>
    </p:spTree>
    <p:extLst>
      <p:ext uri="{BB962C8B-B14F-4D97-AF65-F5344CB8AC3E}">
        <p14:creationId xmlns:p14="http://schemas.microsoft.com/office/powerpoint/2010/main" val="32183518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0" y="1408050"/>
            <a:ext cx="12192000" cy="5416868"/>
          </a:xfrm>
          <a:prstGeom prst="rect">
            <a:avLst/>
          </a:prstGeom>
          <a:noFill/>
        </p:spPr>
        <p:txBody>
          <a:bodyPr wrap="square" rtlCol="0">
            <a:spAutoFit/>
          </a:bodyPr>
          <a:lstStyle/>
          <a:p>
            <a:pPr>
              <a:spcAft>
                <a:spcPts val="600"/>
              </a:spcAft>
            </a:pPr>
            <a:r>
              <a:rPr lang="en-US" sz="2800" baseline="30000" dirty="0">
                <a:latin typeface="Century" panose="02040604050505020304" pitchFamily="18" charset="0"/>
              </a:rPr>
              <a:t>3</a:t>
            </a:r>
            <a:r>
              <a:rPr lang="en-US" sz="2800" dirty="0">
                <a:latin typeface="Century" panose="02040604050505020304" pitchFamily="18" charset="0"/>
              </a:rPr>
              <a:t>Then the king ordered Ashpenaz, the chief of his officials, to bring in some of the sons of Israel, including some of the royal family and of the nobles, </a:t>
            </a:r>
          </a:p>
          <a:p>
            <a:pPr>
              <a:spcAft>
                <a:spcPts val="600"/>
              </a:spcAft>
            </a:pPr>
            <a:r>
              <a:rPr lang="en-US" sz="2800" baseline="30000" dirty="0">
                <a:latin typeface="Century" panose="02040604050505020304" pitchFamily="18" charset="0"/>
              </a:rPr>
              <a:t>4</a:t>
            </a:r>
            <a:r>
              <a:rPr lang="en-US" sz="2800" dirty="0">
                <a:latin typeface="Century" panose="02040604050505020304" pitchFamily="18" charset="0"/>
              </a:rPr>
              <a:t>youths in whom was no defect, who were good-looking, showing intelligence in every branch of wisdom, endowed with understanding and discerning knowledge, and who had ability for serving in the king’s court; and he ordered him to teach them the literature and language of the Chaldeans. </a:t>
            </a:r>
          </a:p>
          <a:p>
            <a:pPr>
              <a:spcAft>
                <a:spcPts val="600"/>
              </a:spcAft>
            </a:pPr>
            <a:r>
              <a:rPr lang="en-US" sz="2800" baseline="30000" dirty="0">
                <a:latin typeface="Century" panose="02040604050505020304" pitchFamily="18" charset="0"/>
              </a:rPr>
              <a:t>5</a:t>
            </a:r>
            <a:r>
              <a:rPr lang="en-US" sz="2800" dirty="0">
                <a:latin typeface="Century" panose="02040604050505020304" pitchFamily="18" charset="0"/>
              </a:rPr>
              <a:t>The king appointed for them a daily ration from the king’s choice food and from the wine which he drank, and appointed that they should be educated three years, at the end of which they were to enter the king’s personal service.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Daniel Tested</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64447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0" y="1408050"/>
            <a:ext cx="12192000" cy="5170646"/>
          </a:xfrm>
          <a:prstGeom prst="rect">
            <a:avLst/>
          </a:prstGeom>
          <a:noFill/>
        </p:spPr>
        <p:txBody>
          <a:bodyPr wrap="square" rtlCol="0">
            <a:spAutoFit/>
          </a:bodyPr>
          <a:lstStyle/>
          <a:p>
            <a:pPr>
              <a:spcAft>
                <a:spcPts val="600"/>
              </a:spcAft>
            </a:pPr>
            <a:r>
              <a:rPr lang="en-US" sz="3200" baseline="30000" dirty="0">
                <a:latin typeface="Century" panose="02040604050505020304" pitchFamily="18" charset="0"/>
              </a:rPr>
              <a:t>6</a:t>
            </a:r>
            <a:r>
              <a:rPr lang="en-US" sz="3200" dirty="0">
                <a:latin typeface="Century" panose="02040604050505020304" pitchFamily="18" charset="0"/>
              </a:rPr>
              <a:t>Now among them from the sons of Judah were Daniel, Hananiah, </a:t>
            </a:r>
            <a:r>
              <a:rPr lang="en-US" sz="3200" dirty="0" err="1">
                <a:latin typeface="Century" panose="02040604050505020304" pitchFamily="18" charset="0"/>
              </a:rPr>
              <a:t>Mishael</a:t>
            </a:r>
            <a:r>
              <a:rPr lang="en-US" sz="3200" dirty="0">
                <a:latin typeface="Century" panose="02040604050505020304" pitchFamily="18" charset="0"/>
              </a:rPr>
              <a:t> and Azariah. </a:t>
            </a:r>
          </a:p>
          <a:p>
            <a:pPr>
              <a:spcAft>
                <a:spcPts val="600"/>
              </a:spcAft>
            </a:pPr>
            <a:r>
              <a:rPr lang="en-US" sz="3200" baseline="30000" dirty="0">
                <a:latin typeface="Century" panose="02040604050505020304" pitchFamily="18" charset="0"/>
              </a:rPr>
              <a:t>7</a:t>
            </a:r>
            <a:r>
              <a:rPr lang="en-US" sz="3200" dirty="0">
                <a:latin typeface="Century" panose="02040604050505020304" pitchFamily="18" charset="0"/>
              </a:rPr>
              <a:t>Then the commander of the officials assigned new names to them; and to Daniel he assigned the name Belteshazzar, to Hananiah Shadrach, to </a:t>
            </a:r>
            <a:r>
              <a:rPr lang="en-US" sz="3200" dirty="0" err="1">
                <a:latin typeface="Century" panose="02040604050505020304" pitchFamily="18" charset="0"/>
              </a:rPr>
              <a:t>Mishael</a:t>
            </a:r>
            <a:r>
              <a:rPr lang="en-US" sz="3200" dirty="0">
                <a:latin typeface="Century" panose="02040604050505020304" pitchFamily="18" charset="0"/>
              </a:rPr>
              <a:t> Meshach and to Azariah Abed-</a:t>
            </a:r>
            <a:r>
              <a:rPr lang="en-US" sz="3200" dirty="0" err="1">
                <a:latin typeface="Century" panose="02040604050505020304" pitchFamily="18" charset="0"/>
              </a:rPr>
              <a:t>nego</a:t>
            </a:r>
            <a:r>
              <a:rPr lang="en-US" sz="3200" dirty="0">
                <a:latin typeface="Century" panose="02040604050505020304" pitchFamily="18" charset="0"/>
              </a:rPr>
              <a:t>. </a:t>
            </a:r>
          </a:p>
          <a:p>
            <a:pPr>
              <a:spcAft>
                <a:spcPts val="600"/>
              </a:spcAft>
            </a:pPr>
            <a:r>
              <a:rPr lang="en-US" sz="3200" baseline="30000" dirty="0">
                <a:latin typeface="Century" panose="02040604050505020304" pitchFamily="18" charset="0"/>
              </a:rPr>
              <a:t>8</a:t>
            </a:r>
            <a:r>
              <a:rPr lang="en-US" sz="3200" dirty="0">
                <a:latin typeface="Century" panose="02040604050505020304" pitchFamily="18" charset="0"/>
              </a:rPr>
              <a:t>But Daniel made up his mind that he would not defile himself with the king’s choice food or with the wine which he drank; so he sought permission from the commander of the officials that he might not defile himself.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Daniel Tested</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736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0" y="1408050"/>
            <a:ext cx="12192000" cy="3616375"/>
          </a:xfrm>
          <a:prstGeom prst="rect">
            <a:avLst/>
          </a:prstGeom>
          <a:noFill/>
        </p:spPr>
        <p:txBody>
          <a:bodyPr wrap="square" rtlCol="0">
            <a:spAutoFit/>
          </a:bodyPr>
          <a:lstStyle/>
          <a:p>
            <a:pPr>
              <a:spcAft>
                <a:spcPts val="600"/>
              </a:spcAft>
            </a:pPr>
            <a:r>
              <a:rPr lang="en-US" sz="3200" baseline="30000" dirty="0">
                <a:latin typeface="Century" panose="02040604050505020304" pitchFamily="18" charset="0"/>
              </a:rPr>
              <a:t>9</a:t>
            </a:r>
            <a:r>
              <a:rPr lang="en-US" sz="3200" dirty="0">
                <a:latin typeface="Century" panose="02040604050505020304" pitchFamily="18" charset="0"/>
              </a:rPr>
              <a:t>Now God granted Daniel favor and compassion in the sight of the commander of the officials, </a:t>
            </a:r>
          </a:p>
          <a:p>
            <a:pPr>
              <a:spcAft>
                <a:spcPts val="600"/>
              </a:spcAft>
            </a:pPr>
            <a:r>
              <a:rPr lang="en-US" sz="3200" baseline="30000" dirty="0">
                <a:latin typeface="Century" panose="02040604050505020304" pitchFamily="18" charset="0"/>
              </a:rPr>
              <a:t>10</a:t>
            </a:r>
            <a:r>
              <a:rPr lang="en-US" sz="3200" dirty="0">
                <a:latin typeface="Century" panose="02040604050505020304" pitchFamily="18" charset="0"/>
              </a:rPr>
              <a:t>and the commander of the officials said to Daniel, “I am afraid of my lord the king, who has appointed your food and your drink; for why should he see your faces looking more haggard than the youths who are your own age? Then you would make me forfeit my head to the king.”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Daniel Tested</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93976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0" y="1408050"/>
            <a:ext cx="12192000" cy="4185761"/>
          </a:xfrm>
          <a:prstGeom prst="rect">
            <a:avLst/>
          </a:prstGeom>
          <a:noFill/>
        </p:spPr>
        <p:txBody>
          <a:bodyPr wrap="square" rtlCol="0">
            <a:spAutoFit/>
          </a:bodyPr>
          <a:lstStyle/>
          <a:p>
            <a:pPr>
              <a:spcAft>
                <a:spcPts val="600"/>
              </a:spcAft>
            </a:pPr>
            <a:r>
              <a:rPr lang="en-US" sz="3200" baseline="30000" dirty="0">
                <a:latin typeface="Century" panose="02040604050505020304" pitchFamily="18" charset="0"/>
              </a:rPr>
              <a:t>11</a:t>
            </a:r>
            <a:r>
              <a:rPr lang="en-US" sz="3200" dirty="0">
                <a:latin typeface="Century" panose="02040604050505020304" pitchFamily="18" charset="0"/>
              </a:rPr>
              <a:t>But Daniel said to the overseer whom the commander of the officials had appointed over Daniel, Hananiah, </a:t>
            </a:r>
            <a:r>
              <a:rPr lang="en-US" sz="3200" dirty="0" err="1">
                <a:latin typeface="Century" panose="02040604050505020304" pitchFamily="18" charset="0"/>
              </a:rPr>
              <a:t>Mishael</a:t>
            </a:r>
            <a:r>
              <a:rPr lang="en-US" sz="3200" dirty="0">
                <a:latin typeface="Century" panose="02040604050505020304" pitchFamily="18" charset="0"/>
              </a:rPr>
              <a:t> and Azariah, </a:t>
            </a:r>
          </a:p>
          <a:p>
            <a:pPr>
              <a:spcAft>
                <a:spcPts val="600"/>
              </a:spcAft>
            </a:pPr>
            <a:r>
              <a:rPr lang="en-US" sz="3200" baseline="30000" dirty="0">
                <a:latin typeface="Century" panose="02040604050505020304" pitchFamily="18" charset="0"/>
              </a:rPr>
              <a:t>12</a:t>
            </a:r>
            <a:r>
              <a:rPr lang="en-US" sz="3200" dirty="0">
                <a:latin typeface="Century" panose="02040604050505020304" pitchFamily="18" charset="0"/>
              </a:rPr>
              <a:t>“Please test your servants for ten days, and let us be given some vegetables to eat and water to drink. </a:t>
            </a:r>
          </a:p>
          <a:p>
            <a:pPr>
              <a:spcAft>
                <a:spcPts val="600"/>
              </a:spcAft>
            </a:pPr>
            <a:r>
              <a:rPr lang="en-US" sz="3200" baseline="30000" dirty="0">
                <a:latin typeface="Century" panose="02040604050505020304" pitchFamily="18" charset="0"/>
              </a:rPr>
              <a:t>13</a:t>
            </a:r>
            <a:r>
              <a:rPr lang="en-US" sz="3200" dirty="0">
                <a:latin typeface="Century" panose="02040604050505020304" pitchFamily="18" charset="0"/>
              </a:rPr>
              <a:t>“Then let our appearance be observed in your presence and the appearance of the youths who are eating the king’s choice food; and deal with your servants according to what you see.”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Daniel Tested</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44187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0" y="1408050"/>
            <a:ext cx="12192000" cy="3693319"/>
          </a:xfrm>
          <a:prstGeom prst="rect">
            <a:avLst/>
          </a:prstGeom>
          <a:noFill/>
        </p:spPr>
        <p:txBody>
          <a:bodyPr wrap="square" rtlCol="0">
            <a:spAutoFit/>
          </a:bodyPr>
          <a:lstStyle/>
          <a:p>
            <a:pPr>
              <a:spcAft>
                <a:spcPts val="600"/>
              </a:spcAft>
            </a:pPr>
            <a:r>
              <a:rPr lang="en-US" sz="3200" baseline="30000" dirty="0">
                <a:latin typeface="Century" panose="02040604050505020304" pitchFamily="18" charset="0"/>
              </a:rPr>
              <a:t>14</a:t>
            </a:r>
            <a:r>
              <a:rPr lang="en-US" sz="3200" dirty="0">
                <a:latin typeface="Century" panose="02040604050505020304" pitchFamily="18" charset="0"/>
              </a:rPr>
              <a:t>So he listened to them in this matter and tested them for ten days. </a:t>
            </a:r>
          </a:p>
          <a:p>
            <a:pPr>
              <a:spcAft>
                <a:spcPts val="600"/>
              </a:spcAft>
            </a:pPr>
            <a:r>
              <a:rPr lang="en-US" sz="3200" baseline="30000" dirty="0">
                <a:latin typeface="Century" panose="02040604050505020304" pitchFamily="18" charset="0"/>
              </a:rPr>
              <a:t>15</a:t>
            </a:r>
            <a:r>
              <a:rPr lang="en-US" sz="3200" dirty="0">
                <a:latin typeface="Century" panose="02040604050505020304" pitchFamily="18" charset="0"/>
              </a:rPr>
              <a:t>At the end of ten days their appearance seemed better and they were fatter than all the youths who had been eating the king’s choice food. </a:t>
            </a:r>
          </a:p>
          <a:p>
            <a:pPr>
              <a:spcAft>
                <a:spcPts val="600"/>
              </a:spcAft>
            </a:pPr>
            <a:r>
              <a:rPr lang="en-US" sz="3200" baseline="30000" dirty="0">
                <a:latin typeface="Century" panose="02040604050505020304" pitchFamily="18" charset="0"/>
              </a:rPr>
              <a:t>16</a:t>
            </a:r>
            <a:r>
              <a:rPr lang="en-US" sz="3200" dirty="0">
                <a:latin typeface="Century" panose="02040604050505020304" pitchFamily="18" charset="0"/>
              </a:rPr>
              <a:t>So the overseer continued to withhold their choice food and the wine they were to drink, and kept giving them vegetables.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Daniel Tested</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1566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0" y="2366663"/>
            <a:ext cx="12192000" cy="1569660"/>
          </a:xfrm>
          <a:prstGeom prst="rect">
            <a:avLst/>
          </a:prstGeom>
          <a:noFill/>
        </p:spPr>
        <p:txBody>
          <a:bodyPr wrap="square" rtlCol="0">
            <a:spAutoFit/>
          </a:bodyPr>
          <a:lstStyle/>
          <a:p>
            <a:r>
              <a:rPr lang="en-US" sz="3200" baseline="30000" dirty="0">
                <a:latin typeface="Century" panose="02040604050505020304" pitchFamily="18" charset="0"/>
              </a:rPr>
              <a:t>17</a:t>
            </a:r>
            <a:r>
              <a:rPr lang="en-US" sz="3200" dirty="0">
                <a:latin typeface="Century" panose="02040604050505020304" pitchFamily="18" charset="0"/>
              </a:rPr>
              <a:t>As for these four youths, God gave them knowledge and intelligence in every branch of literature and wisdom; Daniel even understood all kinds of visions and dreams.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Daniel Exalted</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96524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0" y="1408050"/>
            <a:ext cx="12192000" cy="5247590"/>
          </a:xfrm>
          <a:prstGeom prst="rect">
            <a:avLst/>
          </a:prstGeom>
          <a:noFill/>
        </p:spPr>
        <p:txBody>
          <a:bodyPr wrap="square" rtlCol="0">
            <a:spAutoFit/>
          </a:bodyPr>
          <a:lstStyle/>
          <a:p>
            <a:pPr>
              <a:spcAft>
                <a:spcPts val="600"/>
              </a:spcAft>
            </a:pPr>
            <a:r>
              <a:rPr lang="en-US" sz="3200" baseline="30000" dirty="0">
                <a:latin typeface="Century" panose="02040604050505020304" pitchFamily="18" charset="0"/>
              </a:rPr>
              <a:t>18</a:t>
            </a:r>
            <a:r>
              <a:rPr lang="en-US" sz="3200" dirty="0">
                <a:latin typeface="Century" panose="02040604050505020304" pitchFamily="18" charset="0"/>
              </a:rPr>
              <a:t>Then at the end of the days which the king had specified for presenting them, the commander of the officials presented them before Nebuchadnezzar. </a:t>
            </a:r>
          </a:p>
          <a:p>
            <a:pPr>
              <a:spcAft>
                <a:spcPts val="600"/>
              </a:spcAft>
            </a:pPr>
            <a:r>
              <a:rPr lang="en-US" sz="3200" baseline="30000" dirty="0">
                <a:latin typeface="Century" panose="02040604050505020304" pitchFamily="18" charset="0"/>
              </a:rPr>
              <a:t>19</a:t>
            </a:r>
            <a:r>
              <a:rPr lang="en-US" sz="3200" dirty="0">
                <a:latin typeface="Century" panose="02040604050505020304" pitchFamily="18" charset="0"/>
              </a:rPr>
              <a:t>The king talked with them, and out of them all not one was found like Daniel, Hananiah, </a:t>
            </a:r>
            <a:r>
              <a:rPr lang="en-US" sz="3200" dirty="0" err="1">
                <a:latin typeface="Century" panose="02040604050505020304" pitchFamily="18" charset="0"/>
              </a:rPr>
              <a:t>Mishael</a:t>
            </a:r>
            <a:r>
              <a:rPr lang="en-US" sz="3200" dirty="0">
                <a:latin typeface="Century" panose="02040604050505020304" pitchFamily="18" charset="0"/>
              </a:rPr>
              <a:t> and Azariah; so they entered the king’s personal service. </a:t>
            </a:r>
          </a:p>
          <a:p>
            <a:pPr>
              <a:spcAft>
                <a:spcPts val="600"/>
              </a:spcAft>
            </a:pPr>
            <a:r>
              <a:rPr lang="en-US" sz="3200" baseline="30000" dirty="0">
                <a:latin typeface="Century" panose="02040604050505020304" pitchFamily="18" charset="0"/>
              </a:rPr>
              <a:t>20</a:t>
            </a:r>
            <a:r>
              <a:rPr lang="en-US" sz="3200" dirty="0">
                <a:latin typeface="Century" panose="02040604050505020304" pitchFamily="18" charset="0"/>
              </a:rPr>
              <a:t>As for every matter of wisdom and understanding about which the king consulted them, he found them ten times better than all the magicians and conjurers who were in all his realm. </a:t>
            </a:r>
          </a:p>
          <a:p>
            <a:pPr>
              <a:spcAft>
                <a:spcPts val="600"/>
              </a:spcAft>
            </a:pPr>
            <a:r>
              <a:rPr lang="en-US" sz="3200" baseline="30000" dirty="0">
                <a:latin typeface="Century" panose="02040604050505020304" pitchFamily="18" charset="0"/>
              </a:rPr>
              <a:t>21</a:t>
            </a:r>
            <a:r>
              <a:rPr lang="en-US" sz="3200" dirty="0">
                <a:latin typeface="Century" panose="02040604050505020304" pitchFamily="18" charset="0"/>
              </a:rPr>
              <a:t>And Daniel continued until the first year of Cyrus the king.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Daniel Exalted</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55723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2E915-6F2B-4E40-9409-EFB593BECDF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A6FDE0-5AF9-8740-84C8-2BB5C9851879}"/>
              </a:ext>
            </a:extLst>
          </p:cNvPr>
          <p:cNvSpPr txBox="1"/>
          <p:nvPr/>
        </p:nvSpPr>
        <p:spPr>
          <a:xfrm>
            <a:off x="1470454" y="2496065"/>
            <a:ext cx="9230497" cy="1446550"/>
          </a:xfrm>
          <a:prstGeom prst="rect">
            <a:avLst/>
          </a:prstGeom>
          <a:solidFill>
            <a:schemeClr val="bg1">
              <a:alpha val="70000"/>
            </a:schemeClr>
          </a:solidFill>
        </p:spPr>
        <p:txBody>
          <a:bodyPr wrap="square" rtlCol="0">
            <a:spAutoFit/>
          </a:bodyPr>
          <a:lstStyle/>
          <a:p>
            <a:pPr algn="ctr"/>
            <a:r>
              <a:rPr lang="en-US" sz="4400" dirty="0">
                <a:latin typeface="Avenir" panose="02000503020000020003" pitchFamily="2" charset="0"/>
              </a:rPr>
              <a:t>“The Most High is Ruler Over The Realm of Mankind”</a:t>
            </a:r>
          </a:p>
        </p:txBody>
      </p:sp>
      <p:sp>
        <p:nvSpPr>
          <p:cNvPr id="7" name="TextBox 6">
            <a:extLst>
              <a:ext uri="{FF2B5EF4-FFF2-40B4-BE49-F238E27FC236}">
                <a16:creationId xmlns:a16="http://schemas.microsoft.com/office/drawing/2014/main" id="{2C044AB9-439B-584D-A398-4CB8C80224AC}"/>
              </a:ext>
            </a:extLst>
          </p:cNvPr>
          <p:cNvSpPr txBox="1"/>
          <p:nvPr/>
        </p:nvSpPr>
        <p:spPr>
          <a:xfrm>
            <a:off x="1480751" y="4131276"/>
            <a:ext cx="9230497" cy="584775"/>
          </a:xfrm>
          <a:prstGeom prst="rect">
            <a:avLst/>
          </a:prstGeom>
          <a:solidFill>
            <a:schemeClr val="bg1">
              <a:alpha val="70000"/>
            </a:schemeClr>
          </a:solidFill>
        </p:spPr>
        <p:txBody>
          <a:bodyPr wrap="square" rtlCol="0">
            <a:spAutoFit/>
          </a:bodyPr>
          <a:lstStyle/>
          <a:p>
            <a:pPr algn="ctr"/>
            <a:r>
              <a:rPr lang="en-US" sz="3200" dirty="0">
                <a:latin typeface="Avenir" panose="02000503020000020003" pitchFamily="2" charset="0"/>
              </a:rPr>
              <a:t>a study of Daniel</a:t>
            </a:r>
          </a:p>
        </p:txBody>
      </p:sp>
    </p:spTree>
    <p:extLst>
      <p:ext uri="{BB962C8B-B14F-4D97-AF65-F5344CB8AC3E}">
        <p14:creationId xmlns:p14="http://schemas.microsoft.com/office/powerpoint/2010/main" val="20514463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617838" y="2026118"/>
            <a:ext cx="11207579" cy="3939540"/>
          </a:xfrm>
          <a:prstGeom prst="rect">
            <a:avLst/>
          </a:prstGeom>
          <a:noFill/>
        </p:spPr>
        <p:txBody>
          <a:bodyPr wrap="square" rtlCol="0">
            <a:spAutoFit/>
          </a:bodyPr>
          <a:lstStyle/>
          <a:p>
            <a:pPr>
              <a:spcAft>
                <a:spcPts val="600"/>
              </a:spcAft>
            </a:pPr>
            <a:r>
              <a:rPr lang="en-US" sz="3000" dirty="0">
                <a:latin typeface="Century" panose="02040604050505020304" pitchFamily="18" charset="0"/>
              </a:rPr>
              <a:t>Daniel 1:1–2 (NASB95) </a:t>
            </a:r>
          </a:p>
          <a:p>
            <a:pPr>
              <a:spcAft>
                <a:spcPts val="600"/>
              </a:spcAft>
            </a:pPr>
            <a:r>
              <a:rPr lang="en-US" sz="3000" baseline="30000" dirty="0">
                <a:latin typeface="Century" panose="02040604050505020304" pitchFamily="18" charset="0"/>
              </a:rPr>
              <a:t>1</a:t>
            </a:r>
            <a:r>
              <a:rPr lang="en-US" sz="3000" dirty="0">
                <a:latin typeface="Century" panose="02040604050505020304" pitchFamily="18" charset="0"/>
              </a:rPr>
              <a:t>In the third year of the reign of Jehoiakim king of Judah, Nebuchadnezzar king of Babylon came to Jerusalem and besieged it. </a:t>
            </a:r>
          </a:p>
          <a:p>
            <a:pPr>
              <a:spcAft>
                <a:spcPts val="600"/>
              </a:spcAft>
            </a:pPr>
            <a:r>
              <a:rPr lang="en-US" sz="3000" baseline="30000" dirty="0">
                <a:latin typeface="Century" panose="02040604050505020304" pitchFamily="18" charset="0"/>
              </a:rPr>
              <a:t>2</a:t>
            </a:r>
            <a:r>
              <a:rPr lang="en-US" sz="3000" dirty="0">
                <a:latin typeface="Century" panose="02040604050505020304" pitchFamily="18" charset="0"/>
              </a:rPr>
              <a:t>The Lord gave Jehoiakim king of Judah into his hand, along with some of the vessels of the house of God; and he brought them to the land of Shinar, to the house of his god, and he brought the vessels into the treasury of his god.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Nebuchadnezzar Victorious</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52456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275DBB0-21F8-9245-AE23-94CA30F88AC3}"/>
              </a:ext>
            </a:extLst>
          </p:cNvPr>
          <p:cNvPicPr>
            <a:picLocks noChangeAspect="1"/>
          </p:cNvPicPr>
          <p:nvPr/>
        </p:nvPicPr>
        <p:blipFill>
          <a:blip r:embed="rId2"/>
          <a:stretch>
            <a:fillRect/>
          </a:stretch>
        </p:blipFill>
        <p:spPr>
          <a:xfrm>
            <a:off x="6009381" y="2582563"/>
            <a:ext cx="6182619" cy="4275438"/>
          </a:xfrm>
          <a:prstGeom prst="rect">
            <a:avLst/>
          </a:prstGeom>
        </p:spPr>
      </p:pic>
      <p:pic>
        <p:nvPicPr>
          <p:cNvPr id="3" name="Picture 2">
            <a:extLst>
              <a:ext uri="{FF2B5EF4-FFF2-40B4-BE49-F238E27FC236}">
                <a16:creationId xmlns:a16="http://schemas.microsoft.com/office/drawing/2014/main" id="{5A4CF3C1-74BC-C74B-90E4-C134E27D18CD}"/>
              </a:ext>
            </a:extLst>
          </p:cNvPr>
          <p:cNvPicPr>
            <a:picLocks noChangeAspect="1"/>
          </p:cNvPicPr>
          <p:nvPr/>
        </p:nvPicPr>
        <p:blipFill rotWithShape="1">
          <a:blip r:embed="rId3"/>
          <a:srcRect l="42568" r="24580" b="31784"/>
          <a:stretch/>
        </p:blipFill>
        <p:spPr>
          <a:xfrm>
            <a:off x="-1" y="0"/>
            <a:ext cx="7080423" cy="5084504"/>
          </a:xfrm>
          <a:prstGeom prst="rect">
            <a:avLst/>
          </a:prstGeom>
        </p:spPr>
      </p:pic>
      <p:sp>
        <p:nvSpPr>
          <p:cNvPr id="7" name="7-Point Star 6">
            <a:extLst>
              <a:ext uri="{FF2B5EF4-FFF2-40B4-BE49-F238E27FC236}">
                <a16:creationId xmlns:a16="http://schemas.microsoft.com/office/drawing/2014/main" id="{42F6A6B8-354C-B344-82B1-C82F45F2DB7F}"/>
              </a:ext>
            </a:extLst>
          </p:cNvPr>
          <p:cNvSpPr/>
          <p:nvPr/>
        </p:nvSpPr>
        <p:spPr>
          <a:xfrm>
            <a:off x="10121900" y="4267200"/>
            <a:ext cx="228600" cy="2413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295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275DBB0-21F8-9245-AE23-94CA30F88AC3}"/>
              </a:ext>
            </a:extLst>
          </p:cNvPr>
          <p:cNvPicPr>
            <a:picLocks noChangeAspect="1"/>
          </p:cNvPicPr>
          <p:nvPr/>
        </p:nvPicPr>
        <p:blipFill>
          <a:blip r:embed="rId2"/>
          <a:stretch>
            <a:fillRect/>
          </a:stretch>
        </p:blipFill>
        <p:spPr>
          <a:xfrm>
            <a:off x="6009381" y="2582563"/>
            <a:ext cx="6182619" cy="4275438"/>
          </a:xfrm>
          <a:prstGeom prst="rect">
            <a:avLst/>
          </a:prstGeom>
        </p:spPr>
      </p:pic>
      <p:pic>
        <p:nvPicPr>
          <p:cNvPr id="3" name="Picture 2">
            <a:extLst>
              <a:ext uri="{FF2B5EF4-FFF2-40B4-BE49-F238E27FC236}">
                <a16:creationId xmlns:a16="http://schemas.microsoft.com/office/drawing/2014/main" id="{5A4CF3C1-74BC-C74B-90E4-C134E27D18CD}"/>
              </a:ext>
            </a:extLst>
          </p:cNvPr>
          <p:cNvPicPr>
            <a:picLocks noChangeAspect="1"/>
          </p:cNvPicPr>
          <p:nvPr/>
        </p:nvPicPr>
        <p:blipFill rotWithShape="1">
          <a:blip r:embed="rId3"/>
          <a:srcRect l="42568" r="24580" b="31784"/>
          <a:stretch/>
        </p:blipFill>
        <p:spPr>
          <a:xfrm>
            <a:off x="-1" y="0"/>
            <a:ext cx="7080423" cy="5084504"/>
          </a:xfrm>
          <a:prstGeom prst="rect">
            <a:avLst/>
          </a:prstGeom>
        </p:spPr>
      </p:pic>
      <p:sp>
        <p:nvSpPr>
          <p:cNvPr id="7" name="7-Point Star 6">
            <a:extLst>
              <a:ext uri="{FF2B5EF4-FFF2-40B4-BE49-F238E27FC236}">
                <a16:creationId xmlns:a16="http://schemas.microsoft.com/office/drawing/2014/main" id="{42F6A6B8-354C-B344-82B1-C82F45F2DB7F}"/>
              </a:ext>
            </a:extLst>
          </p:cNvPr>
          <p:cNvSpPr/>
          <p:nvPr/>
        </p:nvSpPr>
        <p:spPr>
          <a:xfrm>
            <a:off x="9702800" y="3009900"/>
            <a:ext cx="228600" cy="2413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503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275DBB0-21F8-9245-AE23-94CA30F88AC3}"/>
              </a:ext>
            </a:extLst>
          </p:cNvPr>
          <p:cNvPicPr>
            <a:picLocks noChangeAspect="1"/>
          </p:cNvPicPr>
          <p:nvPr/>
        </p:nvPicPr>
        <p:blipFill>
          <a:blip r:embed="rId2"/>
          <a:stretch>
            <a:fillRect/>
          </a:stretch>
        </p:blipFill>
        <p:spPr>
          <a:xfrm>
            <a:off x="6009381" y="2582563"/>
            <a:ext cx="6182619" cy="4275438"/>
          </a:xfrm>
          <a:prstGeom prst="rect">
            <a:avLst/>
          </a:prstGeom>
        </p:spPr>
      </p:pic>
      <p:pic>
        <p:nvPicPr>
          <p:cNvPr id="3" name="Picture 2">
            <a:extLst>
              <a:ext uri="{FF2B5EF4-FFF2-40B4-BE49-F238E27FC236}">
                <a16:creationId xmlns:a16="http://schemas.microsoft.com/office/drawing/2014/main" id="{5A4CF3C1-74BC-C74B-90E4-C134E27D18CD}"/>
              </a:ext>
            </a:extLst>
          </p:cNvPr>
          <p:cNvPicPr>
            <a:picLocks noChangeAspect="1"/>
          </p:cNvPicPr>
          <p:nvPr/>
        </p:nvPicPr>
        <p:blipFill rotWithShape="1">
          <a:blip r:embed="rId3"/>
          <a:srcRect l="42568" r="24580" b="31784"/>
          <a:stretch/>
        </p:blipFill>
        <p:spPr>
          <a:xfrm>
            <a:off x="-1" y="0"/>
            <a:ext cx="7080423" cy="5084504"/>
          </a:xfrm>
          <a:prstGeom prst="rect">
            <a:avLst/>
          </a:prstGeom>
        </p:spPr>
      </p:pic>
      <p:sp>
        <p:nvSpPr>
          <p:cNvPr id="7" name="7-Point Star 6">
            <a:extLst>
              <a:ext uri="{FF2B5EF4-FFF2-40B4-BE49-F238E27FC236}">
                <a16:creationId xmlns:a16="http://schemas.microsoft.com/office/drawing/2014/main" id="{42F6A6B8-354C-B344-82B1-C82F45F2DB7F}"/>
              </a:ext>
            </a:extLst>
          </p:cNvPr>
          <p:cNvSpPr/>
          <p:nvPr/>
        </p:nvSpPr>
        <p:spPr>
          <a:xfrm>
            <a:off x="8623300" y="2946400"/>
            <a:ext cx="228600" cy="2413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7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275DBB0-21F8-9245-AE23-94CA30F88AC3}"/>
              </a:ext>
            </a:extLst>
          </p:cNvPr>
          <p:cNvPicPr>
            <a:picLocks noChangeAspect="1"/>
          </p:cNvPicPr>
          <p:nvPr/>
        </p:nvPicPr>
        <p:blipFill>
          <a:blip r:embed="rId2"/>
          <a:stretch>
            <a:fillRect/>
          </a:stretch>
        </p:blipFill>
        <p:spPr>
          <a:xfrm>
            <a:off x="6009381" y="2582563"/>
            <a:ext cx="6182619" cy="4275438"/>
          </a:xfrm>
          <a:prstGeom prst="rect">
            <a:avLst/>
          </a:prstGeom>
        </p:spPr>
      </p:pic>
      <p:pic>
        <p:nvPicPr>
          <p:cNvPr id="3" name="Picture 2">
            <a:extLst>
              <a:ext uri="{FF2B5EF4-FFF2-40B4-BE49-F238E27FC236}">
                <a16:creationId xmlns:a16="http://schemas.microsoft.com/office/drawing/2014/main" id="{5A4CF3C1-74BC-C74B-90E4-C134E27D18CD}"/>
              </a:ext>
            </a:extLst>
          </p:cNvPr>
          <p:cNvPicPr>
            <a:picLocks noChangeAspect="1"/>
          </p:cNvPicPr>
          <p:nvPr/>
        </p:nvPicPr>
        <p:blipFill rotWithShape="1">
          <a:blip r:embed="rId3"/>
          <a:srcRect l="42568" r="24580" b="31784"/>
          <a:stretch/>
        </p:blipFill>
        <p:spPr>
          <a:xfrm>
            <a:off x="-1" y="0"/>
            <a:ext cx="7080423" cy="5084504"/>
          </a:xfrm>
          <a:prstGeom prst="rect">
            <a:avLst/>
          </a:prstGeom>
        </p:spPr>
      </p:pic>
      <p:sp>
        <p:nvSpPr>
          <p:cNvPr id="7" name="7-Point Star 6">
            <a:extLst>
              <a:ext uri="{FF2B5EF4-FFF2-40B4-BE49-F238E27FC236}">
                <a16:creationId xmlns:a16="http://schemas.microsoft.com/office/drawing/2014/main" id="{42F6A6B8-354C-B344-82B1-C82F45F2DB7F}"/>
              </a:ext>
            </a:extLst>
          </p:cNvPr>
          <p:cNvSpPr/>
          <p:nvPr/>
        </p:nvSpPr>
        <p:spPr>
          <a:xfrm>
            <a:off x="8343900" y="2946400"/>
            <a:ext cx="228600" cy="2413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113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275DBB0-21F8-9245-AE23-94CA30F88AC3}"/>
              </a:ext>
            </a:extLst>
          </p:cNvPr>
          <p:cNvPicPr>
            <a:picLocks noChangeAspect="1"/>
          </p:cNvPicPr>
          <p:nvPr/>
        </p:nvPicPr>
        <p:blipFill>
          <a:blip r:embed="rId2"/>
          <a:stretch>
            <a:fillRect/>
          </a:stretch>
        </p:blipFill>
        <p:spPr>
          <a:xfrm>
            <a:off x="6009381" y="2582563"/>
            <a:ext cx="6182619" cy="4275438"/>
          </a:xfrm>
          <a:prstGeom prst="rect">
            <a:avLst/>
          </a:prstGeom>
        </p:spPr>
      </p:pic>
      <p:pic>
        <p:nvPicPr>
          <p:cNvPr id="3" name="Picture 2">
            <a:extLst>
              <a:ext uri="{FF2B5EF4-FFF2-40B4-BE49-F238E27FC236}">
                <a16:creationId xmlns:a16="http://schemas.microsoft.com/office/drawing/2014/main" id="{5A4CF3C1-74BC-C74B-90E4-C134E27D18CD}"/>
              </a:ext>
            </a:extLst>
          </p:cNvPr>
          <p:cNvPicPr>
            <a:picLocks noChangeAspect="1"/>
          </p:cNvPicPr>
          <p:nvPr/>
        </p:nvPicPr>
        <p:blipFill rotWithShape="1">
          <a:blip r:embed="rId3"/>
          <a:srcRect l="42568" r="24580" b="31784"/>
          <a:stretch/>
        </p:blipFill>
        <p:spPr>
          <a:xfrm>
            <a:off x="-1" y="0"/>
            <a:ext cx="7080423" cy="5084504"/>
          </a:xfrm>
          <a:prstGeom prst="rect">
            <a:avLst/>
          </a:prstGeom>
        </p:spPr>
      </p:pic>
      <p:sp>
        <p:nvSpPr>
          <p:cNvPr id="7" name="7-Point Star 6">
            <a:extLst>
              <a:ext uri="{FF2B5EF4-FFF2-40B4-BE49-F238E27FC236}">
                <a16:creationId xmlns:a16="http://schemas.microsoft.com/office/drawing/2014/main" id="{42F6A6B8-354C-B344-82B1-C82F45F2DB7F}"/>
              </a:ext>
            </a:extLst>
          </p:cNvPr>
          <p:cNvSpPr/>
          <p:nvPr/>
        </p:nvSpPr>
        <p:spPr>
          <a:xfrm>
            <a:off x="6851822" y="5084504"/>
            <a:ext cx="228600" cy="2413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6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275DBB0-21F8-9245-AE23-94CA30F88AC3}"/>
              </a:ext>
            </a:extLst>
          </p:cNvPr>
          <p:cNvPicPr>
            <a:picLocks noChangeAspect="1"/>
          </p:cNvPicPr>
          <p:nvPr/>
        </p:nvPicPr>
        <p:blipFill>
          <a:blip r:embed="rId2"/>
          <a:stretch>
            <a:fillRect/>
          </a:stretch>
        </p:blipFill>
        <p:spPr>
          <a:xfrm>
            <a:off x="6009381" y="2582563"/>
            <a:ext cx="6182619" cy="4275438"/>
          </a:xfrm>
          <a:prstGeom prst="rect">
            <a:avLst/>
          </a:prstGeom>
        </p:spPr>
      </p:pic>
      <p:pic>
        <p:nvPicPr>
          <p:cNvPr id="3" name="Picture 2">
            <a:extLst>
              <a:ext uri="{FF2B5EF4-FFF2-40B4-BE49-F238E27FC236}">
                <a16:creationId xmlns:a16="http://schemas.microsoft.com/office/drawing/2014/main" id="{5A4CF3C1-74BC-C74B-90E4-C134E27D18CD}"/>
              </a:ext>
            </a:extLst>
          </p:cNvPr>
          <p:cNvPicPr>
            <a:picLocks noChangeAspect="1"/>
          </p:cNvPicPr>
          <p:nvPr/>
        </p:nvPicPr>
        <p:blipFill rotWithShape="1">
          <a:blip r:embed="rId3"/>
          <a:srcRect l="42568" r="24580" b="31784"/>
          <a:stretch/>
        </p:blipFill>
        <p:spPr>
          <a:xfrm>
            <a:off x="-1" y="0"/>
            <a:ext cx="7080423" cy="5084504"/>
          </a:xfrm>
          <a:prstGeom prst="rect">
            <a:avLst/>
          </a:prstGeom>
        </p:spPr>
      </p:pic>
      <p:sp>
        <p:nvSpPr>
          <p:cNvPr id="7" name="7-Point Star 6">
            <a:extLst>
              <a:ext uri="{FF2B5EF4-FFF2-40B4-BE49-F238E27FC236}">
                <a16:creationId xmlns:a16="http://schemas.microsoft.com/office/drawing/2014/main" id="{42F6A6B8-354C-B344-82B1-C82F45F2DB7F}"/>
              </a:ext>
            </a:extLst>
          </p:cNvPr>
          <p:cNvSpPr/>
          <p:nvPr/>
        </p:nvSpPr>
        <p:spPr>
          <a:xfrm>
            <a:off x="7626522" y="4599632"/>
            <a:ext cx="228600" cy="2413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23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2E8FDD-5321-AC45-8DB4-9FD42F793496}"/>
              </a:ext>
            </a:extLst>
          </p:cNvPr>
          <p:cNvSpPr/>
          <p:nvPr/>
        </p:nvSpPr>
        <p:spPr>
          <a:xfrm>
            <a:off x="2236573" y="0"/>
            <a:ext cx="9955427" cy="13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10;&#10;Description automatically generated">
            <a:extLst>
              <a:ext uri="{FF2B5EF4-FFF2-40B4-BE49-F238E27FC236}">
                <a16:creationId xmlns:a16="http://schemas.microsoft.com/office/drawing/2014/main" id="{E1E099D4-7DEE-4247-9C05-60D32FECF54B}"/>
              </a:ext>
            </a:extLst>
          </p:cNvPr>
          <p:cNvPicPr>
            <a:picLocks noChangeAspect="1"/>
          </p:cNvPicPr>
          <p:nvPr/>
        </p:nvPicPr>
        <p:blipFill>
          <a:blip r:embed="rId2"/>
          <a:stretch>
            <a:fillRect/>
          </a:stretch>
        </p:blipFill>
        <p:spPr>
          <a:xfrm>
            <a:off x="0" y="0"/>
            <a:ext cx="2421924" cy="1362331"/>
          </a:xfrm>
          <a:prstGeom prst="rect">
            <a:avLst/>
          </a:prstGeom>
        </p:spPr>
      </p:pic>
      <p:sp>
        <p:nvSpPr>
          <p:cNvPr id="4" name="TextBox 3">
            <a:extLst>
              <a:ext uri="{FF2B5EF4-FFF2-40B4-BE49-F238E27FC236}">
                <a16:creationId xmlns:a16="http://schemas.microsoft.com/office/drawing/2014/main" id="{2C90BCD8-E5BE-CE42-A4F9-31879FC611D0}"/>
              </a:ext>
            </a:extLst>
          </p:cNvPr>
          <p:cNvSpPr txBox="1"/>
          <p:nvPr/>
        </p:nvSpPr>
        <p:spPr>
          <a:xfrm>
            <a:off x="617838" y="2026118"/>
            <a:ext cx="11207579" cy="3939540"/>
          </a:xfrm>
          <a:prstGeom prst="rect">
            <a:avLst/>
          </a:prstGeom>
          <a:noFill/>
        </p:spPr>
        <p:txBody>
          <a:bodyPr wrap="square" rtlCol="0">
            <a:spAutoFit/>
          </a:bodyPr>
          <a:lstStyle/>
          <a:p>
            <a:pPr>
              <a:spcAft>
                <a:spcPts val="600"/>
              </a:spcAft>
            </a:pPr>
            <a:r>
              <a:rPr lang="en-US" sz="3000" dirty="0">
                <a:latin typeface="Century" panose="02040604050505020304" pitchFamily="18" charset="0"/>
              </a:rPr>
              <a:t>Daniel 1:1–2 (NASB95) </a:t>
            </a:r>
          </a:p>
          <a:p>
            <a:pPr>
              <a:spcAft>
                <a:spcPts val="600"/>
              </a:spcAft>
            </a:pPr>
            <a:r>
              <a:rPr lang="en-US" sz="3000" baseline="30000" dirty="0">
                <a:latin typeface="Century" panose="02040604050505020304" pitchFamily="18" charset="0"/>
              </a:rPr>
              <a:t>1</a:t>
            </a:r>
            <a:r>
              <a:rPr lang="en-US" sz="3000" dirty="0">
                <a:latin typeface="Century" panose="02040604050505020304" pitchFamily="18" charset="0"/>
              </a:rPr>
              <a:t>In the third year of the reign of Jehoiakim king of Judah, Nebuchadnezzar king of Babylon came to Jerusalem and besieged it. </a:t>
            </a:r>
          </a:p>
          <a:p>
            <a:pPr>
              <a:spcAft>
                <a:spcPts val="600"/>
              </a:spcAft>
            </a:pPr>
            <a:r>
              <a:rPr lang="en-US" sz="3000" baseline="30000" dirty="0">
                <a:latin typeface="Century" panose="02040604050505020304" pitchFamily="18" charset="0"/>
              </a:rPr>
              <a:t>2</a:t>
            </a:r>
            <a:r>
              <a:rPr lang="en-US" sz="3000" dirty="0">
                <a:latin typeface="Century" panose="02040604050505020304" pitchFamily="18" charset="0"/>
              </a:rPr>
              <a:t>The Lord gave Jehoiakim king of Judah into his hand, along with some of the vessels of the house of God; and he brought them to the land of Shinar, to the house of his god, and he brought the vessels into the treasury of his god. </a:t>
            </a:r>
          </a:p>
        </p:txBody>
      </p:sp>
      <p:sp>
        <p:nvSpPr>
          <p:cNvPr id="5" name="TextBox 4">
            <a:extLst>
              <a:ext uri="{FF2B5EF4-FFF2-40B4-BE49-F238E27FC236}">
                <a16:creationId xmlns:a16="http://schemas.microsoft.com/office/drawing/2014/main" id="{C2544C50-7C2F-3D49-B1A0-B82473BCF173}"/>
              </a:ext>
            </a:extLst>
          </p:cNvPr>
          <p:cNvSpPr txBox="1"/>
          <p:nvPr/>
        </p:nvSpPr>
        <p:spPr>
          <a:xfrm>
            <a:off x="2421924" y="358001"/>
            <a:ext cx="9770076" cy="646331"/>
          </a:xfrm>
          <a:prstGeom prst="rect">
            <a:avLst/>
          </a:prstGeom>
          <a:noFill/>
        </p:spPr>
        <p:txBody>
          <a:bodyPr wrap="square" rtlCol="0" anchor="ctr">
            <a:spAutoFit/>
          </a:bodyPr>
          <a:lstStyle/>
          <a:p>
            <a:r>
              <a:rPr lang="en-US" sz="3600" dirty="0">
                <a:latin typeface="Trajan Pro" panose="02020502050506020301" pitchFamily="18" charset="0"/>
              </a:rPr>
              <a:t>Nebuchadnezzar Victorious</a:t>
            </a:r>
          </a:p>
        </p:txBody>
      </p:sp>
      <p:sp>
        <p:nvSpPr>
          <p:cNvPr id="7" name="Rectangle 6">
            <a:extLst>
              <a:ext uri="{FF2B5EF4-FFF2-40B4-BE49-F238E27FC236}">
                <a16:creationId xmlns:a16="http://schemas.microsoft.com/office/drawing/2014/main" id="{AB097D79-F3C4-494B-ABCF-78FD87F0EAAF}"/>
              </a:ext>
            </a:extLst>
          </p:cNvPr>
          <p:cNvSpPr/>
          <p:nvPr/>
        </p:nvSpPr>
        <p:spPr>
          <a:xfrm>
            <a:off x="0" y="1362331"/>
            <a:ext cx="1025504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102120"/>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35</TotalTime>
  <Words>801</Words>
  <Application>Microsoft Macintosh PowerPoint</Application>
  <PresentationFormat>Widescreen</PresentationFormat>
  <Paragraphs>39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vt:lpstr>
      <vt:lpstr>Calibri</vt:lpstr>
      <vt:lpstr>Calibri Light</vt:lpstr>
      <vt:lpstr>Century</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5</cp:revision>
  <dcterms:created xsi:type="dcterms:W3CDTF">2020-12-09T20:15:56Z</dcterms:created>
  <dcterms:modified xsi:type="dcterms:W3CDTF">2020-12-09T21:59:32Z</dcterms:modified>
</cp:coreProperties>
</file>