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2" r:id="rId3"/>
    <p:sldId id="279" r:id="rId4"/>
    <p:sldId id="280" r:id="rId5"/>
    <p:sldId id="281" r:id="rId6"/>
    <p:sldId id="273" r:id="rId7"/>
    <p:sldId id="278" r:id="rId8"/>
    <p:sldId id="282" r:id="rId9"/>
    <p:sldId id="283" r:id="rId10"/>
    <p:sldId id="284" r:id="rId11"/>
    <p:sldId id="285" r:id="rId12"/>
    <p:sldId id="274" r:id="rId13"/>
    <p:sldId id="286" r:id="rId14"/>
    <p:sldId id="287" r:id="rId15"/>
    <p:sldId id="275" r:id="rId16"/>
    <p:sldId id="288" r:id="rId17"/>
    <p:sldId id="289" r:id="rId18"/>
    <p:sldId id="276" r:id="rId19"/>
    <p:sldId id="290" r:id="rId20"/>
    <p:sldId id="291" r:id="rId21"/>
    <p:sldId id="277" r:id="rId22"/>
    <p:sldId id="292" r:id="rId23"/>
    <p:sldId id="293" r:id="rId24"/>
    <p:sldId id="26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48"/>
  </p:normalViewPr>
  <p:slideViewPr>
    <p:cSldViewPr snapToGrid="0" snapToObjects="1">
      <p:cViewPr varScale="1">
        <p:scale>
          <a:sx n="112" d="100"/>
          <a:sy n="112" d="100"/>
        </p:scale>
        <p:origin x="1120"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1BD4ED-0D66-AE4D-A9B3-04AD663BB98C}"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223872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BD4ED-0D66-AE4D-A9B3-04AD663BB98C}"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193980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BD4ED-0D66-AE4D-A9B3-04AD663BB98C}"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428600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BD4ED-0D66-AE4D-A9B3-04AD663BB98C}"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287542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1BD4ED-0D66-AE4D-A9B3-04AD663BB98C}"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344131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1BD4ED-0D66-AE4D-A9B3-04AD663BB98C}"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339501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1BD4ED-0D66-AE4D-A9B3-04AD663BB98C}" type="datetimeFigureOut">
              <a:rPr lang="en-US" smtClean="0"/>
              <a:t>1/27/21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67009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BD4ED-0D66-AE4D-A9B3-04AD663BB98C}" type="datetimeFigureOut">
              <a:rPr lang="en-US" smtClean="0"/>
              <a:t>1/27/21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15876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BD4ED-0D66-AE4D-A9B3-04AD663BB98C}" type="datetimeFigureOut">
              <a:rPr lang="en-US" smtClean="0"/>
              <a:t>1/27/21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126958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1BD4ED-0D66-AE4D-A9B3-04AD663BB98C}"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318563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1BD4ED-0D66-AE4D-A9B3-04AD663BB98C}"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152961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BD4ED-0D66-AE4D-A9B3-04AD663BB98C}" type="datetimeFigureOut">
              <a:rPr lang="en-US" smtClean="0"/>
              <a:t>1/27/21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01554-DD98-FD45-B1BC-6F10758EB858}" type="slidenum">
              <a:rPr lang="en-US" smtClean="0"/>
              <a:t>‹#›</a:t>
            </a:fld>
            <a:endParaRPr lang="en-US"/>
          </a:p>
        </p:txBody>
      </p:sp>
    </p:spTree>
    <p:extLst>
      <p:ext uri="{BB962C8B-B14F-4D97-AF65-F5344CB8AC3E}">
        <p14:creationId xmlns:p14="http://schemas.microsoft.com/office/powerpoint/2010/main" val="34790988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F2E915-6F2B-4E40-9409-EFB593BECDF9}"/>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4EA6FDE0-5AF9-8740-84C8-2BB5C9851879}"/>
              </a:ext>
            </a:extLst>
          </p:cNvPr>
          <p:cNvSpPr txBox="1"/>
          <p:nvPr/>
        </p:nvSpPr>
        <p:spPr>
          <a:xfrm>
            <a:off x="1470454" y="2496065"/>
            <a:ext cx="9230497" cy="1938992"/>
          </a:xfrm>
          <a:prstGeom prst="rect">
            <a:avLst/>
          </a:prstGeom>
          <a:solidFill>
            <a:schemeClr val="bg1">
              <a:alpha val="70000"/>
            </a:schemeClr>
          </a:solidFill>
        </p:spPr>
        <p:txBody>
          <a:bodyPr wrap="square" rtlCol="0">
            <a:spAutoFit/>
          </a:bodyPr>
          <a:lstStyle/>
          <a:p>
            <a:pPr algn="ctr"/>
            <a:r>
              <a:rPr lang="en-US" sz="4400" dirty="0">
                <a:latin typeface="Avenir" panose="02000503020000020003" pitchFamily="2" charset="0"/>
              </a:rPr>
              <a:t>“The Most High is Ruler Over The Realm of Mankind”</a:t>
            </a:r>
          </a:p>
          <a:p>
            <a:pPr algn="ctr"/>
            <a:r>
              <a:rPr lang="en-US" sz="3200" dirty="0">
                <a:latin typeface="Avenir" panose="02000503020000020003" pitchFamily="2" charset="0"/>
              </a:rPr>
              <a:t>a study of Daniel</a:t>
            </a:r>
          </a:p>
        </p:txBody>
      </p:sp>
      <p:sp>
        <p:nvSpPr>
          <p:cNvPr id="7" name="TextBox 6">
            <a:extLst>
              <a:ext uri="{FF2B5EF4-FFF2-40B4-BE49-F238E27FC236}">
                <a16:creationId xmlns:a16="http://schemas.microsoft.com/office/drawing/2014/main" id="{2C044AB9-439B-584D-A398-4CB8C80224AC}"/>
              </a:ext>
            </a:extLst>
          </p:cNvPr>
          <p:cNvSpPr txBox="1"/>
          <p:nvPr/>
        </p:nvSpPr>
        <p:spPr>
          <a:xfrm>
            <a:off x="1480751" y="4861698"/>
            <a:ext cx="9230497" cy="584775"/>
          </a:xfrm>
          <a:prstGeom prst="rect">
            <a:avLst/>
          </a:prstGeom>
          <a:solidFill>
            <a:schemeClr val="bg1">
              <a:alpha val="70000"/>
            </a:schemeClr>
          </a:solidFill>
        </p:spPr>
        <p:txBody>
          <a:bodyPr wrap="square" rtlCol="0">
            <a:spAutoFit/>
          </a:bodyPr>
          <a:lstStyle/>
          <a:p>
            <a:pPr algn="ctr"/>
            <a:r>
              <a:rPr lang="en-US" sz="3200" dirty="0">
                <a:latin typeface="Avenir" panose="02000503020000020003" pitchFamily="2" charset="0"/>
              </a:rPr>
              <a:t>download lesson at </a:t>
            </a:r>
            <a:r>
              <a:rPr lang="en-US" sz="3200" dirty="0" err="1">
                <a:latin typeface="Avenir" panose="02000503020000020003" pitchFamily="2" charset="0"/>
              </a:rPr>
              <a:t>www.builtbyhim.com</a:t>
            </a:r>
            <a:endParaRPr lang="en-US" sz="3200" dirty="0">
              <a:latin typeface="Avenir" panose="02000503020000020003" pitchFamily="2" charset="0"/>
            </a:endParaRPr>
          </a:p>
        </p:txBody>
      </p:sp>
    </p:spTree>
    <p:extLst>
      <p:ext uri="{BB962C8B-B14F-4D97-AF65-F5344CB8AC3E}">
        <p14:creationId xmlns:p14="http://schemas.microsoft.com/office/powerpoint/2010/main" val="188473495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42E3E0-756C-5B4B-9EF2-57104B067840}"/>
              </a:ext>
            </a:extLst>
          </p:cNvPr>
          <p:cNvSpPr txBox="1"/>
          <p:nvPr/>
        </p:nvSpPr>
        <p:spPr>
          <a:xfrm>
            <a:off x="0" y="151179"/>
            <a:ext cx="12192000" cy="6494085"/>
          </a:xfrm>
          <a:prstGeom prst="rect">
            <a:avLst/>
          </a:prstGeom>
          <a:noFill/>
        </p:spPr>
        <p:txBody>
          <a:bodyPr wrap="square" rtlCol="0">
            <a:spAutoFit/>
          </a:bodyPr>
          <a:lstStyle/>
          <a:p>
            <a:r>
              <a:rPr lang="en-US" sz="2600" baseline="30000" dirty="0">
                <a:latin typeface="Century" panose="02040604050505020304" pitchFamily="18" charset="0"/>
              </a:rPr>
              <a:t>4</a:t>
            </a:r>
            <a:r>
              <a:rPr lang="en-US" sz="2600" dirty="0">
                <a:latin typeface="Century" panose="02040604050505020304" pitchFamily="18" charset="0"/>
              </a:rPr>
              <a:t> I prayed to the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my God and confessed and said, “Alas, O Lord, the </a:t>
            </a:r>
            <a:r>
              <a:rPr lang="en-US" sz="2600" dirty="0">
                <a:solidFill>
                  <a:schemeClr val="accent4">
                    <a:lumMod val="40000"/>
                    <a:lumOff val="60000"/>
                  </a:schemeClr>
                </a:solidFill>
                <a:latin typeface="Century" panose="02040604050505020304" pitchFamily="18" charset="0"/>
              </a:rPr>
              <a:t>great and awesome God</a:t>
            </a:r>
            <a:r>
              <a:rPr lang="en-US" sz="2600" dirty="0">
                <a:latin typeface="Century" panose="02040604050505020304" pitchFamily="18" charset="0"/>
              </a:rPr>
              <a:t>, who </a:t>
            </a:r>
            <a:r>
              <a:rPr lang="en-US" sz="2600" dirty="0">
                <a:solidFill>
                  <a:schemeClr val="accent4">
                    <a:lumMod val="40000"/>
                    <a:lumOff val="60000"/>
                  </a:schemeClr>
                </a:solidFill>
                <a:latin typeface="Century" panose="02040604050505020304" pitchFamily="18" charset="0"/>
              </a:rPr>
              <a:t>keeps His covenant and lovingkindness </a:t>
            </a:r>
            <a:r>
              <a:rPr lang="en-US" sz="2600" dirty="0">
                <a:latin typeface="Century" panose="02040604050505020304" pitchFamily="18" charset="0"/>
              </a:rPr>
              <a:t>for those who love Him and keep His commandments, </a:t>
            </a:r>
            <a:r>
              <a:rPr lang="en-US" sz="2600" baseline="30000" dirty="0">
                <a:latin typeface="Century" panose="02040604050505020304" pitchFamily="18" charset="0"/>
              </a:rPr>
              <a:t>5</a:t>
            </a:r>
            <a:r>
              <a:rPr lang="en-US" sz="2600" dirty="0">
                <a:latin typeface="Century" panose="02040604050505020304" pitchFamily="18" charset="0"/>
              </a:rPr>
              <a:t> </a:t>
            </a:r>
            <a:r>
              <a:rPr lang="en-US" sz="2600" dirty="0">
                <a:solidFill>
                  <a:srgbClr val="FF0000"/>
                </a:solidFill>
                <a:latin typeface="Century" panose="02040604050505020304" pitchFamily="18" charset="0"/>
              </a:rPr>
              <a:t>we have sinned, committed iniquity, acted wickedly and rebelled, even turning aside from Your commandments and ordinances. </a:t>
            </a:r>
            <a:r>
              <a:rPr lang="en-US" sz="2600" baseline="30000" dirty="0">
                <a:solidFill>
                  <a:srgbClr val="FF0000"/>
                </a:solidFill>
                <a:latin typeface="Century" panose="02040604050505020304" pitchFamily="18" charset="0"/>
              </a:rPr>
              <a:t>6</a:t>
            </a:r>
            <a:r>
              <a:rPr lang="en-US" sz="2600" dirty="0">
                <a:solidFill>
                  <a:srgbClr val="FF0000"/>
                </a:solidFill>
                <a:latin typeface="Century" panose="02040604050505020304" pitchFamily="18" charset="0"/>
              </a:rPr>
              <a:t> “Moreover, we have not listened to Your servants the prophets, who spoke in Your name to our kings, our princes, our fathers and all the people of the land.</a:t>
            </a:r>
            <a:r>
              <a:rPr lang="en-US" sz="2600" dirty="0">
                <a:latin typeface="Century" panose="02040604050505020304" pitchFamily="18" charset="0"/>
              </a:rPr>
              <a:t> </a:t>
            </a:r>
            <a:r>
              <a:rPr lang="en-US" sz="2600" baseline="30000" dirty="0">
                <a:latin typeface="Century" panose="02040604050505020304" pitchFamily="18" charset="0"/>
              </a:rPr>
              <a:t>7</a:t>
            </a:r>
            <a:r>
              <a:rPr lang="en-US" sz="2600" dirty="0">
                <a:latin typeface="Century" panose="02040604050505020304" pitchFamily="18" charset="0"/>
              </a:rPr>
              <a:t> “</a:t>
            </a:r>
            <a:r>
              <a:rPr lang="en-US" sz="2600" dirty="0">
                <a:solidFill>
                  <a:schemeClr val="accent4">
                    <a:lumMod val="40000"/>
                    <a:lumOff val="60000"/>
                  </a:schemeClr>
                </a:solidFill>
                <a:latin typeface="Century" panose="02040604050505020304" pitchFamily="18" charset="0"/>
              </a:rPr>
              <a:t>Righteousness belongs to You, O Lord</a:t>
            </a:r>
            <a:r>
              <a:rPr lang="en-US" sz="2600" dirty="0">
                <a:latin typeface="Century" panose="02040604050505020304" pitchFamily="18" charset="0"/>
              </a:rPr>
              <a:t>, but </a:t>
            </a:r>
            <a:r>
              <a:rPr lang="en-US" sz="2600" dirty="0">
                <a:solidFill>
                  <a:srgbClr val="FF0000"/>
                </a:solidFill>
                <a:latin typeface="Century" panose="02040604050505020304" pitchFamily="18" charset="0"/>
              </a:rPr>
              <a:t>to us open shame</a:t>
            </a:r>
            <a:r>
              <a:rPr lang="en-US" sz="2600" dirty="0">
                <a:latin typeface="Century" panose="02040604050505020304" pitchFamily="18" charset="0"/>
              </a:rPr>
              <a:t>, as it is this day—to the men of Judah, the inhabitants of Jerusalem and all Israel, those who are nearby and those who are far away in all the countries to which You have driven them, because of their unfaithful deeds which they have committed against You. </a:t>
            </a:r>
            <a:r>
              <a:rPr lang="en-US" sz="2600" baseline="30000" dirty="0">
                <a:latin typeface="Century" panose="02040604050505020304" pitchFamily="18" charset="0"/>
              </a:rPr>
              <a:t>8</a:t>
            </a:r>
            <a:r>
              <a:rPr lang="en-US" sz="2600" dirty="0">
                <a:latin typeface="Century" panose="02040604050505020304" pitchFamily="18" charset="0"/>
              </a:rPr>
              <a:t> “</a:t>
            </a:r>
            <a:r>
              <a:rPr lang="en-US" sz="2600" dirty="0">
                <a:solidFill>
                  <a:srgbClr val="FF0000"/>
                </a:solidFill>
                <a:latin typeface="Century" panose="02040604050505020304" pitchFamily="18" charset="0"/>
              </a:rPr>
              <a:t>Open shame belongs to us</a:t>
            </a:r>
            <a:r>
              <a:rPr lang="en-US" sz="2600" dirty="0">
                <a:latin typeface="Century" panose="02040604050505020304" pitchFamily="18" charset="0"/>
              </a:rPr>
              <a:t>, O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to our kings, our princes and our fathers, because we have sinned against You. </a:t>
            </a:r>
            <a:r>
              <a:rPr lang="en-US" sz="2600" baseline="30000" dirty="0">
                <a:latin typeface="Century" panose="02040604050505020304" pitchFamily="18" charset="0"/>
              </a:rPr>
              <a:t>9</a:t>
            </a:r>
            <a:r>
              <a:rPr lang="en-US" sz="2600" dirty="0">
                <a:latin typeface="Century" panose="02040604050505020304" pitchFamily="18" charset="0"/>
              </a:rPr>
              <a:t> “To the Lord our God </a:t>
            </a:r>
            <a:r>
              <a:rPr lang="en-US" sz="2600" i="1" dirty="0">
                <a:latin typeface="Century" panose="02040604050505020304" pitchFamily="18" charset="0"/>
              </a:rPr>
              <a:t>belong</a:t>
            </a:r>
            <a:r>
              <a:rPr lang="en-US" sz="2600" dirty="0">
                <a:latin typeface="Century" panose="02040604050505020304" pitchFamily="18" charset="0"/>
              </a:rPr>
              <a:t> compassion and forgiveness, for we have rebelled against Him; </a:t>
            </a:r>
            <a:r>
              <a:rPr lang="en-US" sz="2600" baseline="30000" dirty="0">
                <a:latin typeface="Century" panose="02040604050505020304" pitchFamily="18" charset="0"/>
              </a:rPr>
              <a:t>10</a:t>
            </a:r>
            <a:r>
              <a:rPr lang="en-US" sz="2600" dirty="0">
                <a:latin typeface="Century" panose="02040604050505020304" pitchFamily="18" charset="0"/>
              </a:rPr>
              <a:t> nor have we obeyed the voice of the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our God, to walk in His teachings which He set before us through His servants the prophets. </a:t>
            </a:r>
          </a:p>
        </p:txBody>
      </p:sp>
    </p:spTree>
    <p:extLst>
      <p:ext uri="{BB962C8B-B14F-4D97-AF65-F5344CB8AC3E}">
        <p14:creationId xmlns:p14="http://schemas.microsoft.com/office/powerpoint/2010/main" val="99709235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42E3E0-756C-5B4B-9EF2-57104B067840}"/>
              </a:ext>
            </a:extLst>
          </p:cNvPr>
          <p:cNvSpPr txBox="1"/>
          <p:nvPr/>
        </p:nvSpPr>
        <p:spPr>
          <a:xfrm>
            <a:off x="0" y="151179"/>
            <a:ext cx="12192000" cy="6494085"/>
          </a:xfrm>
          <a:prstGeom prst="rect">
            <a:avLst/>
          </a:prstGeom>
          <a:noFill/>
        </p:spPr>
        <p:txBody>
          <a:bodyPr wrap="square" rtlCol="0">
            <a:spAutoFit/>
          </a:bodyPr>
          <a:lstStyle/>
          <a:p>
            <a:r>
              <a:rPr lang="en-US" sz="2600" baseline="30000" dirty="0">
                <a:latin typeface="Century" panose="02040604050505020304" pitchFamily="18" charset="0"/>
              </a:rPr>
              <a:t>4</a:t>
            </a:r>
            <a:r>
              <a:rPr lang="en-US" sz="2600" dirty="0">
                <a:latin typeface="Century" panose="02040604050505020304" pitchFamily="18" charset="0"/>
              </a:rPr>
              <a:t> I prayed to the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my God and confessed and said, “Alas, O Lord, the </a:t>
            </a:r>
            <a:r>
              <a:rPr lang="en-US" sz="2600" dirty="0">
                <a:solidFill>
                  <a:schemeClr val="accent4">
                    <a:lumMod val="40000"/>
                    <a:lumOff val="60000"/>
                  </a:schemeClr>
                </a:solidFill>
                <a:latin typeface="Century" panose="02040604050505020304" pitchFamily="18" charset="0"/>
              </a:rPr>
              <a:t>great and awesome God</a:t>
            </a:r>
            <a:r>
              <a:rPr lang="en-US" sz="2600" dirty="0">
                <a:latin typeface="Century" panose="02040604050505020304" pitchFamily="18" charset="0"/>
              </a:rPr>
              <a:t>, who </a:t>
            </a:r>
            <a:r>
              <a:rPr lang="en-US" sz="2600" dirty="0">
                <a:solidFill>
                  <a:schemeClr val="accent4">
                    <a:lumMod val="40000"/>
                    <a:lumOff val="60000"/>
                  </a:schemeClr>
                </a:solidFill>
                <a:latin typeface="Century" panose="02040604050505020304" pitchFamily="18" charset="0"/>
              </a:rPr>
              <a:t>keeps His covenant and lovingkindness </a:t>
            </a:r>
            <a:r>
              <a:rPr lang="en-US" sz="2600" dirty="0">
                <a:latin typeface="Century" panose="02040604050505020304" pitchFamily="18" charset="0"/>
              </a:rPr>
              <a:t>for those who love Him and keep His commandments, </a:t>
            </a:r>
            <a:r>
              <a:rPr lang="en-US" sz="2600" baseline="30000" dirty="0">
                <a:latin typeface="Century" panose="02040604050505020304" pitchFamily="18" charset="0"/>
              </a:rPr>
              <a:t>5</a:t>
            </a:r>
            <a:r>
              <a:rPr lang="en-US" sz="2600" dirty="0">
                <a:latin typeface="Century" panose="02040604050505020304" pitchFamily="18" charset="0"/>
              </a:rPr>
              <a:t> </a:t>
            </a:r>
            <a:r>
              <a:rPr lang="en-US" sz="2600" dirty="0">
                <a:solidFill>
                  <a:srgbClr val="FF0000"/>
                </a:solidFill>
                <a:latin typeface="Century" panose="02040604050505020304" pitchFamily="18" charset="0"/>
              </a:rPr>
              <a:t>we have sinned, committed iniquity, acted wickedly and rebelled, even turning aside from Your commandments and ordinances. </a:t>
            </a:r>
            <a:r>
              <a:rPr lang="en-US" sz="2600" baseline="30000" dirty="0">
                <a:solidFill>
                  <a:srgbClr val="FF0000"/>
                </a:solidFill>
                <a:latin typeface="Century" panose="02040604050505020304" pitchFamily="18" charset="0"/>
              </a:rPr>
              <a:t>6</a:t>
            </a:r>
            <a:r>
              <a:rPr lang="en-US" sz="2600" dirty="0">
                <a:solidFill>
                  <a:srgbClr val="FF0000"/>
                </a:solidFill>
                <a:latin typeface="Century" panose="02040604050505020304" pitchFamily="18" charset="0"/>
              </a:rPr>
              <a:t> “Moreover, we have not listened to Your servants the prophets, who spoke in Your name to our kings, our princes, our fathers and all the people of the land.</a:t>
            </a:r>
            <a:r>
              <a:rPr lang="en-US" sz="2600" dirty="0">
                <a:latin typeface="Century" panose="02040604050505020304" pitchFamily="18" charset="0"/>
              </a:rPr>
              <a:t> </a:t>
            </a:r>
            <a:r>
              <a:rPr lang="en-US" sz="2600" baseline="30000" dirty="0">
                <a:latin typeface="Century" panose="02040604050505020304" pitchFamily="18" charset="0"/>
              </a:rPr>
              <a:t>7</a:t>
            </a:r>
            <a:r>
              <a:rPr lang="en-US" sz="2600" dirty="0">
                <a:latin typeface="Century" panose="02040604050505020304" pitchFamily="18" charset="0"/>
              </a:rPr>
              <a:t> “</a:t>
            </a:r>
            <a:r>
              <a:rPr lang="en-US" sz="2600" dirty="0">
                <a:solidFill>
                  <a:schemeClr val="accent4">
                    <a:lumMod val="40000"/>
                    <a:lumOff val="60000"/>
                  </a:schemeClr>
                </a:solidFill>
                <a:latin typeface="Century" panose="02040604050505020304" pitchFamily="18" charset="0"/>
              </a:rPr>
              <a:t>Righteousness belongs to You, O Lord</a:t>
            </a:r>
            <a:r>
              <a:rPr lang="en-US" sz="2600" dirty="0">
                <a:latin typeface="Century" panose="02040604050505020304" pitchFamily="18" charset="0"/>
              </a:rPr>
              <a:t>, but </a:t>
            </a:r>
            <a:r>
              <a:rPr lang="en-US" sz="2600" dirty="0">
                <a:solidFill>
                  <a:srgbClr val="FF0000"/>
                </a:solidFill>
                <a:latin typeface="Century" panose="02040604050505020304" pitchFamily="18" charset="0"/>
              </a:rPr>
              <a:t>to us open shame</a:t>
            </a:r>
            <a:r>
              <a:rPr lang="en-US" sz="2600" dirty="0">
                <a:latin typeface="Century" panose="02040604050505020304" pitchFamily="18" charset="0"/>
              </a:rPr>
              <a:t>, as it is this day—to the men of Judah, the inhabitants of Jerusalem and all Israel, those who are nearby and those who are far away in all the countries to which You have driven them, because of their unfaithful deeds which they have committed against You. </a:t>
            </a:r>
            <a:r>
              <a:rPr lang="en-US" sz="2600" baseline="30000" dirty="0">
                <a:latin typeface="Century" panose="02040604050505020304" pitchFamily="18" charset="0"/>
              </a:rPr>
              <a:t>8</a:t>
            </a:r>
            <a:r>
              <a:rPr lang="en-US" sz="2600" dirty="0">
                <a:latin typeface="Century" panose="02040604050505020304" pitchFamily="18" charset="0"/>
              </a:rPr>
              <a:t> “</a:t>
            </a:r>
            <a:r>
              <a:rPr lang="en-US" sz="2600" dirty="0">
                <a:solidFill>
                  <a:srgbClr val="FF0000"/>
                </a:solidFill>
                <a:latin typeface="Century" panose="02040604050505020304" pitchFamily="18" charset="0"/>
              </a:rPr>
              <a:t>Open shame belongs to us</a:t>
            </a:r>
            <a:r>
              <a:rPr lang="en-US" sz="2600" dirty="0">
                <a:latin typeface="Century" panose="02040604050505020304" pitchFamily="18" charset="0"/>
              </a:rPr>
              <a:t>, O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to our kings, our princes and our fathers, because we have sinned against You. </a:t>
            </a:r>
            <a:r>
              <a:rPr lang="en-US" sz="2600" baseline="30000" dirty="0">
                <a:latin typeface="Century" panose="02040604050505020304" pitchFamily="18" charset="0"/>
              </a:rPr>
              <a:t>9</a:t>
            </a:r>
            <a:r>
              <a:rPr lang="en-US" sz="2600" dirty="0">
                <a:latin typeface="Century" panose="02040604050505020304" pitchFamily="18" charset="0"/>
              </a:rPr>
              <a:t> “</a:t>
            </a:r>
            <a:r>
              <a:rPr lang="en-US" sz="2600" dirty="0">
                <a:solidFill>
                  <a:schemeClr val="accent4">
                    <a:lumMod val="40000"/>
                    <a:lumOff val="60000"/>
                  </a:schemeClr>
                </a:solidFill>
                <a:latin typeface="Century" panose="02040604050505020304" pitchFamily="18" charset="0"/>
              </a:rPr>
              <a:t>To the Lord our God </a:t>
            </a:r>
            <a:r>
              <a:rPr lang="en-US" sz="2600" i="1" dirty="0">
                <a:solidFill>
                  <a:schemeClr val="accent4">
                    <a:lumMod val="40000"/>
                    <a:lumOff val="60000"/>
                  </a:schemeClr>
                </a:solidFill>
                <a:latin typeface="Century" panose="02040604050505020304" pitchFamily="18" charset="0"/>
              </a:rPr>
              <a:t>belong</a:t>
            </a:r>
            <a:r>
              <a:rPr lang="en-US" sz="2600" dirty="0">
                <a:solidFill>
                  <a:schemeClr val="accent4">
                    <a:lumMod val="40000"/>
                    <a:lumOff val="60000"/>
                  </a:schemeClr>
                </a:solidFill>
                <a:latin typeface="Century" panose="02040604050505020304" pitchFamily="18" charset="0"/>
              </a:rPr>
              <a:t> compassion and forgiveness</a:t>
            </a:r>
            <a:r>
              <a:rPr lang="en-US" sz="2600" dirty="0">
                <a:latin typeface="Century" panose="02040604050505020304" pitchFamily="18" charset="0"/>
              </a:rPr>
              <a:t>, for </a:t>
            </a:r>
            <a:r>
              <a:rPr lang="en-US" sz="2600" dirty="0">
                <a:solidFill>
                  <a:srgbClr val="FF0000"/>
                </a:solidFill>
                <a:latin typeface="Century" panose="02040604050505020304" pitchFamily="18" charset="0"/>
              </a:rPr>
              <a:t>we have rebelled against Him</a:t>
            </a:r>
            <a:r>
              <a:rPr lang="en-US" sz="2600" dirty="0">
                <a:latin typeface="Century" panose="02040604050505020304" pitchFamily="18" charset="0"/>
              </a:rPr>
              <a:t>; </a:t>
            </a:r>
            <a:r>
              <a:rPr lang="en-US" sz="2600" baseline="30000" dirty="0">
                <a:latin typeface="Century" panose="02040604050505020304" pitchFamily="18" charset="0"/>
              </a:rPr>
              <a:t>10</a:t>
            </a:r>
            <a:r>
              <a:rPr lang="en-US" sz="2600" dirty="0">
                <a:latin typeface="Century" panose="02040604050505020304" pitchFamily="18" charset="0"/>
              </a:rPr>
              <a:t> nor have we obeyed the voice of the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our God, to walk in His teachings which He set before us through His servants the prophets. </a:t>
            </a:r>
          </a:p>
        </p:txBody>
      </p:sp>
    </p:spTree>
    <p:extLst>
      <p:ext uri="{BB962C8B-B14F-4D97-AF65-F5344CB8AC3E}">
        <p14:creationId xmlns:p14="http://schemas.microsoft.com/office/powerpoint/2010/main" val="26022083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03640" y="1459599"/>
            <a:ext cx="11383560" cy="2862322"/>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Setting of Daniel’s prayer (vss. 1-3)</a:t>
            </a:r>
          </a:p>
          <a:p>
            <a:pPr marL="514350" indent="-514350">
              <a:spcAft>
                <a:spcPts val="1200"/>
              </a:spcAft>
              <a:buFont typeface="+mj-lt"/>
              <a:buAutoNum type="arabicPeriod"/>
            </a:pPr>
            <a:r>
              <a:rPr lang="en-US" sz="3200" dirty="0">
                <a:latin typeface="Century" panose="02040604050505020304" pitchFamily="18" charset="0"/>
              </a:rPr>
              <a:t>Unfaithfulness of the people contrasted with the faithfulness of God (vss. 4-10)</a:t>
            </a:r>
          </a:p>
          <a:p>
            <a:pPr marL="514350" indent="-514350">
              <a:spcAft>
                <a:spcPts val="1200"/>
              </a:spcAft>
              <a:buFont typeface="+mj-lt"/>
              <a:buAutoNum type="arabicPeriod"/>
            </a:pPr>
            <a:r>
              <a:rPr lang="en-US" sz="3200" dirty="0">
                <a:latin typeface="Century" panose="02040604050505020304" pitchFamily="18" charset="0"/>
              </a:rPr>
              <a:t>Daniel acknowledges the righteousness of God (vss. 11-14)</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Daniel 9.1-23</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380885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EE28F8-DDA8-584F-9748-BF570486CDCE}"/>
              </a:ext>
            </a:extLst>
          </p:cNvPr>
          <p:cNvSpPr txBox="1"/>
          <p:nvPr/>
        </p:nvSpPr>
        <p:spPr>
          <a:xfrm>
            <a:off x="0" y="582067"/>
            <a:ext cx="12192000" cy="5693866"/>
          </a:xfrm>
          <a:prstGeom prst="rect">
            <a:avLst/>
          </a:prstGeom>
          <a:noFill/>
        </p:spPr>
        <p:txBody>
          <a:bodyPr wrap="square" rtlCol="0">
            <a:spAutoFit/>
          </a:bodyPr>
          <a:lstStyle/>
          <a:p>
            <a:r>
              <a:rPr lang="en-US" sz="2800" baseline="30000" dirty="0">
                <a:latin typeface="Century" panose="02040604050505020304" pitchFamily="18" charset="0"/>
              </a:rPr>
              <a:t>11</a:t>
            </a:r>
            <a:r>
              <a:rPr lang="en-US" sz="2800" dirty="0">
                <a:latin typeface="Century" panose="02040604050505020304" pitchFamily="18" charset="0"/>
              </a:rPr>
              <a:t> “Indeed all Israel has transgressed Your law and turned aside, not obeying Your voice; so the curse has been poured out on us, along with the oath which is written in the law of Moses the servant of God, for we have sinned against Him. </a:t>
            </a:r>
            <a:r>
              <a:rPr lang="en-US" sz="2800" baseline="30000" dirty="0">
                <a:latin typeface="Century" panose="02040604050505020304" pitchFamily="18" charset="0"/>
              </a:rPr>
              <a:t>12</a:t>
            </a:r>
            <a:r>
              <a:rPr lang="en-US" sz="2800" dirty="0">
                <a:latin typeface="Century" panose="02040604050505020304" pitchFamily="18" charset="0"/>
              </a:rPr>
              <a:t> “Thus He has confirmed His words which He had spoken against us and against our rulers who ruled us, to bring on us great calamity; for under the whole heaven there has not been done anything like what was done to Jerusalem. </a:t>
            </a:r>
            <a:r>
              <a:rPr lang="en-US" sz="2800" baseline="30000" dirty="0">
                <a:latin typeface="Century" panose="02040604050505020304" pitchFamily="18" charset="0"/>
              </a:rPr>
              <a:t>13</a:t>
            </a:r>
            <a:r>
              <a:rPr lang="en-US" sz="2800" dirty="0">
                <a:latin typeface="Century" panose="02040604050505020304" pitchFamily="18" charset="0"/>
              </a:rPr>
              <a:t> “As it is written in the law of Moses, all this calamity has come on us; yet we have not sought the favor of the Lord our God by turning from our iniquity and giving attention to Your truth. </a:t>
            </a:r>
            <a:r>
              <a:rPr lang="en-US" sz="2800" baseline="30000" dirty="0">
                <a:latin typeface="Century" panose="02040604050505020304" pitchFamily="18" charset="0"/>
              </a:rPr>
              <a:t>14</a:t>
            </a:r>
            <a:r>
              <a:rPr lang="en-US" sz="2800" dirty="0">
                <a:latin typeface="Century" panose="02040604050505020304" pitchFamily="18" charset="0"/>
              </a:rPr>
              <a:t> “Therefore the Lord has kept the calamity in store and brought it on us; for the Lord our God is righteous with respect to all His deeds which He has done, but we have not obeyed His voice. </a:t>
            </a:r>
          </a:p>
        </p:txBody>
      </p:sp>
    </p:spTree>
    <p:extLst>
      <p:ext uri="{BB962C8B-B14F-4D97-AF65-F5344CB8AC3E}">
        <p14:creationId xmlns:p14="http://schemas.microsoft.com/office/powerpoint/2010/main" val="411053095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EE28F8-DDA8-584F-9748-BF570486CDCE}"/>
              </a:ext>
            </a:extLst>
          </p:cNvPr>
          <p:cNvSpPr txBox="1"/>
          <p:nvPr/>
        </p:nvSpPr>
        <p:spPr>
          <a:xfrm>
            <a:off x="0" y="582067"/>
            <a:ext cx="12192000" cy="5693866"/>
          </a:xfrm>
          <a:prstGeom prst="rect">
            <a:avLst/>
          </a:prstGeom>
          <a:noFill/>
        </p:spPr>
        <p:txBody>
          <a:bodyPr wrap="square" rtlCol="0">
            <a:spAutoFit/>
          </a:bodyPr>
          <a:lstStyle/>
          <a:p>
            <a:r>
              <a:rPr lang="en-US" sz="2800" baseline="30000" dirty="0">
                <a:latin typeface="Century" panose="02040604050505020304" pitchFamily="18" charset="0"/>
              </a:rPr>
              <a:t>11</a:t>
            </a:r>
            <a:r>
              <a:rPr lang="en-US" sz="2800" dirty="0">
                <a:latin typeface="Century" panose="02040604050505020304" pitchFamily="18" charset="0"/>
              </a:rPr>
              <a:t> “Indeed all Israel has transgressed Your law and turned aside, not obeying Your voice; so the curse has been poured out on us, along with the oath which is written in the law of Moses the servant of God, for we have sinned against Him. </a:t>
            </a:r>
            <a:r>
              <a:rPr lang="en-US" sz="2800" baseline="30000" dirty="0">
                <a:latin typeface="Century" panose="02040604050505020304" pitchFamily="18" charset="0"/>
              </a:rPr>
              <a:t>12</a:t>
            </a:r>
            <a:r>
              <a:rPr lang="en-US" sz="2800" dirty="0">
                <a:latin typeface="Century" panose="02040604050505020304" pitchFamily="18" charset="0"/>
              </a:rPr>
              <a:t> “Thus He has confirmed His words which He had spoken against us and against our rulers who ruled us, to bring on us great calamity; for under the whole heaven there has not been done anything like what was done to Jerusalem. </a:t>
            </a:r>
            <a:r>
              <a:rPr lang="en-US" sz="2800" baseline="30000" dirty="0">
                <a:latin typeface="Century" panose="02040604050505020304" pitchFamily="18" charset="0"/>
              </a:rPr>
              <a:t>13</a:t>
            </a:r>
            <a:r>
              <a:rPr lang="en-US" sz="2800" dirty="0">
                <a:latin typeface="Century" panose="02040604050505020304" pitchFamily="18" charset="0"/>
              </a:rPr>
              <a:t> “As it is written in the law of Moses, all this calamity has come on us; yet we have not sought the favor of the Lord our God by turning from our iniquity and giving attention to Your truth. </a:t>
            </a:r>
            <a:r>
              <a:rPr lang="en-US" sz="2800" baseline="30000" dirty="0">
                <a:latin typeface="Century" panose="02040604050505020304" pitchFamily="18" charset="0"/>
              </a:rPr>
              <a:t>14</a:t>
            </a:r>
            <a:r>
              <a:rPr lang="en-US" sz="2800" dirty="0">
                <a:latin typeface="Century" panose="02040604050505020304" pitchFamily="18" charset="0"/>
              </a:rPr>
              <a:t> “Therefore the Lord has kept the calamity in store and brought it on us; </a:t>
            </a:r>
            <a:r>
              <a:rPr lang="en-US" sz="2800" dirty="0">
                <a:solidFill>
                  <a:schemeClr val="accent4">
                    <a:lumMod val="40000"/>
                    <a:lumOff val="60000"/>
                  </a:schemeClr>
                </a:solidFill>
                <a:latin typeface="Century" panose="02040604050505020304" pitchFamily="18" charset="0"/>
              </a:rPr>
              <a:t>for the Lord our God is righteous with respect to all His deeds which He has done</a:t>
            </a:r>
            <a:r>
              <a:rPr lang="en-US" sz="2800" dirty="0">
                <a:latin typeface="Century" panose="02040604050505020304" pitchFamily="18" charset="0"/>
              </a:rPr>
              <a:t>, but we have not obeyed His voice. </a:t>
            </a:r>
          </a:p>
        </p:txBody>
      </p:sp>
    </p:spTree>
    <p:extLst>
      <p:ext uri="{BB962C8B-B14F-4D97-AF65-F5344CB8AC3E}">
        <p14:creationId xmlns:p14="http://schemas.microsoft.com/office/powerpoint/2010/main" val="7675724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03640" y="1459599"/>
            <a:ext cx="11383560" cy="3508653"/>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Setting of Daniel’s prayer (vss. 1-3)</a:t>
            </a:r>
          </a:p>
          <a:p>
            <a:pPr marL="514350" indent="-514350">
              <a:spcAft>
                <a:spcPts val="1200"/>
              </a:spcAft>
              <a:buFont typeface="+mj-lt"/>
              <a:buAutoNum type="arabicPeriod"/>
            </a:pPr>
            <a:r>
              <a:rPr lang="en-US" sz="3200" dirty="0">
                <a:latin typeface="Century" panose="02040604050505020304" pitchFamily="18" charset="0"/>
              </a:rPr>
              <a:t>Unfaithfulness of the people contrasted with the faithfulness of God (vss. 4-10)</a:t>
            </a:r>
          </a:p>
          <a:p>
            <a:pPr marL="514350" indent="-514350">
              <a:spcAft>
                <a:spcPts val="1200"/>
              </a:spcAft>
              <a:buFont typeface="+mj-lt"/>
              <a:buAutoNum type="arabicPeriod"/>
            </a:pPr>
            <a:r>
              <a:rPr lang="en-US" sz="3200" dirty="0">
                <a:latin typeface="Century" panose="02040604050505020304" pitchFamily="18" charset="0"/>
              </a:rPr>
              <a:t>Daniel acknowledges the righteousness of God (vss. 11-14)</a:t>
            </a:r>
          </a:p>
          <a:p>
            <a:pPr marL="514350" indent="-514350">
              <a:spcAft>
                <a:spcPts val="1200"/>
              </a:spcAft>
              <a:buFont typeface="+mj-lt"/>
              <a:buAutoNum type="arabicPeriod"/>
            </a:pPr>
            <a:r>
              <a:rPr lang="en-US" sz="3200" dirty="0">
                <a:latin typeface="Century" panose="02040604050505020304" pitchFamily="18" charset="0"/>
              </a:rPr>
              <a:t>Daniel appeals to God’s righteousness (vss. 15-16)</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Daniel 9.1-23</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623095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ECBE51-0E67-F243-B78E-FA9F2A61168E}"/>
              </a:ext>
            </a:extLst>
          </p:cNvPr>
          <p:cNvSpPr txBox="1"/>
          <p:nvPr/>
        </p:nvSpPr>
        <p:spPr>
          <a:xfrm>
            <a:off x="0" y="1413063"/>
            <a:ext cx="12192000" cy="4031873"/>
          </a:xfrm>
          <a:prstGeom prst="rect">
            <a:avLst/>
          </a:prstGeom>
          <a:noFill/>
        </p:spPr>
        <p:txBody>
          <a:bodyPr wrap="square" rtlCol="0">
            <a:spAutoFit/>
          </a:bodyPr>
          <a:lstStyle/>
          <a:p>
            <a:r>
              <a:rPr lang="en-US" sz="3200" baseline="30000" dirty="0">
                <a:latin typeface="Century" panose="02040604050505020304" pitchFamily="18" charset="0"/>
              </a:rPr>
              <a:t>15</a:t>
            </a:r>
            <a:r>
              <a:rPr lang="en-US" sz="3200" dirty="0">
                <a:latin typeface="Century" panose="02040604050505020304" pitchFamily="18" charset="0"/>
              </a:rPr>
              <a:t> “And now, O Lord our God, who have brought Your people out of the land of Egypt with a mighty hand and have made a name for Yourself, as it is this day—we have sinned, we have been wicked. </a:t>
            </a:r>
            <a:r>
              <a:rPr lang="en-US" sz="3200" baseline="30000" dirty="0">
                <a:latin typeface="Century" panose="02040604050505020304" pitchFamily="18" charset="0"/>
              </a:rPr>
              <a:t>16</a:t>
            </a:r>
            <a:r>
              <a:rPr lang="en-US" sz="3200" dirty="0">
                <a:latin typeface="Century" panose="02040604050505020304" pitchFamily="18" charset="0"/>
              </a:rPr>
              <a:t> “O Lord, in accordance with all Your righteous acts, let now Your anger and Your wrath turn away from Your city Jerusalem, Your holy mountain; for because of our sins and the iniquities of our fathers, Jerusalem and Your people have become a reproach to all those around us. </a:t>
            </a:r>
          </a:p>
        </p:txBody>
      </p:sp>
    </p:spTree>
    <p:extLst>
      <p:ext uri="{BB962C8B-B14F-4D97-AF65-F5344CB8AC3E}">
        <p14:creationId xmlns:p14="http://schemas.microsoft.com/office/powerpoint/2010/main" val="319948114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ECBE51-0E67-F243-B78E-FA9F2A61168E}"/>
              </a:ext>
            </a:extLst>
          </p:cNvPr>
          <p:cNvSpPr txBox="1"/>
          <p:nvPr/>
        </p:nvSpPr>
        <p:spPr>
          <a:xfrm>
            <a:off x="0" y="1413063"/>
            <a:ext cx="12192000" cy="4031873"/>
          </a:xfrm>
          <a:prstGeom prst="rect">
            <a:avLst/>
          </a:prstGeom>
          <a:noFill/>
        </p:spPr>
        <p:txBody>
          <a:bodyPr wrap="square" rtlCol="0">
            <a:spAutoFit/>
          </a:bodyPr>
          <a:lstStyle/>
          <a:p>
            <a:r>
              <a:rPr lang="en-US" sz="3200" baseline="30000" dirty="0">
                <a:latin typeface="Century" panose="02040604050505020304" pitchFamily="18" charset="0"/>
              </a:rPr>
              <a:t>15</a:t>
            </a:r>
            <a:r>
              <a:rPr lang="en-US" sz="3200" dirty="0">
                <a:latin typeface="Century" panose="02040604050505020304" pitchFamily="18" charset="0"/>
              </a:rPr>
              <a:t> “And now, O Lord our God, who have brought Your people out of the land of Egypt with a mighty hand and have made a name for Yourself, as it is this day—we have sinned, we have been wicked. </a:t>
            </a:r>
            <a:r>
              <a:rPr lang="en-US" sz="3200" baseline="30000" dirty="0">
                <a:latin typeface="Century" panose="02040604050505020304" pitchFamily="18" charset="0"/>
              </a:rPr>
              <a:t>16</a:t>
            </a:r>
            <a:r>
              <a:rPr lang="en-US" sz="3200" dirty="0">
                <a:latin typeface="Century" panose="02040604050505020304" pitchFamily="18" charset="0"/>
              </a:rPr>
              <a:t> “O Lord, </a:t>
            </a:r>
            <a:r>
              <a:rPr lang="en-US" sz="3200" dirty="0">
                <a:solidFill>
                  <a:schemeClr val="accent4">
                    <a:lumMod val="40000"/>
                    <a:lumOff val="60000"/>
                  </a:schemeClr>
                </a:solidFill>
                <a:latin typeface="Century" panose="02040604050505020304" pitchFamily="18" charset="0"/>
              </a:rPr>
              <a:t>in accordance with all Your righteous acts</a:t>
            </a:r>
            <a:r>
              <a:rPr lang="en-US" sz="3200" dirty="0">
                <a:latin typeface="Century" panose="02040604050505020304" pitchFamily="18" charset="0"/>
              </a:rPr>
              <a:t>, let now Your anger and Your wrath turn away from Your city Jerusalem, Your holy mountain; for because of our sins and the iniquities of our fathers, Jerusalem and Your people have become a reproach to all those around us. </a:t>
            </a:r>
          </a:p>
        </p:txBody>
      </p:sp>
    </p:spTree>
    <p:extLst>
      <p:ext uri="{BB962C8B-B14F-4D97-AF65-F5344CB8AC3E}">
        <p14:creationId xmlns:p14="http://schemas.microsoft.com/office/powerpoint/2010/main" val="2667722310"/>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03640" y="1459599"/>
            <a:ext cx="11383560" cy="4647426"/>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Setting of Daniel’s prayer (vss. 1-3)</a:t>
            </a:r>
          </a:p>
          <a:p>
            <a:pPr marL="514350" indent="-514350">
              <a:spcAft>
                <a:spcPts val="1200"/>
              </a:spcAft>
              <a:buFont typeface="+mj-lt"/>
              <a:buAutoNum type="arabicPeriod"/>
            </a:pPr>
            <a:r>
              <a:rPr lang="en-US" sz="3200" dirty="0">
                <a:latin typeface="Century" panose="02040604050505020304" pitchFamily="18" charset="0"/>
              </a:rPr>
              <a:t>Unfaithfulness of the people contrasted with the faithfulness of God (vss. 4-10)</a:t>
            </a:r>
          </a:p>
          <a:p>
            <a:pPr marL="514350" indent="-514350">
              <a:spcAft>
                <a:spcPts val="1200"/>
              </a:spcAft>
              <a:buFont typeface="+mj-lt"/>
              <a:buAutoNum type="arabicPeriod"/>
            </a:pPr>
            <a:r>
              <a:rPr lang="en-US" sz="3200" dirty="0">
                <a:latin typeface="Century" panose="02040604050505020304" pitchFamily="18" charset="0"/>
              </a:rPr>
              <a:t>Daniel acknowledges the righteousness of God (vss. 11-14)</a:t>
            </a:r>
          </a:p>
          <a:p>
            <a:pPr marL="514350" indent="-514350">
              <a:spcAft>
                <a:spcPts val="1200"/>
              </a:spcAft>
              <a:buFont typeface="+mj-lt"/>
              <a:buAutoNum type="arabicPeriod"/>
            </a:pPr>
            <a:r>
              <a:rPr lang="en-US" sz="3200" dirty="0">
                <a:latin typeface="Century" panose="02040604050505020304" pitchFamily="18" charset="0"/>
              </a:rPr>
              <a:t>Daniel appeals to God’s righteousness (vss. 15-16)</a:t>
            </a:r>
          </a:p>
          <a:p>
            <a:pPr marL="514350" indent="-514350">
              <a:spcAft>
                <a:spcPts val="1200"/>
              </a:spcAft>
              <a:buFont typeface="+mj-lt"/>
              <a:buAutoNum type="arabicPeriod"/>
            </a:pPr>
            <a:r>
              <a:rPr lang="en-US" sz="3200" dirty="0">
                <a:latin typeface="Century" panose="02040604050505020304" pitchFamily="18" charset="0"/>
              </a:rPr>
              <a:t>Daniel prays for more than forgiveness; for a restored relationship (vss. 17-19)</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Daniel 9.1-23</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1200397"/>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ECBE51-0E67-F243-B78E-FA9F2A61168E}"/>
              </a:ext>
            </a:extLst>
          </p:cNvPr>
          <p:cNvSpPr txBox="1"/>
          <p:nvPr/>
        </p:nvSpPr>
        <p:spPr>
          <a:xfrm>
            <a:off x="0" y="920621"/>
            <a:ext cx="12192000" cy="5016758"/>
          </a:xfrm>
          <a:prstGeom prst="rect">
            <a:avLst/>
          </a:prstGeom>
          <a:noFill/>
        </p:spPr>
        <p:txBody>
          <a:bodyPr wrap="square" rtlCol="0">
            <a:spAutoFit/>
          </a:bodyPr>
          <a:lstStyle/>
          <a:p>
            <a:r>
              <a:rPr lang="en-US" sz="3200" baseline="30000" dirty="0">
                <a:latin typeface="Century" panose="02040604050505020304" pitchFamily="18" charset="0"/>
              </a:rPr>
              <a:t>17</a:t>
            </a:r>
            <a:r>
              <a:rPr lang="en-US" sz="3200" dirty="0">
                <a:latin typeface="Century" panose="02040604050505020304" pitchFamily="18" charset="0"/>
              </a:rPr>
              <a:t> “So now, our God, listen to the prayer of Your servant and to his supplications, and for Your sake, O Lord, let Your face shine on Your desolate sanctuary. </a:t>
            </a:r>
            <a:r>
              <a:rPr lang="en-US" sz="3200" baseline="30000" dirty="0">
                <a:latin typeface="Century" panose="02040604050505020304" pitchFamily="18" charset="0"/>
              </a:rPr>
              <a:t>18</a:t>
            </a:r>
            <a:r>
              <a:rPr lang="en-US" sz="3200" dirty="0">
                <a:latin typeface="Century" panose="02040604050505020304" pitchFamily="18" charset="0"/>
              </a:rPr>
              <a:t> “O my God, incline Your ear and hear! Open Your eyes and see our desolations and the city which is called by Your name; for we are not presenting our supplications before You on account of any merits of our own, but on account of Your great compassion. </a:t>
            </a:r>
            <a:r>
              <a:rPr lang="en-US" sz="3200" baseline="30000" dirty="0">
                <a:latin typeface="Century" panose="02040604050505020304" pitchFamily="18" charset="0"/>
              </a:rPr>
              <a:t>19</a:t>
            </a:r>
            <a:r>
              <a:rPr lang="en-US" sz="3200" dirty="0">
                <a:latin typeface="Century" panose="02040604050505020304" pitchFamily="18" charset="0"/>
              </a:rPr>
              <a:t> “O Lord, hear! O Lord, forgive! O Lord, listen and take action! For Your own sake, O my God, do not delay, because Your city and Your people are called by Your name.” </a:t>
            </a:r>
          </a:p>
        </p:txBody>
      </p:sp>
    </p:spTree>
    <p:extLst>
      <p:ext uri="{BB962C8B-B14F-4D97-AF65-F5344CB8AC3E}">
        <p14:creationId xmlns:p14="http://schemas.microsoft.com/office/powerpoint/2010/main" val="177519385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03640" y="1459599"/>
            <a:ext cx="11383560" cy="584775"/>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Setting of Daniel’s prayer (vss. 1-3)</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Daniel 9.1-23</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3224007"/>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ECBE51-0E67-F243-B78E-FA9F2A61168E}"/>
              </a:ext>
            </a:extLst>
          </p:cNvPr>
          <p:cNvSpPr txBox="1"/>
          <p:nvPr/>
        </p:nvSpPr>
        <p:spPr>
          <a:xfrm>
            <a:off x="0" y="920621"/>
            <a:ext cx="12192000" cy="5016758"/>
          </a:xfrm>
          <a:prstGeom prst="rect">
            <a:avLst/>
          </a:prstGeom>
          <a:noFill/>
        </p:spPr>
        <p:txBody>
          <a:bodyPr wrap="square" rtlCol="0">
            <a:spAutoFit/>
          </a:bodyPr>
          <a:lstStyle/>
          <a:p>
            <a:r>
              <a:rPr lang="en-US" sz="3200" baseline="30000" dirty="0">
                <a:latin typeface="Century" panose="02040604050505020304" pitchFamily="18" charset="0"/>
              </a:rPr>
              <a:t>17</a:t>
            </a:r>
            <a:r>
              <a:rPr lang="en-US" sz="3200" dirty="0">
                <a:latin typeface="Century" panose="02040604050505020304" pitchFamily="18" charset="0"/>
              </a:rPr>
              <a:t> “So now, our God, listen to the prayer of Your servant and to his supplications, and </a:t>
            </a:r>
            <a:r>
              <a:rPr lang="en-US" sz="3200" dirty="0">
                <a:solidFill>
                  <a:schemeClr val="accent4">
                    <a:lumMod val="40000"/>
                    <a:lumOff val="60000"/>
                  </a:schemeClr>
                </a:solidFill>
                <a:latin typeface="Century" panose="02040604050505020304" pitchFamily="18" charset="0"/>
              </a:rPr>
              <a:t>for Your sake</a:t>
            </a:r>
            <a:r>
              <a:rPr lang="en-US" sz="3200" dirty="0">
                <a:latin typeface="Century" panose="02040604050505020304" pitchFamily="18" charset="0"/>
              </a:rPr>
              <a:t>, O Lord, let Your face shine on Your desolate sanctuary. </a:t>
            </a:r>
            <a:r>
              <a:rPr lang="en-US" sz="3200" baseline="30000" dirty="0">
                <a:latin typeface="Century" panose="02040604050505020304" pitchFamily="18" charset="0"/>
              </a:rPr>
              <a:t>18</a:t>
            </a:r>
            <a:r>
              <a:rPr lang="en-US" sz="3200" dirty="0">
                <a:latin typeface="Century" panose="02040604050505020304" pitchFamily="18" charset="0"/>
              </a:rPr>
              <a:t> “O my God, incline Your ear and hear! Open Your eyes and see our desolations and the city which is called by Your name; for we are not presenting our supplications before You on account of any merits of our own, but on account of Your great compassion. </a:t>
            </a:r>
            <a:r>
              <a:rPr lang="en-US" sz="3200" baseline="30000" dirty="0">
                <a:latin typeface="Century" panose="02040604050505020304" pitchFamily="18" charset="0"/>
              </a:rPr>
              <a:t>19</a:t>
            </a:r>
            <a:r>
              <a:rPr lang="en-US" sz="3200" dirty="0">
                <a:latin typeface="Century" panose="02040604050505020304" pitchFamily="18" charset="0"/>
              </a:rPr>
              <a:t> “O Lord, hear! O Lord, forgive! O Lord, listen and take action! </a:t>
            </a:r>
            <a:r>
              <a:rPr lang="en-US" sz="3200" dirty="0">
                <a:solidFill>
                  <a:schemeClr val="accent4">
                    <a:lumMod val="40000"/>
                    <a:lumOff val="60000"/>
                  </a:schemeClr>
                </a:solidFill>
                <a:latin typeface="Century" panose="02040604050505020304" pitchFamily="18" charset="0"/>
              </a:rPr>
              <a:t>For Your own sake</a:t>
            </a:r>
            <a:r>
              <a:rPr lang="en-US" sz="3200" dirty="0">
                <a:latin typeface="Century" panose="02040604050505020304" pitchFamily="18" charset="0"/>
              </a:rPr>
              <a:t>, O my God, do not delay, because </a:t>
            </a:r>
            <a:r>
              <a:rPr lang="en-US" sz="3200" dirty="0">
                <a:solidFill>
                  <a:schemeClr val="accent4">
                    <a:lumMod val="40000"/>
                    <a:lumOff val="60000"/>
                  </a:schemeClr>
                </a:solidFill>
                <a:latin typeface="Century" panose="02040604050505020304" pitchFamily="18" charset="0"/>
              </a:rPr>
              <a:t>Your city and Your people are called by Your name</a:t>
            </a:r>
            <a:r>
              <a:rPr lang="en-US" sz="3200" dirty="0">
                <a:latin typeface="Century" panose="02040604050505020304" pitchFamily="18" charset="0"/>
              </a:rPr>
              <a:t>.” </a:t>
            </a:r>
          </a:p>
        </p:txBody>
      </p:sp>
    </p:spTree>
    <p:extLst>
      <p:ext uri="{BB962C8B-B14F-4D97-AF65-F5344CB8AC3E}">
        <p14:creationId xmlns:p14="http://schemas.microsoft.com/office/powerpoint/2010/main" val="256241280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03640" y="1459599"/>
            <a:ext cx="11383560" cy="5293757"/>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Setting of Daniel’s prayer (vss. 1-3)</a:t>
            </a:r>
          </a:p>
          <a:p>
            <a:pPr marL="514350" indent="-514350">
              <a:spcAft>
                <a:spcPts val="1200"/>
              </a:spcAft>
              <a:buFont typeface="+mj-lt"/>
              <a:buAutoNum type="arabicPeriod"/>
            </a:pPr>
            <a:r>
              <a:rPr lang="en-US" sz="3200" dirty="0">
                <a:latin typeface="Century" panose="02040604050505020304" pitchFamily="18" charset="0"/>
              </a:rPr>
              <a:t>Unfaithfulness of the people contrasted with the faithfulness of God (vss. 4-10)</a:t>
            </a:r>
          </a:p>
          <a:p>
            <a:pPr marL="514350" indent="-514350">
              <a:spcAft>
                <a:spcPts val="1200"/>
              </a:spcAft>
              <a:buFont typeface="+mj-lt"/>
              <a:buAutoNum type="arabicPeriod"/>
            </a:pPr>
            <a:r>
              <a:rPr lang="en-US" sz="3200" dirty="0">
                <a:latin typeface="Century" panose="02040604050505020304" pitchFamily="18" charset="0"/>
              </a:rPr>
              <a:t>Daniel acknowledges the righteousness of God (vss. 11-14)</a:t>
            </a:r>
          </a:p>
          <a:p>
            <a:pPr marL="514350" indent="-514350">
              <a:spcAft>
                <a:spcPts val="1200"/>
              </a:spcAft>
              <a:buFont typeface="+mj-lt"/>
              <a:buAutoNum type="arabicPeriod"/>
            </a:pPr>
            <a:r>
              <a:rPr lang="en-US" sz="3200" dirty="0">
                <a:latin typeface="Century" panose="02040604050505020304" pitchFamily="18" charset="0"/>
              </a:rPr>
              <a:t>Daniel appeals to God’s righteousness (vss. 15-16)</a:t>
            </a:r>
          </a:p>
          <a:p>
            <a:pPr marL="514350" indent="-514350">
              <a:spcAft>
                <a:spcPts val="1200"/>
              </a:spcAft>
              <a:buFont typeface="+mj-lt"/>
              <a:buAutoNum type="arabicPeriod"/>
            </a:pPr>
            <a:r>
              <a:rPr lang="en-US" sz="3200" dirty="0">
                <a:latin typeface="Century" panose="02040604050505020304" pitchFamily="18" charset="0"/>
              </a:rPr>
              <a:t>Daniel prays for more than forgiveness; for a restored relationship (vss. 17-19)</a:t>
            </a:r>
          </a:p>
          <a:p>
            <a:pPr marL="514350" indent="-514350">
              <a:spcAft>
                <a:spcPts val="1200"/>
              </a:spcAft>
              <a:buFont typeface="+mj-lt"/>
              <a:buAutoNum type="arabicPeriod"/>
            </a:pPr>
            <a:r>
              <a:rPr lang="en-US" sz="3200" dirty="0">
                <a:latin typeface="Century" panose="02040604050505020304" pitchFamily="18" charset="0"/>
              </a:rPr>
              <a:t>The Lord answers immediately (vss. 20-23)</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Daniel 9.1-23</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8214325"/>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ECBE51-0E67-F243-B78E-FA9F2A61168E}"/>
              </a:ext>
            </a:extLst>
          </p:cNvPr>
          <p:cNvSpPr txBox="1"/>
          <p:nvPr/>
        </p:nvSpPr>
        <p:spPr>
          <a:xfrm>
            <a:off x="0" y="428178"/>
            <a:ext cx="12192000" cy="6001643"/>
          </a:xfrm>
          <a:prstGeom prst="rect">
            <a:avLst/>
          </a:prstGeom>
          <a:noFill/>
        </p:spPr>
        <p:txBody>
          <a:bodyPr wrap="square" rtlCol="0">
            <a:spAutoFit/>
          </a:bodyPr>
          <a:lstStyle/>
          <a:p>
            <a:r>
              <a:rPr lang="en-US" sz="3200" baseline="30000" dirty="0">
                <a:latin typeface="Century" panose="02040604050505020304" pitchFamily="18" charset="0"/>
              </a:rPr>
              <a:t>20</a:t>
            </a:r>
            <a:r>
              <a:rPr lang="en-US" sz="3200" dirty="0">
                <a:latin typeface="Century" panose="02040604050505020304" pitchFamily="18" charset="0"/>
              </a:rPr>
              <a:t> Now while I was speaking and praying, and confessing my sin and the sin of my people Israel, and presenting my supplication before the Lord my God in behalf of the holy mountain of my God, </a:t>
            </a:r>
            <a:r>
              <a:rPr lang="en-US" sz="3200" baseline="30000" dirty="0">
                <a:latin typeface="Century" panose="02040604050505020304" pitchFamily="18" charset="0"/>
              </a:rPr>
              <a:t>21</a:t>
            </a:r>
            <a:r>
              <a:rPr lang="en-US" sz="3200" dirty="0">
                <a:latin typeface="Century" panose="02040604050505020304" pitchFamily="18" charset="0"/>
              </a:rPr>
              <a:t> while I was still speaking in prayer, then the man Gabriel, whom I had seen in the vision previously, came to me in my extreme weariness about the time of the evening offering. </a:t>
            </a:r>
            <a:r>
              <a:rPr lang="en-US" sz="3200" baseline="30000" dirty="0">
                <a:latin typeface="Century" panose="02040604050505020304" pitchFamily="18" charset="0"/>
              </a:rPr>
              <a:t>22</a:t>
            </a:r>
            <a:r>
              <a:rPr lang="en-US" sz="3200" dirty="0">
                <a:latin typeface="Century" panose="02040604050505020304" pitchFamily="18" charset="0"/>
              </a:rPr>
              <a:t> He gave me instruction and talked with me and said, “O Daniel, I have now come forth to give you insight with understanding. </a:t>
            </a:r>
            <a:r>
              <a:rPr lang="en-US" sz="3200" baseline="30000" dirty="0">
                <a:latin typeface="Century" panose="02040604050505020304" pitchFamily="18" charset="0"/>
              </a:rPr>
              <a:t>23</a:t>
            </a:r>
            <a:r>
              <a:rPr lang="en-US" sz="3200" dirty="0">
                <a:latin typeface="Century" panose="02040604050505020304" pitchFamily="18" charset="0"/>
              </a:rPr>
              <a:t> “At the beginning of your supplications the command was issued, and I have come to tell you, for you are highly esteemed; so give heed to the message and gain understanding of the vision. </a:t>
            </a:r>
          </a:p>
        </p:txBody>
      </p:sp>
    </p:spTree>
    <p:extLst>
      <p:ext uri="{BB962C8B-B14F-4D97-AF65-F5344CB8AC3E}">
        <p14:creationId xmlns:p14="http://schemas.microsoft.com/office/powerpoint/2010/main" val="287046789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ECBE51-0E67-F243-B78E-FA9F2A61168E}"/>
              </a:ext>
            </a:extLst>
          </p:cNvPr>
          <p:cNvSpPr txBox="1"/>
          <p:nvPr/>
        </p:nvSpPr>
        <p:spPr>
          <a:xfrm>
            <a:off x="0" y="428178"/>
            <a:ext cx="12192000" cy="6001643"/>
          </a:xfrm>
          <a:prstGeom prst="rect">
            <a:avLst/>
          </a:prstGeom>
          <a:noFill/>
        </p:spPr>
        <p:txBody>
          <a:bodyPr wrap="square" rtlCol="0">
            <a:spAutoFit/>
          </a:bodyPr>
          <a:lstStyle/>
          <a:p>
            <a:r>
              <a:rPr lang="en-US" sz="3200" baseline="30000" dirty="0">
                <a:latin typeface="Century" panose="02040604050505020304" pitchFamily="18" charset="0"/>
              </a:rPr>
              <a:t>20</a:t>
            </a:r>
            <a:r>
              <a:rPr lang="en-US" sz="3200" dirty="0">
                <a:latin typeface="Century" panose="02040604050505020304" pitchFamily="18" charset="0"/>
              </a:rPr>
              <a:t> Now </a:t>
            </a:r>
            <a:r>
              <a:rPr lang="en-US" sz="3200" dirty="0">
                <a:solidFill>
                  <a:schemeClr val="accent4">
                    <a:lumMod val="40000"/>
                    <a:lumOff val="60000"/>
                  </a:schemeClr>
                </a:solidFill>
                <a:latin typeface="Century" panose="02040604050505020304" pitchFamily="18" charset="0"/>
              </a:rPr>
              <a:t>while I was speaking </a:t>
            </a:r>
            <a:r>
              <a:rPr lang="en-US" sz="3200" dirty="0">
                <a:latin typeface="Century" panose="02040604050505020304" pitchFamily="18" charset="0"/>
              </a:rPr>
              <a:t>and praying, and confessing my sin and the sin of my people Israel, and presenting my supplication before the Lord my God in behalf of the holy mountain of my God, </a:t>
            </a:r>
            <a:r>
              <a:rPr lang="en-US" sz="3200" baseline="30000" dirty="0">
                <a:latin typeface="Century" panose="02040604050505020304" pitchFamily="18" charset="0"/>
              </a:rPr>
              <a:t>21</a:t>
            </a:r>
            <a:r>
              <a:rPr lang="en-US" sz="3200" dirty="0">
                <a:latin typeface="Century" panose="02040604050505020304" pitchFamily="18" charset="0"/>
              </a:rPr>
              <a:t> </a:t>
            </a:r>
            <a:r>
              <a:rPr lang="en-US" sz="3200" dirty="0">
                <a:solidFill>
                  <a:schemeClr val="accent4">
                    <a:lumMod val="40000"/>
                    <a:lumOff val="60000"/>
                  </a:schemeClr>
                </a:solidFill>
                <a:latin typeface="Century" panose="02040604050505020304" pitchFamily="18" charset="0"/>
              </a:rPr>
              <a:t>while I was still speaking </a:t>
            </a:r>
            <a:r>
              <a:rPr lang="en-US" sz="3200" dirty="0">
                <a:latin typeface="Century" panose="02040604050505020304" pitchFamily="18" charset="0"/>
              </a:rPr>
              <a:t>in prayer, then the man Gabriel, whom I had seen in the vision previously, came to me in my extreme weariness about the time of the evening offering. </a:t>
            </a:r>
            <a:r>
              <a:rPr lang="en-US" sz="3200" baseline="30000" dirty="0">
                <a:latin typeface="Century" panose="02040604050505020304" pitchFamily="18" charset="0"/>
              </a:rPr>
              <a:t>22</a:t>
            </a:r>
            <a:r>
              <a:rPr lang="en-US" sz="3200" dirty="0">
                <a:latin typeface="Century" panose="02040604050505020304" pitchFamily="18" charset="0"/>
              </a:rPr>
              <a:t> He gave me instruction and talked with me and said, “O Daniel, I have now come forth to give you insight with understanding. </a:t>
            </a:r>
            <a:r>
              <a:rPr lang="en-US" sz="3200" baseline="30000" dirty="0">
                <a:latin typeface="Century" panose="02040604050505020304" pitchFamily="18" charset="0"/>
              </a:rPr>
              <a:t>23</a:t>
            </a:r>
            <a:r>
              <a:rPr lang="en-US" sz="3200" dirty="0">
                <a:latin typeface="Century" panose="02040604050505020304" pitchFamily="18" charset="0"/>
              </a:rPr>
              <a:t> “</a:t>
            </a:r>
            <a:r>
              <a:rPr lang="en-US" sz="3200" dirty="0">
                <a:solidFill>
                  <a:schemeClr val="accent4">
                    <a:lumMod val="40000"/>
                    <a:lumOff val="60000"/>
                  </a:schemeClr>
                </a:solidFill>
                <a:latin typeface="Century" panose="02040604050505020304" pitchFamily="18" charset="0"/>
              </a:rPr>
              <a:t>At the beginning of your supplications the command was issued</a:t>
            </a:r>
            <a:r>
              <a:rPr lang="en-US" sz="3200" dirty="0">
                <a:latin typeface="Century" panose="02040604050505020304" pitchFamily="18" charset="0"/>
              </a:rPr>
              <a:t>, and I have come to tell you, for you are highly esteemed; so give heed to the message and gain understanding of the vision. </a:t>
            </a:r>
          </a:p>
        </p:txBody>
      </p:sp>
    </p:spTree>
    <p:extLst>
      <p:ext uri="{BB962C8B-B14F-4D97-AF65-F5344CB8AC3E}">
        <p14:creationId xmlns:p14="http://schemas.microsoft.com/office/powerpoint/2010/main" val="2051195962"/>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F2E915-6F2B-4E40-9409-EFB593BECDF9}"/>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4EA6FDE0-5AF9-8740-84C8-2BB5C9851879}"/>
              </a:ext>
            </a:extLst>
          </p:cNvPr>
          <p:cNvSpPr txBox="1"/>
          <p:nvPr/>
        </p:nvSpPr>
        <p:spPr>
          <a:xfrm>
            <a:off x="1470454" y="2496065"/>
            <a:ext cx="9230497" cy="1446550"/>
          </a:xfrm>
          <a:prstGeom prst="rect">
            <a:avLst/>
          </a:prstGeom>
          <a:solidFill>
            <a:schemeClr val="bg1">
              <a:alpha val="70000"/>
            </a:schemeClr>
          </a:solidFill>
        </p:spPr>
        <p:txBody>
          <a:bodyPr wrap="square" rtlCol="0">
            <a:spAutoFit/>
          </a:bodyPr>
          <a:lstStyle/>
          <a:p>
            <a:pPr algn="ctr"/>
            <a:r>
              <a:rPr lang="en-US" sz="4400" dirty="0">
                <a:latin typeface="Avenir" panose="02000503020000020003" pitchFamily="2" charset="0"/>
              </a:rPr>
              <a:t>“The Most High is Ruler Over The Realm of Mankind”</a:t>
            </a:r>
          </a:p>
        </p:txBody>
      </p:sp>
      <p:sp>
        <p:nvSpPr>
          <p:cNvPr id="7" name="TextBox 6">
            <a:extLst>
              <a:ext uri="{FF2B5EF4-FFF2-40B4-BE49-F238E27FC236}">
                <a16:creationId xmlns:a16="http://schemas.microsoft.com/office/drawing/2014/main" id="{2C044AB9-439B-584D-A398-4CB8C80224AC}"/>
              </a:ext>
            </a:extLst>
          </p:cNvPr>
          <p:cNvSpPr txBox="1"/>
          <p:nvPr/>
        </p:nvSpPr>
        <p:spPr>
          <a:xfrm>
            <a:off x="1480751" y="4131276"/>
            <a:ext cx="9230497" cy="584775"/>
          </a:xfrm>
          <a:prstGeom prst="rect">
            <a:avLst/>
          </a:prstGeom>
          <a:solidFill>
            <a:schemeClr val="bg1">
              <a:alpha val="70000"/>
            </a:schemeClr>
          </a:solidFill>
        </p:spPr>
        <p:txBody>
          <a:bodyPr wrap="square" rtlCol="0">
            <a:spAutoFit/>
          </a:bodyPr>
          <a:lstStyle/>
          <a:p>
            <a:pPr algn="ctr"/>
            <a:r>
              <a:rPr lang="en-US" sz="3200" dirty="0">
                <a:latin typeface="Avenir" panose="02000503020000020003" pitchFamily="2" charset="0"/>
              </a:rPr>
              <a:t>a study of Daniel</a:t>
            </a:r>
          </a:p>
        </p:txBody>
      </p:sp>
    </p:spTree>
    <p:extLst>
      <p:ext uri="{BB962C8B-B14F-4D97-AF65-F5344CB8AC3E}">
        <p14:creationId xmlns:p14="http://schemas.microsoft.com/office/powerpoint/2010/main" val="20514463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6393E-3AAF-1840-91FD-94FE7A49565B}"/>
              </a:ext>
            </a:extLst>
          </p:cNvPr>
          <p:cNvSpPr txBox="1"/>
          <p:nvPr/>
        </p:nvSpPr>
        <p:spPr>
          <a:xfrm>
            <a:off x="80010" y="1659285"/>
            <a:ext cx="12192000" cy="3539430"/>
          </a:xfrm>
          <a:prstGeom prst="rect">
            <a:avLst/>
          </a:prstGeom>
          <a:noFill/>
        </p:spPr>
        <p:txBody>
          <a:bodyPr wrap="square" rtlCol="0">
            <a:spAutoFit/>
          </a:bodyPr>
          <a:lstStyle/>
          <a:p>
            <a:r>
              <a:rPr lang="en-US" sz="3200" dirty="0">
                <a:latin typeface="Century" panose="02040604050505020304" pitchFamily="18" charset="0"/>
              </a:rPr>
              <a:t>“‘This whole land will be a desolation and a horror, and these nations will serve the king of Babylon seventy years. ‘Then it will be when seventy years are completed I will punish the king of Babylon and that nation,’ declares the Lord, ‘for their iniquity, and the land of the Chaldeans; and I will make it an everlasting desolation.” </a:t>
            </a:r>
          </a:p>
          <a:p>
            <a:pPr algn="r"/>
            <a:r>
              <a:rPr lang="en-US" sz="3200" dirty="0">
                <a:latin typeface="Century" panose="02040604050505020304" pitchFamily="18" charset="0"/>
              </a:rPr>
              <a:t>(Jeremiah 25:11–12, NASB95) </a:t>
            </a:r>
          </a:p>
        </p:txBody>
      </p:sp>
    </p:spTree>
    <p:extLst>
      <p:ext uri="{BB962C8B-B14F-4D97-AF65-F5344CB8AC3E}">
        <p14:creationId xmlns:p14="http://schemas.microsoft.com/office/powerpoint/2010/main" val="353416489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6393E-3AAF-1840-91FD-94FE7A49565B}"/>
              </a:ext>
            </a:extLst>
          </p:cNvPr>
          <p:cNvSpPr txBox="1"/>
          <p:nvPr/>
        </p:nvSpPr>
        <p:spPr>
          <a:xfrm>
            <a:off x="0" y="1905506"/>
            <a:ext cx="12192000" cy="3046988"/>
          </a:xfrm>
          <a:prstGeom prst="rect">
            <a:avLst/>
          </a:prstGeom>
          <a:noFill/>
        </p:spPr>
        <p:txBody>
          <a:bodyPr wrap="square" rtlCol="0">
            <a:spAutoFit/>
          </a:bodyPr>
          <a:lstStyle/>
          <a:p>
            <a:r>
              <a:rPr lang="en-US" sz="3200" dirty="0">
                <a:latin typeface="Century" panose="02040604050505020304" pitchFamily="18" charset="0"/>
              </a:rPr>
              <a:t>“‘You, however, I will scatter among the nations and will draw out a sword after you, as your land becomes desolate and your cities become waste. ‘Then the land will enjoy its sabbaths all the days of the desolation, while you are in your enemies’ land; then the land will rest and enjoy its sabbaths.” </a:t>
            </a:r>
          </a:p>
          <a:p>
            <a:pPr algn="r"/>
            <a:r>
              <a:rPr lang="en-US" sz="3200" dirty="0">
                <a:latin typeface="Century" panose="02040604050505020304" pitchFamily="18" charset="0"/>
              </a:rPr>
              <a:t>(Leviticus 26:33–34, NASB95) </a:t>
            </a:r>
          </a:p>
        </p:txBody>
      </p:sp>
    </p:spTree>
    <p:extLst>
      <p:ext uri="{BB962C8B-B14F-4D97-AF65-F5344CB8AC3E}">
        <p14:creationId xmlns:p14="http://schemas.microsoft.com/office/powerpoint/2010/main" val="420865214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6393E-3AAF-1840-91FD-94FE7A49565B}"/>
              </a:ext>
            </a:extLst>
          </p:cNvPr>
          <p:cNvSpPr txBox="1"/>
          <p:nvPr/>
        </p:nvSpPr>
        <p:spPr>
          <a:xfrm>
            <a:off x="0" y="920621"/>
            <a:ext cx="12192000" cy="5016758"/>
          </a:xfrm>
          <a:prstGeom prst="rect">
            <a:avLst/>
          </a:prstGeom>
          <a:noFill/>
        </p:spPr>
        <p:txBody>
          <a:bodyPr wrap="square" rtlCol="0">
            <a:spAutoFit/>
          </a:bodyPr>
          <a:lstStyle/>
          <a:p>
            <a:r>
              <a:rPr lang="en-US" sz="3200" dirty="0">
                <a:latin typeface="Century" panose="02040604050505020304" pitchFamily="18" charset="0"/>
              </a:rPr>
              <a:t>“‘If they confess their iniquity and the iniquity of their forefathers, in their unfaithfulness which they committed against Me, and also in their acting with hostility against Me— I also was acting with hostility against them, to bring them into the land of their enemies—or if their uncircumcised heart becomes humbled so that they then make amends for their iniquity, then I will remember My covenant with Jacob, and I will remember also My covenant with Isaac, and My covenant with Abraham as well, and I will remember the land.” </a:t>
            </a:r>
          </a:p>
          <a:p>
            <a:pPr algn="r"/>
            <a:r>
              <a:rPr lang="en-US" sz="3200" dirty="0">
                <a:latin typeface="Century" panose="02040604050505020304" pitchFamily="18" charset="0"/>
              </a:rPr>
              <a:t>(Leviticus 26:40–42, NASB95) </a:t>
            </a:r>
          </a:p>
        </p:txBody>
      </p:sp>
    </p:spTree>
    <p:extLst>
      <p:ext uri="{BB962C8B-B14F-4D97-AF65-F5344CB8AC3E}">
        <p14:creationId xmlns:p14="http://schemas.microsoft.com/office/powerpoint/2010/main" val="187712996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03640" y="1459599"/>
            <a:ext cx="11383560" cy="1723549"/>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Setting of Daniel’s prayer (vss. 1-3)</a:t>
            </a:r>
          </a:p>
          <a:p>
            <a:pPr marL="514350" indent="-514350">
              <a:spcAft>
                <a:spcPts val="1200"/>
              </a:spcAft>
              <a:buFont typeface="+mj-lt"/>
              <a:buAutoNum type="arabicPeriod"/>
            </a:pPr>
            <a:r>
              <a:rPr lang="en-US" sz="3200" dirty="0">
                <a:latin typeface="Century" panose="02040604050505020304" pitchFamily="18" charset="0"/>
              </a:rPr>
              <a:t>Unfaithfulness of the people contrasted with the faithfulness of God (vss. 4-10)</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Daniel 9.1-23</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246713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42E3E0-756C-5B4B-9EF2-57104B067840}"/>
              </a:ext>
            </a:extLst>
          </p:cNvPr>
          <p:cNvSpPr txBox="1"/>
          <p:nvPr/>
        </p:nvSpPr>
        <p:spPr>
          <a:xfrm>
            <a:off x="0" y="151179"/>
            <a:ext cx="12192000" cy="6494085"/>
          </a:xfrm>
          <a:prstGeom prst="rect">
            <a:avLst/>
          </a:prstGeom>
          <a:noFill/>
        </p:spPr>
        <p:txBody>
          <a:bodyPr wrap="square" rtlCol="0">
            <a:spAutoFit/>
          </a:bodyPr>
          <a:lstStyle/>
          <a:p>
            <a:r>
              <a:rPr lang="en-US" sz="2600" baseline="30000" dirty="0">
                <a:latin typeface="Century" panose="02040604050505020304" pitchFamily="18" charset="0"/>
              </a:rPr>
              <a:t>4</a:t>
            </a:r>
            <a:r>
              <a:rPr lang="en-US" sz="2600" dirty="0">
                <a:latin typeface="Century" panose="02040604050505020304" pitchFamily="18" charset="0"/>
              </a:rPr>
              <a:t> I prayed to the </a:t>
            </a:r>
            <a:r>
              <a:rPr lang="en-US" sz="2600" cap="small" dirty="0">
                <a:latin typeface="Century" panose="02040604050505020304" pitchFamily="18" charset="0"/>
              </a:rPr>
              <a:t>Lord</a:t>
            </a:r>
            <a:r>
              <a:rPr lang="en-US" sz="2600" dirty="0">
                <a:latin typeface="Century" panose="02040604050505020304" pitchFamily="18" charset="0"/>
              </a:rPr>
              <a:t> my God and confessed and said, “Alas, O Lord, the great and awesome God, who keeps His covenant and lovingkindness for those who love Him and keep His commandments, </a:t>
            </a:r>
            <a:r>
              <a:rPr lang="en-US" sz="2600" baseline="30000" dirty="0">
                <a:latin typeface="Century" panose="02040604050505020304" pitchFamily="18" charset="0"/>
              </a:rPr>
              <a:t>5</a:t>
            </a:r>
            <a:r>
              <a:rPr lang="en-US" sz="2600" dirty="0">
                <a:latin typeface="Century" panose="02040604050505020304" pitchFamily="18" charset="0"/>
              </a:rPr>
              <a:t> we have sinned, committed iniquity, acted wickedly and rebelled, even turning aside from Your commandments and ordinances. </a:t>
            </a:r>
            <a:r>
              <a:rPr lang="en-US" sz="2600" baseline="30000" dirty="0">
                <a:latin typeface="Century" panose="02040604050505020304" pitchFamily="18" charset="0"/>
              </a:rPr>
              <a:t>6</a:t>
            </a:r>
            <a:r>
              <a:rPr lang="en-US" sz="2600" dirty="0">
                <a:latin typeface="Century" panose="02040604050505020304" pitchFamily="18" charset="0"/>
              </a:rPr>
              <a:t> “Moreover, we have not listened to Your servants the prophets, who spoke in Your name to our kings, our princes, our fathers and all the people of the land. </a:t>
            </a:r>
            <a:r>
              <a:rPr lang="en-US" sz="2600" baseline="30000" dirty="0">
                <a:latin typeface="Century" panose="02040604050505020304" pitchFamily="18" charset="0"/>
              </a:rPr>
              <a:t>7</a:t>
            </a:r>
            <a:r>
              <a:rPr lang="en-US" sz="2600" dirty="0">
                <a:latin typeface="Century" panose="02040604050505020304" pitchFamily="18" charset="0"/>
              </a:rPr>
              <a:t> “Righteousness belongs to You, O Lord, but to us open shame, as it is this day—to the men of Judah, the inhabitants of Jerusalem and all Israel, those who are nearby and those who are far away in all the countries to which You have driven them, because of their unfaithful deeds which they have committed against You. </a:t>
            </a:r>
            <a:r>
              <a:rPr lang="en-US" sz="2600" baseline="30000" dirty="0">
                <a:latin typeface="Century" panose="02040604050505020304" pitchFamily="18" charset="0"/>
              </a:rPr>
              <a:t>8</a:t>
            </a:r>
            <a:r>
              <a:rPr lang="en-US" sz="2600" dirty="0">
                <a:latin typeface="Century" panose="02040604050505020304" pitchFamily="18" charset="0"/>
              </a:rPr>
              <a:t> “Open shame belongs to us, O Lord, to our kings, our princes and our fathers, because we have sinned against You. </a:t>
            </a:r>
            <a:r>
              <a:rPr lang="en-US" sz="2600" baseline="30000" dirty="0">
                <a:latin typeface="Century" panose="02040604050505020304" pitchFamily="18" charset="0"/>
              </a:rPr>
              <a:t>9</a:t>
            </a:r>
            <a:r>
              <a:rPr lang="en-US" sz="2600" dirty="0">
                <a:latin typeface="Century" panose="02040604050505020304" pitchFamily="18" charset="0"/>
              </a:rPr>
              <a:t> “To the Lord our God </a:t>
            </a:r>
            <a:r>
              <a:rPr lang="en-US" sz="2600" i="1" dirty="0">
                <a:latin typeface="Century" panose="02040604050505020304" pitchFamily="18" charset="0"/>
              </a:rPr>
              <a:t>belong</a:t>
            </a:r>
            <a:r>
              <a:rPr lang="en-US" sz="2600" dirty="0">
                <a:latin typeface="Century" panose="02040604050505020304" pitchFamily="18" charset="0"/>
              </a:rPr>
              <a:t> compassion and forgiveness, for we have rebelled against Him; </a:t>
            </a:r>
            <a:r>
              <a:rPr lang="en-US" sz="2600" baseline="30000" dirty="0">
                <a:latin typeface="Century" panose="02040604050505020304" pitchFamily="18" charset="0"/>
              </a:rPr>
              <a:t>10</a:t>
            </a:r>
            <a:r>
              <a:rPr lang="en-US" sz="2600" dirty="0">
                <a:latin typeface="Century" panose="02040604050505020304" pitchFamily="18" charset="0"/>
              </a:rPr>
              <a:t> nor have we obeyed the voice of the </a:t>
            </a:r>
            <a:r>
              <a:rPr lang="en-US" sz="2600" cap="small" dirty="0">
                <a:latin typeface="Century" panose="02040604050505020304" pitchFamily="18" charset="0"/>
              </a:rPr>
              <a:t>Lord</a:t>
            </a:r>
            <a:r>
              <a:rPr lang="en-US" sz="2600" dirty="0">
                <a:latin typeface="Century" panose="02040604050505020304" pitchFamily="18" charset="0"/>
              </a:rPr>
              <a:t> our God, to walk in His teachings which He set before us through His servants the prophets. </a:t>
            </a:r>
          </a:p>
        </p:txBody>
      </p:sp>
    </p:spTree>
    <p:extLst>
      <p:ext uri="{BB962C8B-B14F-4D97-AF65-F5344CB8AC3E}">
        <p14:creationId xmlns:p14="http://schemas.microsoft.com/office/powerpoint/2010/main" val="347833087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42E3E0-756C-5B4B-9EF2-57104B067840}"/>
              </a:ext>
            </a:extLst>
          </p:cNvPr>
          <p:cNvSpPr txBox="1"/>
          <p:nvPr/>
        </p:nvSpPr>
        <p:spPr>
          <a:xfrm>
            <a:off x="0" y="151179"/>
            <a:ext cx="12192000" cy="6494085"/>
          </a:xfrm>
          <a:prstGeom prst="rect">
            <a:avLst/>
          </a:prstGeom>
          <a:noFill/>
        </p:spPr>
        <p:txBody>
          <a:bodyPr wrap="square" rtlCol="0">
            <a:spAutoFit/>
          </a:bodyPr>
          <a:lstStyle/>
          <a:p>
            <a:r>
              <a:rPr lang="en-US" sz="2600" baseline="30000" dirty="0">
                <a:latin typeface="Century" panose="02040604050505020304" pitchFamily="18" charset="0"/>
              </a:rPr>
              <a:t>4</a:t>
            </a:r>
            <a:r>
              <a:rPr lang="en-US" sz="2600" dirty="0">
                <a:latin typeface="Century" panose="02040604050505020304" pitchFamily="18" charset="0"/>
              </a:rPr>
              <a:t> I prayed to the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my God and confessed and said, “Alas, O Lord, the great and awesome God, who keeps His covenant and lovingkindness for those who love Him and keep His commandments, </a:t>
            </a:r>
            <a:r>
              <a:rPr lang="en-US" sz="2600" baseline="30000" dirty="0">
                <a:latin typeface="Century" panose="02040604050505020304" pitchFamily="18" charset="0"/>
              </a:rPr>
              <a:t>5</a:t>
            </a:r>
            <a:r>
              <a:rPr lang="en-US" sz="2600" dirty="0">
                <a:latin typeface="Century" panose="02040604050505020304" pitchFamily="18" charset="0"/>
              </a:rPr>
              <a:t> we have sinned, committed iniquity, acted wickedly and rebelled, even turning aside from Your commandments and ordinances. </a:t>
            </a:r>
            <a:r>
              <a:rPr lang="en-US" sz="2600" baseline="30000" dirty="0">
                <a:latin typeface="Century" panose="02040604050505020304" pitchFamily="18" charset="0"/>
              </a:rPr>
              <a:t>6</a:t>
            </a:r>
            <a:r>
              <a:rPr lang="en-US" sz="2600" dirty="0">
                <a:latin typeface="Century" panose="02040604050505020304" pitchFamily="18" charset="0"/>
              </a:rPr>
              <a:t> “Moreover, we have not listened to Your servants the prophets, who spoke in Your name to our kings, our princes, our fathers and all the people of the land. </a:t>
            </a:r>
            <a:r>
              <a:rPr lang="en-US" sz="2600" baseline="30000" dirty="0">
                <a:latin typeface="Century" panose="02040604050505020304" pitchFamily="18" charset="0"/>
              </a:rPr>
              <a:t>7</a:t>
            </a:r>
            <a:r>
              <a:rPr lang="en-US" sz="2600" dirty="0">
                <a:latin typeface="Century" panose="02040604050505020304" pitchFamily="18" charset="0"/>
              </a:rPr>
              <a:t> “Righteousness belongs to You, O Lord, but to us open shame, as it is this day—to the men of Judah, the inhabitants of Jerusalem and all Israel, those who are nearby and those who are far away in all the countries to which You have driven them, because of their unfaithful deeds which they have committed against You. </a:t>
            </a:r>
            <a:r>
              <a:rPr lang="en-US" sz="2600" baseline="30000" dirty="0">
                <a:latin typeface="Century" panose="02040604050505020304" pitchFamily="18" charset="0"/>
              </a:rPr>
              <a:t>8</a:t>
            </a:r>
            <a:r>
              <a:rPr lang="en-US" sz="2600" dirty="0">
                <a:latin typeface="Century" panose="02040604050505020304" pitchFamily="18" charset="0"/>
              </a:rPr>
              <a:t> “Open shame belongs to us, O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to our kings, our princes and our fathers, because we have sinned against You. </a:t>
            </a:r>
            <a:r>
              <a:rPr lang="en-US" sz="2600" baseline="30000" dirty="0">
                <a:latin typeface="Century" panose="02040604050505020304" pitchFamily="18" charset="0"/>
              </a:rPr>
              <a:t>9</a:t>
            </a:r>
            <a:r>
              <a:rPr lang="en-US" sz="2600" dirty="0">
                <a:latin typeface="Century" panose="02040604050505020304" pitchFamily="18" charset="0"/>
              </a:rPr>
              <a:t> “To the Lord our God </a:t>
            </a:r>
            <a:r>
              <a:rPr lang="en-US" sz="2600" i="1" dirty="0">
                <a:latin typeface="Century" panose="02040604050505020304" pitchFamily="18" charset="0"/>
              </a:rPr>
              <a:t>belong</a:t>
            </a:r>
            <a:r>
              <a:rPr lang="en-US" sz="2600" dirty="0">
                <a:latin typeface="Century" panose="02040604050505020304" pitchFamily="18" charset="0"/>
              </a:rPr>
              <a:t> compassion and forgiveness, for we have rebelled against Him; </a:t>
            </a:r>
            <a:r>
              <a:rPr lang="en-US" sz="2600" baseline="30000" dirty="0">
                <a:latin typeface="Century" panose="02040604050505020304" pitchFamily="18" charset="0"/>
              </a:rPr>
              <a:t>10</a:t>
            </a:r>
            <a:r>
              <a:rPr lang="en-US" sz="2600" dirty="0">
                <a:latin typeface="Century" panose="02040604050505020304" pitchFamily="18" charset="0"/>
              </a:rPr>
              <a:t> nor have we obeyed the voice of the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our God, to walk in His teachings which He set before us through His servants the prophets. </a:t>
            </a:r>
          </a:p>
        </p:txBody>
      </p:sp>
    </p:spTree>
    <p:extLst>
      <p:ext uri="{BB962C8B-B14F-4D97-AF65-F5344CB8AC3E}">
        <p14:creationId xmlns:p14="http://schemas.microsoft.com/office/powerpoint/2010/main" val="63344425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42E3E0-756C-5B4B-9EF2-57104B067840}"/>
              </a:ext>
            </a:extLst>
          </p:cNvPr>
          <p:cNvSpPr txBox="1"/>
          <p:nvPr/>
        </p:nvSpPr>
        <p:spPr>
          <a:xfrm>
            <a:off x="0" y="151179"/>
            <a:ext cx="12192000" cy="6494085"/>
          </a:xfrm>
          <a:prstGeom prst="rect">
            <a:avLst/>
          </a:prstGeom>
          <a:noFill/>
        </p:spPr>
        <p:txBody>
          <a:bodyPr wrap="square" rtlCol="0">
            <a:spAutoFit/>
          </a:bodyPr>
          <a:lstStyle/>
          <a:p>
            <a:r>
              <a:rPr lang="en-US" sz="2600" baseline="30000" dirty="0">
                <a:latin typeface="Century" panose="02040604050505020304" pitchFamily="18" charset="0"/>
              </a:rPr>
              <a:t>4</a:t>
            </a:r>
            <a:r>
              <a:rPr lang="en-US" sz="2600" dirty="0">
                <a:latin typeface="Century" panose="02040604050505020304" pitchFamily="18" charset="0"/>
              </a:rPr>
              <a:t> I prayed to the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my God and confessed and said, “Alas, O Lord, the </a:t>
            </a:r>
            <a:r>
              <a:rPr lang="en-US" sz="2600" dirty="0">
                <a:solidFill>
                  <a:schemeClr val="accent4">
                    <a:lumMod val="40000"/>
                    <a:lumOff val="60000"/>
                  </a:schemeClr>
                </a:solidFill>
                <a:latin typeface="Century" panose="02040604050505020304" pitchFamily="18" charset="0"/>
              </a:rPr>
              <a:t>great and awesome God</a:t>
            </a:r>
            <a:r>
              <a:rPr lang="en-US" sz="2600" dirty="0">
                <a:latin typeface="Century" panose="02040604050505020304" pitchFamily="18" charset="0"/>
              </a:rPr>
              <a:t>, who </a:t>
            </a:r>
            <a:r>
              <a:rPr lang="en-US" sz="2600" dirty="0">
                <a:solidFill>
                  <a:schemeClr val="accent4">
                    <a:lumMod val="40000"/>
                    <a:lumOff val="60000"/>
                  </a:schemeClr>
                </a:solidFill>
                <a:latin typeface="Century" panose="02040604050505020304" pitchFamily="18" charset="0"/>
              </a:rPr>
              <a:t>keeps His covenant and lovingkindness </a:t>
            </a:r>
            <a:r>
              <a:rPr lang="en-US" sz="2600" dirty="0">
                <a:latin typeface="Century" panose="02040604050505020304" pitchFamily="18" charset="0"/>
              </a:rPr>
              <a:t>for those who love Him and keep His commandments, </a:t>
            </a:r>
            <a:r>
              <a:rPr lang="en-US" sz="2600" baseline="30000" dirty="0">
                <a:latin typeface="Century" panose="02040604050505020304" pitchFamily="18" charset="0"/>
              </a:rPr>
              <a:t>5</a:t>
            </a:r>
            <a:r>
              <a:rPr lang="en-US" sz="2600" dirty="0">
                <a:latin typeface="Century" panose="02040604050505020304" pitchFamily="18" charset="0"/>
              </a:rPr>
              <a:t> </a:t>
            </a:r>
            <a:r>
              <a:rPr lang="en-US" sz="2600" dirty="0">
                <a:solidFill>
                  <a:srgbClr val="FF0000"/>
                </a:solidFill>
                <a:latin typeface="Century" panose="02040604050505020304" pitchFamily="18" charset="0"/>
              </a:rPr>
              <a:t>we have sinned, committed iniquity, acted wickedly and rebelled, even turning aside from Your commandments and ordinances. </a:t>
            </a:r>
            <a:r>
              <a:rPr lang="en-US" sz="2600" baseline="30000" dirty="0">
                <a:solidFill>
                  <a:srgbClr val="FF0000"/>
                </a:solidFill>
                <a:latin typeface="Century" panose="02040604050505020304" pitchFamily="18" charset="0"/>
              </a:rPr>
              <a:t>6</a:t>
            </a:r>
            <a:r>
              <a:rPr lang="en-US" sz="2600" dirty="0">
                <a:solidFill>
                  <a:srgbClr val="FF0000"/>
                </a:solidFill>
                <a:latin typeface="Century" panose="02040604050505020304" pitchFamily="18" charset="0"/>
              </a:rPr>
              <a:t> “Moreover, we have not listened to Your servants the prophets, who spoke in Your name to our kings, our princes, our fathers and all the people of the land.</a:t>
            </a:r>
            <a:r>
              <a:rPr lang="en-US" sz="2600" dirty="0">
                <a:latin typeface="Century" panose="02040604050505020304" pitchFamily="18" charset="0"/>
              </a:rPr>
              <a:t> </a:t>
            </a:r>
            <a:r>
              <a:rPr lang="en-US" sz="2600" baseline="30000" dirty="0">
                <a:latin typeface="Century" panose="02040604050505020304" pitchFamily="18" charset="0"/>
              </a:rPr>
              <a:t>7</a:t>
            </a:r>
            <a:r>
              <a:rPr lang="en-US" sz="2600" dirty="0">
                <a:latin typeface="Century" panose="02040604050505020304" pitchFamily="18" charset="0"/>
              </a:rPr>
              <a:t> “Righteousness belongs to You, O Lord, but to us open shame, as it is this day—to the men of Judah, the inhabitants of Jerusalem and all Israel, those who are nearby and those who are far away in all the countries to which You have driven them, because of their unfaithful deeds which they have committed against You. </a:t>
            </a:r>
            <a:r>
              <a:rPr lang="en-US" sz="2600" baseline="30000" dirty="0">
                <a:latin typeface="Century" panose="02040604050505020304" pitchFamily="18" charset="0"/>
              </a:rPr>
              <a:t>8</a:t>
            </a:r>
            <a:r>
              <a:rPr lang="en-US" sz="2600" dirty="0">
                <a:latin typeface="Century" panose="02040604050505020304" pitchFamily="18" charset="0"/>
              </a:rPr>
              <a:t> “Open shame belongs to us, O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to our kings, our princes and our fathers, because we have sinned against You. </a:t>
            </a:r>
            <a:r>
              <a:rPr lang="en-US" sz="2600" baseline="30000" dirty="0">
                <a:latin typeface="Century" panose="02040604050505020304" pitchFamily="18" charset="0"/>
              </a:rPr>
              <a:t>9</a:t>
            </a:r>
            <a:r>
              <a:rPr lang="en-US" sz="2600" dirty="0">
                <a:latin typeface="Century" panose="02040604050505020304" pitchFamily="18" charset="0"/>
              </a:rPr>
              <a:t> “To the Lord our God </a:t>
            </a:r>
            <a:r>
              <a:rPr lang="en-US" sz="2600" i="1" dirty="0">
                <a:latin typeface="Century" panose="02040604050505020304" pitchFamily="18" charset="0"/>
              </a:rPr>
              <a:t>belong</a:t>
            </a:r>
            <a:r>
              <a:rPr lang="en-US" sz="2600" dirty="0">
                <a:latin typeface="Century" panose="02040604050505020304" pitchFamily="18" charset="0"/>
              </a:rPr>
              <a:t> compassion and forgiveness, for we have rebelled against Him; </a:t>
            </a:r>
            <a:r>
              <a:rPr lang="en-US" sz="2600" baseline="30000" dirty="0">
                <a:latin typeface="Century" panose="02040604050505020304" pitchFamily="18" charset="0"/>
              </a:rPr>
              <a:t>10</a:t>
            </a:r>
            <a:r>
              <a:rPr lang="en-US" sz="2600" dirty="0">
                <a:latin typeface="Century" panose="02040604050505020304" pitchFamily="18" charset="0"/>
              </a:rPr>
              <a:t> nor have we obeyed the voice of the </a:t>
            </a:r>
            <a:r>
              <a:rPr lang="en-US" sz="2600" cap="small" dirty="0">
                <a:solidFill>
                  <a:schemeClr val="accent4">
                    <a:lumMod val="40000"/>
                    <a:lumOff val="60000"/>
                  </a:schemeClr>
                </a:solidFill>
                <a:latin typeface="Century" panose="02040604050505020304" pitchFamily="18" charset="0"/>
              </a:rPr>
              <a:t>Lord</a:t>
            </a:r>
            <a:r>
              <a:rPr lang="en-US" sz="2600" dirty="0">
                <a:latin typeface="Century" panose="02040604050505020304" pitchFamily="18" charset="0"/>
              </a:rPr>
              <a:t> our God, to walk in His teachings which He set before us through His servants the prophets. </a:t>
            </a:r>
          </a:p>
        </p:txBody>
      </p:sp>
    </p:spTree>
    <p:extLst>
      <p:ext uri="{BB962C8B-B14F-4D97-AF65-F5344CB8AC3E}">
        <p14:creationId xmlns:p14="http://schemas.microsoft.com/office/powerpoint/2010/main" val="1970669682"/>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1379</TotalTime>
  <Words>2919</Words>
  <Application>Microsoft Macintosh PowerPoint</Application>
  <PresentationFormat>Widescreen</PresentationFormat>
  <Paragraphs>51</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Avenir</vt:lpstr>
      <vt:lpstr>Calibri</vt:lpstr>
      <vt:lpstr>Calibri Light</vt:lpstr>
      <vt:lpstr>Century</vt:lpstr>
      <vt:lpstr>Trajan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19</cp:revision>
  <dcterms:created xsi:type="dcterms:W3CDTF">2020-12-09T20:15:56Z</dcterms:created>
  <dcterms:modified xsi:type="dcterms:W3CDTF">2021-01-27T19:41:26Z</dcterms:modified>
</cp:coreProperties>
</file>