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80" r:id="rId4"/>
    <p:sldId id="274" r:id="rId5"/>
    <p:sldId id="275" r:id="rId6"/>
    <p:sldId id="258" r:id="rId7"/>
    <p:sldId id="276" r:id="rId8"/>
    <p:sldId id="260" r:id="rId9"/>
    <p:sldId id="277" r:id="rId10"/>
    <p:sldId id="278" r:id="rId11"/>
    <p:sldId id="279"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73"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2E14BBF-F180-476A-B16B-B65006BD7FD0}" type="datetimeFigureOut">
              <a:rPr lang="en-US" smtClean="0"/>
              <a:t>8/27/2012</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CA45FA3-1813-4993-B015-7DCF75519358}" type="slidenum">
              <a:rPr lang="en-US" smtClean="0"/>
              <a:t>‹#›</a:t>
            </a:fld>
            <a:endParaRPr lang="en-US" dirty="0"/>
          </a:p>
        </p:txBody>
      </p:sp>
    </p:spTree>
    <p:extLst>
      <p:ext uri="{BB962C8B-B14F-4D97-AF65-F5344CB8AC3E}">
        <p14:creationId xmlns:p14="http://schemas.microsoft.com/office/powerpoint/2010/main" val="230597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F3D096E-7D8E-48EE-905C-0FE1926656C7}" type="datetimeFigureOut">
              <a:rPr lang="en-US" smtClean="0"/>
              <a:t>8/27/2012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8BE8DD3-5B34-40E3-AF04-ADFDB2949CFB}" type="slidenum">
              <a:rPr lang="en-US" smtClean="0"/>
              <a:t>‹#›</a:t>
            </a:fld>
            <a:endParaRPr lang="en-US" dirty="0"/>
          </a:p>
        </p:txBody>
      </p:sp>
    </p:spTree>
    <p:extLst>
      <p:ext uri="{BB962C8B-B14F-4D97-AF65-F5344CB8AC3E}">
        <p14:creationId xmlns:p14="http://schemas.microsoft.com/office/powerpoint/2010/main" val="19926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fld id="{4AC77C80-DB31-4D63-A57A-3881BCDA0700}" type="slidenum">
              <a:rPr lang="en-US"/>
              <a:pPr eaLnBrk="1" hangingPunct="1"/>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fld id="{C292F5E5-0D23-416B-B035-1506EBAB3DB3}" type="slidenum">
              <a:rPr lang="en-US"/>
              <a:pPr eaLnBrk="1" hangingPunct="1"/>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817354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0066804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6860798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10457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145019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45648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276512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112752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938630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625551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8/27/2012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604190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FC7F-A269-40D3-B395-EE15E1494745}" type="datetimeFigureOut">
              <a:rPr lang="en-US" smtClean="0"/>
              <a:t>8/27/2012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C3D59-0444-4F06-A976-7B4A89E40596}" type="slidenum">
              <a:rPr lang="en-US" smtClean="0"/>
              <a:t>‹#›</a:t>
            </a:fld>
            <a:endParaRPr lang="en-US" dirty="0"/>
          </a:p>
        </p:txBody>
      </p:sp>
    </p:spTree>
    <p:extLst>
      <p:ext uri="{BB962C8B-B14F-4D97-AF65-F5344CB8AC3E}">
        <p14:creationId xmlns:p14="http://schemas.microsoft.com/office/powerpoint/2010/main" val="37504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08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lgn="ctr">
              <a:buNone/>
            </a:pPr>
            <a:r>
              <a:rPr lang="en-US" sz="5400" dirty="0" smtClean="0">
                <a:solidFill>
                  <a:schemeClr val="bg1"/>
                </a:solidFill>
                <a:latin typeface="Baskerville Old Face" pitchFamily="18" charset="0"/>
              </a:rPr>
              <a:t>“This book will keep you from sin, or sin will keep you from this book.”</a:t>
            </a:r>
            <a:endParaRPr lang="en-US" sz="5400" dirty="0"/>
          </a:p>
        </p:txBody>
      </p:sp>
    </p:spTree>
    <p:extLst>
      <p:ext uri="{BB962C8B-B14F-4D97-AF65-F5344CB8AC3E}">
        <p14:creationId xmlns:p14="http://schemas.microsoft.com/office/powerpoint/2010/main" val="2739453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solidFill>
                  <a:schemeClr val="bg1"/>
                </a:solidFill>
                <a:latin typeface="Baskerville Old Face" pitchFamily="18" charset="0"/>
              </a:rPr>
              <a:t>Learning to Feed Ourselves</a:t>
            </a:r>
          </a:p>
        </p:txBody>
      </p:sp>
      <p:pic>
        <p:nvPicPr>
          <p:cNvPr id="4" name="Content Placeholder 3" descr="bears looking into car.bmp"/>
          <p:cNvPicPr>
            <a:picLocks noGrp="1" noChangeAspect="1"/>
          </p:cNvPicPr>
          <p:nvPr>
            <p:ph idx="1"/>
          </p:nvPr>
        </p:nvPicPr>
        <p:blipFill>
          <a:blip r:embed="rId3"/>
          <a:stretch>
            <a:fillRect/>
          </a:stretch>
        </p:blipFill>
        <p:spPr>
          <a:xfrm>
            <a:off x="990600" y="1447800"/>
            <a:ext cx="7107238" cy="4953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86800" cy="3048000"/>
          </a:xfrm>
        </p:spPr>
        <p:txBody>
          <a:bodyPr>
            <a:normAutofit fontScale="77500" lnSpcReduction="20000"/>
          </a:bodyPr>
          <a:lstStyle/>
          <a:p>
            <a:pPr lvl="0" algn="l"/>
            <a:r>
              <a:rPr lang="en-US" sz="5100" dirty="0">
                <a:solidFill>
                  <a:schemeClr val="bg1"/>
                </a:solidFill>
                <a:effectLst>
                  <a:outerShdw blurRad="38100" dist="38100" dir="2700000" algn="tl">
                    <a:srgbClr val="000000">
                      <a:alpha val="43137"/>
                    </a:srgbClr>
                  </a:outerShdw>
                </a:effectLst>
                <a:latin typeface="Baskerville Old Face" pitchFamily="18" charset="0"/>
              </a:rPr>
              <a:t>We are blessed at University with a wealth of great teachers. Many congregations struggle in Bible classes taught by men who really don’t need to be teaching at all. Is there a danger when you’re in a church that has so many capable teachers? </a:t>
            </a:r>
          </a:p>
          <a:p>
            <a:endParaRPr lang="en-US" sz="6500" dirty="0"/>
          </a:p>
        </p:txBody>
      </p:sp>
    </p:spTree>
    <p:extLst>
      <p:ext uri="{BB962C8B-B14F-4D97-AF65-F5344CB8AC3E}">
        <p14:creationId xmlns:p14="http://schemas.microsoft.com/office/powerpoint/2010/main" val="1346013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86800" cy="3048000"/>
          </a:xfrm>
        </p:spPr>
        <p:txBody>
          <a:bodyPr>
            <a:normAutofit fontScale="77500" lnSpcReduction="20000"/>
          </a:bodyPr>
          <a:lstStyle/>
          <a:p>
            <a:pPr lvl="0" algn="l"/>
            <a:r>
              <a:rPr lang="en-US" sz="5200" dirty="0">
                <a:solidFill>
                  <a:schemeClr val="bg1"/>
                </a:solidFill>
                <a:effectLst>
                  <a:outerShdw blurRad="38100" dist="38100" dir="2700000" algn="tl">
                    <a:srgbClr val="000000">
                      <a:alpha val="43137"/>
                    </a:srgbClr>
                  </a:outerShdw>
                </a:effectLst>
                <a:latin typeface="Baskerville Old Face" pitchFamily="18" charset="0"/>
              </a:rPr>
              <a:t>What about you personally? Have you ever used commentaries or teachers as a crutch? Have you ever had periods in your life when you just answered your questions for class but didn’t really spend much time just reading the Bible?</a:t>
            </a:r>
          </a:p>
          <a:p>
            <a:endParaRPr lang="en-US" sz="6500" dirty="0"/>
          </a:p>
        </p:txBody>
      </p:sp>
    </p:spTree>
    <p:extLst>
      <p:ext uri="{BB962C8B-B14F-4D97-AF65-F5344CB8AC3E}">
        <p14:creationId xmlns:p14="http://schemas.microsoft.com/office/powerpoint/2010/main" val="6823006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86800" cy="3048000"/>
          </a:xfrm>
        </p:spPr>
        <p:txBody>
          <a:bodyPr>
            <a:normAutofit/>
          </a:bodyPr>
          <a:lstStyle/>
          <a:p>
            <a:pPr lvl="0" algn="l"/>
            <a:r>
              <a:rPr lang="en-US" sz="4300" dirty="0">
                <a:solidFill>
                  <a:schemeClr val="bg1"/>
                </a:solidFill>
                <a:effectLst>
                  <a:outerShdw blurRad="38100" dist="38100" dir="2700000" algn="tl">
                    <a:srgbClr val="000000">
                      <a:alpha val="43137"/>
                    </a:srgbClr>
                  </a:outerShdw>
                </a:effectLst>
                <a:latin typeface="Baskerville Old Face" pitchFamily="18" charset="0"/>
              </a:rPr>
              <a:t>Are great teachers a </a:t>
            </a:r>
            <a:r>
              <a:rPr lang="en-US" sz="4300" dirty="0" smtClean="0">
                <a:solidFill>
                  <a:schemeClr val="bg1"/>
                </a:solidFill>
                <a:effectLst>
                  <a:outerShdw blurRad="38100" dist="38100" dir="2700000" algn="tl">
                    <a:srgbClr val="000000">
                      <a:alpha val="43137"/>
                    </a:srgbClr>
                  </a:outerShdw>
                </a:effectLst>
                <a:latin typeface="Baskerville Old Face" pitchFamily="18" charset="0"/>
              </a:rPr>
              <a:t>negative? </a:t>
            </a:r>
            <a:r>
              <a:rPr lang="en-US" sz="4300" dirty="0">
                <a:solidFill>
                  <a:schemeClr val="bg1"/>
                </a:solidFill>
                <a:effectLst>
                  <a:outerShdw blurRad="38100" dist="38100" dir="2700000" algn="tl">
                    <a:srgbClr val="000000">
                      <a:alpha val="43137"/>
                    </a:srgbClr>
                  </a:outerShdw>
                </a:effectLst>
                <a:latin typeface="Baskerville Old Face" pitchFamily="18" charset="0"/>
              </a:rPr>
              <a:t>Are commentaries a bad thing? What is the proper way to look at our </a:t>
            </a:r>
            <a:r>
              <a:rPr lang="en-US" sz="4300" dirty="0" smtClean="0">
                <a:solidFill>
                  <a:schemeClr val="bg1"/>
                </a:solidFill>
                <a:effectLst>
                  <a:outerShdw blurRad="38100" dist="38100" dir="2700000" algn="tl">
                    <a:srgbClr val="000000">
                      <a:alpha val="43137"/>
                    </a:srgbClr>
                  </a:outerShdw>
                </a:effectLst>
                <a:latin typeface="Baskerville Old Face" pitchFamily="18" charset="0"/>
              </a:rPr>
              <a:t>teachers/commentaries?</a:t>
            </a:r>
            <a:endParaRPr lang="en-US" sz="4300" dirty="0">
              <a:solidFill>
                <a:schemeClr val="bg1"/>
              </a:solidFill>
              <a:effectLst>
                <a:outerShdw blurRad="38100" dist="38100" dir="2700000" algn="tl">
                  <a:srgbClr val="000000">
                    <a:alpha val="43137"/>
                  </a:srgbClr>
                </a:outerShdw>
              </a:effectLst>
              <a:latin typeface="Baskerville Old Face" pitchFamily="18" charset="0"/>
            </a:endParaRPr>
          </a:p>
          <a:p>
            <a:endParaRPr lang="en-US" sz="6500" dirty="0"/>
          </a:p>
        </p:txBody>
      </p:sp>
    </p:spTree>
    <p:extLst>
      <p:ext uri="{BB962C8B-B14F-4D97-AF65-F5344CB8AC3E}">
        <p14:creationId xmlns:p14="http://schemas.microsoft.com/office/powerpoint/2010/main" val="3371660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228600"/>
            <a:ext cx="8229600" cy="4525963"/>
          </a:xfrm>
        </p:spPr>
        <p:txBody>
          <a:bodyPr>
            <a:noAutofit/>
          </a:bodyPr>
          <a:lstStyle/>
          <a:p>
            <a:pPr marL="0" indent="0">
              <a:buNone/>
            </a:pPr>
            <a:r>
              <a:rPr lang="en-US" i="1" dirty="0">
                <a:solidFill>
                  <a:schemeClr val="bg1"/>
                </a:solidFill>
                <a:latin typeface="Baskerville Old Face" pitchFamily="18" charset="0"/>
              </a:rPr>
              <a:t>And he gave some to be apostles; and some, prophets; and some, evangelists; and some, pastors and teachers; for the perfecting of the saints, unto the work of ministering, unto the building up of the body of Christ: till we all attain unto the unity of the faith, and of the knowledge of the Son of God, unto a fullgrown man, unto the measure of the stature of the fulness of Christ: that we may be no longer children, tossed to and fro and carried about with every wind of doctrine, </a:t>
            </a:r>
          </a:p>
        </p:txBody>
      </p:sp>
    </p:spTree>
    <p:extLst>
      <p:ext uri="{BB962C8B-B14F-4D97-AF65-F5344CB8AC3E}">
        <p14:creationId xmlns:p14="http://schemas.microsoft.com/office/powerpoint/2010/main" val="39411308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457200"/>
            <a:ext cx="8229600" cy="4525963"/>
          </a:xfrm>
        </p:spPr>
        <p:txBody>
          <a:bodyPr>
            <a:noAutofit/>
          </a:bodyPr>
          <a:lstStyle/>
          <a:p>
            <a:pPr marL="0" indent="0">
              <a:buNone/>
            </a:pPr>
            <a:r>
              <a:rPr lang="en-US" i="1" dirty="0">
                <a:solidFill>
                  <a:schemeClr val="bg1"/>
                </a:solidFill>
                <a:latin typeface="Baskerville Old Face" pitchFamily="18" charset="0"/>
              </a:rPr>
              <a:t>by the sleight of men, in craftiness, after the wiles of error; but speaking truth in love, we may grow up in all things into him, who is the head, even Christ; from whom all the body fitly framed and knit together through that which every joint supplieth, according to the working in due measure of each several part, maketh the increase of the body unto the building up of itself in love. </a:t>
            </a:r>
          </a:p>
          <a:p>
            <a:pPr marL="0" indent="0">
              <a:buNone/>
            </a:pPr>
            <a:r>
              <a:rPr lang="en-US" dirty="0">
                <a:solidFill>
                  <a:schemeClr val="bg1"/>
                </a:solidFill>
                <a:latin typeface="Baskerville Old Face" pitchFamily="18" charset="0"/>
              </a:rPr>
              <a:t>Ephesians 4:11-16</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42258780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066800"/>
            <a:ext cx="8229600" cy="4525963"/>
          </a:xfrm>
        </p:spPr>
        <p:txBody>
          <a:bodyPr>
            <a:noAutofit/>
          </a:bodyPr>
          <a:lstStyle/>
          <a:p>
            <a:pPr marL="0" indent="0">
              <a:buNone/>
            </a:pPr>
            <a:r>
              <a:rPr lang="en-US" sz="3600" i="1" dirty="0">
                <a:solidFill>
                  <a:schemeClr val="bg1"/>
                </a:solidFill>
                <a:effectLst>
                  <a:outerShdw blurRad="38100" dist="38100" dir="2700000" algn="tl">
                    <a:srgbClr val="000000">
                      <a:alpha val="43137"/>
                    </a:srgbClr>
                  </a:outerShdw>
                </a:effectLst>
                <a:latin typeface="Baskerville Old Face" pitchFamily="18" charset="0"/>
              </a:rPr>
              <a:t>Now these were more noble than those in Thessalonica, in that they received the word with all readiness of the mind, examining the Scriptures daily, whether these things were so.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3600" dirty="0">
                <a:solidFill>
                  <a:schemeClr val="bg1"/>
                </a:solidFill>
                <a:effectLst>
                  <a:outerShdw blurRad="38100" dist="38100" dir="2700000" algn="tl">
                    <a:srgbClr val="000000">
                      <a:alpha val="43137"/>
                    </a:srgbClr>
                  </a:outerShdw>
                </a:effectLst>
                <a:latin typeface="Baskerville Old Face" pitchFamily="18" charset="0"/>
              </a:rPr>
              <a:t>Acts 17:11</a:t>
            </a:r>
          </a:p>
        </p:txBody>
      </p:sp>
    </p:spTree>
    <p:extLst>
      <p:ext uri="{BB962C8B-B14F-4D97-AF65-F5344CB8AC3E}">
        <p14:creationId xmlns:p14="http://schemas.microsoft.com/office/powerpoint/2010/main" val="22871830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86800" cy="3048000"/>
          </a:xfrm>
        </p:spPr>
        <p:txBody>
          <a:bodyPr>
            <a:normAutofit/>
          </a:bodyPr>
          <a:lstStyle/>
          <a:p>
            <a:r>
              <a:rPr lang="en-US" sz="4400" dirty="0">
                <a:solidFill>
                  <a:schemeClr val="bg1"/>
                </a:solidFill>
                <a:effectLst>
                  <a:outerShdw blurRad="38100" dist="38100" dir="2700000" algn="tl">
                    <a:srgbClr val="000000">
                      <a:alpha val="43137"/>
                    </a:srgbClr>
                  </a:outerShdw>
                </a:effectLst>
                <a:latin typeface="Baskerville Old Face" pitchFamily="18" charset="0"/>
              </a:rPr>
              <a:t>Why is it people do not get into Scripture for themselves, to understand it and see it make a difference in their lives?</a:t>
            </a:r>
          </a:p>
          <a:p>
            <a:endParaRPr lang="en-US" sz="6500" dirty="0"/>
          </a:p>
        </p:txBody>
      </p:sp>
    </p:spTree>
    <p:extLst>
      <p:ext uri="{BB962C8B-B14F-4D97-AF65-F5344CB8AC3E}">
        <p14:creationId xmlns:p14="http://schemas.microsoft.com/office/powerpoint/2010/main" val="1484273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normAutofit/>
          </a:bodyPr>
          <a:lstStyle/>
          <a:p>
            <a:r>
              <a:rPr lang="en-US" sz="4000" dirty="0" smtClean="0">
                <a:solidFill>
                  <a:schemeClr val="bg1"/>
                </a:solidFill>
                <a:effectLst>
                  <a:outerShdw blurRad="38100" dist="38100" dir="2700000" algn="tl">
                    <a:srgbClr val="000000">
                      <a:alpha val="43137"/>
                    </a:srgbClr>
                  </a:outerShdw>
                </a:effectLst>
                <a:latin typeface="Baskerville Old Face" pitchFamily="18" charset="0"/>
              </a:rPr>
              <a:t>Why People Don’t Study the Bible</a:t>
            </a:r>
            <a:endParaRPr lang="en-US" dirty="0"/>
          </a:p>
        </p:txBody>
      </p:sp>
      <p:sp>
        <p:nvSpPr>
          <p:cNvPr id="3" name="Content Placeholder 2"/>
          <p:cNvSpPr>
            <a:spLocks noGrp="1"/>
          </p:cNvSpPr>
          <p:nvPr>
            <p:ph idx="1"/>
          </p:nvPr>
        </p:nvSpPr>
        <p:spPr>
          <a:xfrm>
            <a:off x="457200" y="1066800"/>
            <a:ext cx="8229600" cy="4906963"/>
          </a:xfrm>
        </p:spPr>
        <p:txBody>
          <a:bodyPr>
            <a:noAutofit/>
          </a:bodyPr>
          <a:lstStyle/>
          <a:p>
            <a:pPr marL="857250" lvl="0" indent="-857250">
              <a:buFont typeface="+mj-lt"/>
              <a:buAutoNum type="romanUcPeriod"/>
            </a:pPr>
            <a:r>
              <a:rPr lang="en-US" sz="2800" dirty="0">
                <a:solidFill>
                  <a:schemeClr val="bg1"/>
                </a:solidFill>
                <a:effectLst>
                  <a:outerShdw blurRad="38100" dist="38100" dir="2700000" algn="tl">
                    <a:srgbClr val="000000">
                      <a:alpha val="43137"/>
                    </a:srgbClr>
                  </a:outerShdw>
                </a:effectLst>
                <a:latin typeface="Baskerville Old Face" pitchFamily="18" charset="0"/>
              </a:rPr>
              <a:t>“I </a:t>
            </a:r>
            <a:r>
              <a:rPr lang="en-US" sz="2800" dirty="0" smtClean="0">
                <a:solidFill>
                  <a:schemeClr val="bg1"/>
                </a:solidFill>
                <a:effectLst>
                  <a:outerShdw blurRad="38100" dist="38100" dir="2700000" algn="tl">
                    <a:srgbClr val="000000">
                      <a:alpha val="43137"/>
                    </a:srgbClr>
                  </a:outerShdw>
                </a:effectLst>
                <a:latin typeface="Baskerville Old Face" pitchFamily="18" charset="0"/>
              </a:rPr>
              <a:t>Need </a:t>
            </a:r>
            <a:r>
              <a:rPr lang="en-US" sz="2800" dirty="0">
                <a:solidFill>
                  <a:schemeClr val="bg1"/>
                </a:solidFill>
                <a:effectLst>
                  <a:outerShdw blurRad="38100" dist="38100" dir="2700000" algn="tl">
                    <a:srgbClr val="000000">
                      <a:alpha val="43137"/>
                    </a:srgbClr>
                  </a:outerShdw>
                </a:effectLst>
                <a:latin typeface="Baskerville Old Face" pitchFamily="18" charset="0"/>
              </a:rPr>
              <a:t>Something That Works</a:t>
            </a:r>
            <a:r>
              <a:rPr lang="en-US" sz="2800" dirty="0" smtClean="0">
                <a:solidFill>
                  <a:schemeClr val="bg1"/>
                </a:solidFill>
                <a:effectLst>
                  <a:outerShdw blurRad="38100" dist="38100" dir="2700000" algn="tl">
                    <a:srgbClr val="000000">
                      <a:alpha val="43137"/>
                    </a:srgbClr>
                  </a:outerShdw>
                </a:effectLst>
                <a:latin typeface="Baskerville Old Face" pitchFamily="18" charset="0"/>
              </a:rPr>
              <a:t>” / Relevance</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 Don’t Know How” / Technique</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“I’m Just A Layman” / Lack of self-confidence; feeling uneducated</a:t>
            </a:r>
          </a:p>
          <a:p>
            <a:pPr marL="0" lvl="0" indent="0">
              <a:buNone/>
            </a:pPr>
            <a:endParaRPr lang="en-US"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2532807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446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8686800" cy="3581400"/>
          </a:xfrm>
        </p:spPr>
        <p:txBody>
          <a:bodyPr>
            <a:normAutofit fontScale="85000" lnSpcReduction="20000"/>
          </a:bodyPr>
          <a:lstStyle/>
          <a:p>
            <a:pPr lvl="0" algn="l"/>
            <a:r>
              <a:rPr lang="en-US" sz="4700" dirty="0">
                <a:solidFill>
                  <a:schemeClr val="bg1"/>
                </a:solidFill>
                <a:effectLst>
                  <a:outerShdw blurRad="38100" dist="38100" dir="2700000" algn="tl">
                    <a:srgbClr val="000000">
                      <a:alpha val="43137"/>
                    </a:srgbClr>
                  </a:outerShdw>
                </a:effectLst>
                <a:latin typeface="Baskerville Old Face" pitchFamily="18" charset="0"/>
              </a:rPr>
              <a:t>Is the Bible an elementary book? Does it read like a popular novel? What is it about the Bible that makes it difficult? List some of the unique characteristics of the Bible that make it different than other books which makes it difficult to understand.</a:t>
            </a:r>
          </a:p>
          <a:p>
            <a:endParaRPr lang="en-US" sz="6500" dirty="0"/>
          </a:p>
        </p:txBody>
      </p:sp>
    </p:spTree>
    <p:extLst>
      <p:ext uri="{BB962C8B-B14F-4D97-AF65-F5344CB8AC3E}">
        <p14:creationId xmlns:p14="http://schemas.microsoft.com/office/powerpoint/2010/main" val="3825433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bg1"/>
                </a:solidFill>
                <a:effectLst>
                  <a:outerShdw blurRad="38100" dist="38100" dir="2700000" algn="tl">
                    <a:srgbClr val="000000">
                      <a:alpha val="43137"/>
                    </a:srgbClr>
                  </a:outerShdw>
                </a:effectLst>
                <a:latin typeface="Baskerville Old Face" pitchFamily="18" charset="0"/>
              </a:rPr>
              <a:t>Why People Don’t Study the Bible</a:t>
            </a:r>
            <a:endParaRPr lang="en-US" dirty="0"/>
          </a:p>
        </p:txBody>
      </p:sp>
      <p:sp>
        <p:nvSpPr>
          <p:cNvPr id="3" name="Content Placeholder 2"/>
          <p:cNvSpPr>
            <a:spLocks noGrp="1"/>
          </p:cNvSpPr>
          <p:nvPr>
            <p:ph idx="1"/>
          </p:nvPr>
        </p:nvSpPr>
        <p:spPr>
          <a:xfrm>
            <a:off x="457200" y="808037"/>
            <a:ext cx="8229600" cy="4906963"/>
          </a:xfrm>
        </p:spPr>
        <p:txBody>
          <a:bodyPr>
            <a:noAutofit/>
          </a:bodyPr>
          <a:lstStyle/>
          <a:p>
            <a:pPr marL="857250" lvl="0" indent="-857250">
              <a:buFont typeface="+mj-lt"/>
              <a:buAutoNum type="romanUcPeriod"/>
            </a:pPr>
            <a:r>
              <a:rPr lang="en-US" sz="2800" dirty="0">
                <a:solidFill>
                  <a:schemeClr val="bg1"/>
                </a:solidFill>
                <a:effectLst>
                  <a:outerShdw blurRad="38100" dist="38100" dir="2700000" algn="tl">
                    <a:srgbClr val="000000">
                      <a:alpha val="43137"/>
                    </a:srgbClr>
                  </a:outerShdw>
                </a:effectLst>
                <a:latin typeface="Baskerville Old Face" pitchFamily="18" charset="0"/>
              </a:rPr>
              <a:t>“I </a:t>
            </a:r>
            <a:r>
              <a:rPr lang="en-US" sz="2800" dirty="0" smtClean="0">
                <a:solidFill>
                  <a:schemeClr val="bg1"/>
                </a:solidFill>
                <a:effectLst>
                  <a:outerShdw blurRad="38100" dist="38100" dir="2700000" algn="tl">
                    <a:srgbClr val="000000">
                      <a:alpha val="43137"/>
                    </a:srgbClr>
                  </a:outerShdw>
                </a:effectLst>
                <a:latin typeface="Baskerville Old Face" pitchFamily="18" charset="0"/>
              </a:rPr>
              <a:t>Need </a:t>
            </a:r>
            <a:r>
              <a:rPr lang="en-US" sz="2800" dirty="0">
                <a:solidFill>
                  <a:schemeClr val="bg1"/>
                </a:solidFill>
                <a:effectLst>
                  <a:outerShdw blurRad="38100" dist="38100" dir="2700000" algn="tl">
                    <a:srgbClr val="000000">
                      <a:alpha val="43137"/>
                    </a:srgbClr>
                  </a:outerShdw>
                </a:effectLst>
                <a:latin typeface="Baskerville Old Face" pitchFamily="18" charset="0"/>
              </a:rPr>
              <a:t>Something That Works</a:t>
            </a:r>
            <a:r>
              <a:rPr lang="en-US" sz="2800" dirty="0" smtClean="0">
                <a:solidFill>
                  <a:schemeClr val="bg1"/>
                </a:solidFill>
                <a:effectLst>
                  <a:outerShdw blurRad="38100" dist="38100" dir="2700000" algn="tl">
                    <a:srgbClr val="000000">
                      <a:alpha val="43137"/>
                    </a:srgbClr>
                  </a:outerShdw>
                </a:effectLst>
                <a:latin typeface="Baskerville Old Face" pitchFamily="18" charset="0"/>
              </a:rPr>
              <a:t>” / Relevance</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 Don’t Know How” / Technique</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“I’m Just A Layman” / Lack of self-confidence; feeling uneducated</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 Just Don’t Have the Time” / Priorities</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 Have My Doubts About the Bible” / Questioning the reliability and authority of the Bible</a:t>
            </a:r>
          </a:p>
          <a:p>
            <a:pPr marL="857250" lvl="0" indent="-857250">
              <a:buFont typeface="+mj-lt"/>
              <a:buAutoNum type="romanUcPeriod"/>
            </a:pPr>
            <a:r>
              <a:rPr lang="en-US" sz="2800" dirty="0" smtClean="0">
                <a:solidFill>
                  <a:schemeClr val="bg1"/>
                </a:solidFill>
                <a:effectLst>
                  <a:outerShdw blurRad="38100" dist="38100" dir="2700000" algn="tl">
                    <a:srgbClr val="000000">
                      <a:alpha val="43137"/>
                    </a:srgbClr>
                  </a:outerShdw>
                </a:effectLst>
                <a:latin typeface="Baskerville Old Face" pitchFamily="18" charset="0"/>
              </a:rPr>
              <a:t>“I Can’t Seem To Make It Interesting” / Disinterested and not worth your attention</a:t>
            </a:r>
          </a:p>
          <a:p>
            <a:pPr marL="0" lvl="0" indent="0">
              <a:buNone/>
            </a:pPr>
            <a:endParaRPr lang="en-US"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127616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8686800" cy="3581400"/>
          </a:xfrm>
        </p:spPr>
        <p:txBody>
          <a:bodyPr>
            <a:normAutofit/>
          </a:bodyPr>
          <a:lstStyle/>
          <a:p>
            <a:pPr lvl="0" algn="l"/>
            <a:r>
              <a:rPr lang="en-US" sz="4000" dirty="0">
                <a:solidFill>
                  <a:schemeClr val="bg1"/>
                </a:solidFill>
                <a:effectLst>
                  <a:outerShdw blurRad="38100" dist="38100" dir="2700000" algn="tl">
                    <a:srgbClr val="000000">
                      <a:alpha val="43137"/>
                    </a:srgbClr>
                  </a:outerShdw>
                </a:effectLst>
                <a:latin typeface="Baskerville Old Face" pitchFamily="18" charset="0"/>
              </a:rPr>
              <a:t>What is it about discovering something in Bible study that is so exciting (I mean true discovery without the help from aids or being guided to a truth by a teacher)?</a:t>
            </a:r>
          </a:p>
          <a:p>
            <a:endParaRPr lang="en-US" sz="6500" dirty="0"/>
          </a:p>
        </p:txBody>
      </p:sp>
    </p:spTree>
    <p:extLst>
      <p:ext uri="{BB962C8B-B14F-4D97-AF65-F5344CB8AC3E}">
        <p14:creationId xmlns:p14="http://schemas.microsoft.com/office/powerpoint/2010/main" val="1362359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dirty="0"/>
          </a:p>
        </p:txBody>
      </p:sp>
      <p:sp>
        <p:nvSpPr>
          <p:cNvPr id="3" name="Content Placeholder 2"/>
          <p:cNvSpPr>
            <a:spLocks noGrp="1"/>
          </p:cNvSpPr>
          <p:nvPr>
            <p:ph idx="1"/>
          </p:nvPr>
        </p:nvSpPr>
        <p:spPr>
          <a:xfrm>
            <a:off x="381000" y="685800"/>
            <a:ext cx="8229600" cy="4525963"/>
          </a:xfrm>
        </p:spPr>
        <p:txBody>
          <a:bodyPr>
            <a:noAutofit/>
          </a:bodyPr>
          <a:lstStyle/>
          <a:p>
            <a:pPr marL="0" indent="0">
              <a:buNone/>
            </a:pPr>
            <a:r>
              <a:rPr lang="en-US" sz="4000" i="1" dirty="0">
                <a:solidFill>
                  <a:schemeClr val="bg1"/>
                </a:solidFill>
                <a:effectLst>
                  <a:outerShdw blurRad="38100" dist="38100" dir="2700000" algn="tl">
                    <a:srgbClr val="000000">
                      <a:alpha val="43137"/>
                    </a:srgbClr>
                  </a:outerShdw>
                </a:effectLst>
                <a:latin typeface="Baskerville Old Face" pitchFamily="18" charset="0"/>
              </a:rPr>
              <a:t>But we all, with unveiled face beholding as in a mirror the glory of the Lord, are transformed into the same image from glory to glory, even as from the Lord the Spirit. </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4000" dirty="0">
                <a:solidFill>
                  <a:schemeClr val="bg1"/>
                </a:solidFill>
                <a:effectLst>
                  <a:outerShdw blurRad="38100" dist="38100" dir="2700000" algn="tl">
                    <a:srgbClr val="000000">
                      <a:alpha val="43137"/>
                    </a:srgbClr>
                  </a:outerShdw>
                </a:effectLst>
                <a:latin typeface="Baskerville Old Face" pitchFamily="18" charset="0"/>
              </a:rPr>
              <a:t>2 Corinthians 3:18</a:t>
            </a:r>
          </a:p>
        </p:txBody>
      </p:sp>
    </p:spTree>
    <p:extLst>
      <p:ext uri="{BB962C8B-B14F-4D97-AF65-F5344CB8AC3E}">
        <p14:creationId xmlns:p14="http://schemas.microsoft.com/office/powerpoint/2010/main" val="41624961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838200"/>
            <a:ext cx="8686800" cy="4495800"/>
          </a:xfrm>
        </p:spPr>
        <p:txBody>
          <a:bodyPr>
            <a:normAutofit fontScale="70000" lnSpcReduction="20000"/>
          </a:bodyPr>
          <a:lstStyle/>
          <a:p>
            <a:pPr lvl="0" algn="l"/>
            <a:r>
              <a:rPr lang="en-US" sz="5100" dirty="0">
                <a:solidFill>
                  <a:schemeClr val="bg1"/>
                </a:solidFill>
                <a:effectLst>
                  <a:outerShdw blurRad="38100" dist="38100" dir="2700000" algn="tl">
                    <a:srgbClr val="000000">
                      <a:alpha val="43137"/>
                    </a:srgbClr>
                  </a:outerShdw>
                </a:effectLst>
                <a:latin typeface="Baskerville Old Face" pitchFamily="18" charset="0"/>
              </a:rPr>
              <a:t>What do you feel are some weaknesses in your Bible study/reading? Do you see something lacking? Do you feel you approach the Bible in the wrong way? Do you feel your study is superficial or motivated by wrong reasons?</a:t>
            </a:r>
          </a:p>
          <a:p>
            <a:pPr algn="l"/>
            <a:r>
              <a:rPr lang="en-US" sz="5100" dirty="0">
                <a:solidFill>
                  <a:schemeClr val="bg1"/>
                </a:solidFill>
                <a:effectLst>
                  <a:outerShdw blurRad="38100" dist="38100" dir="2700000" algn="tl">
                    <a:srgbClr val="000000">
                      <a:alpha val="43137"/>
                    </a:srgbClr>
                  </a:outerShdw>
                </a:effectLst>
                <a:latin typeface="Baskerville Old Face" pitchFamily="18" charset="0"/>
              </a:rPr>
              <a:t> </a:t>
            </a:r>
          </a:p>
          <a:p>
            <a:pPr algn="l"/>
            <a:r>
              <a:rPr lang="en-US" sz="5100" dirty="0" smtClean="0">
                <a:solidFill>
                  <a:schemeClr val="bg1"/>
                </a:solidFill>
                <a:effectLst>
                  <a:outerShdw blurRad="38100" dist="38100" dir="2700000" algn="tl">
                    <a:srgbClr val="000000">
                      <a:alpha val="43137"/>
                    </a:srgbClr>
                  </a:outerShdw>
                </a:effectLst>
                <a:latin typeface="Baskerville Old Face" pitchFamily="18" charset="0"/>
              </a:rPr>
              <a:t>What </a:t>
            </a:r>
            <a:r>
              <a:rPr lang="en-US" sz="5100" dirty="0">
                <a:solidFill>
                  <a:schemeClr val="bg1"/>
                </a:solidFill>
                <a:effectLst>
                  <a:outerShdw blurRad="38100" dist="38100" dir="2700000" algn="tl">
                    <a:srgbClr val="000000">
                      <a:alpha val="43137"/>
                    </a:srgbClr>
                  </a:outerShdw>
                </a:effectLst>
                <a:latin typeface="Baskerville Old Face" pitchFamily="18" charset="0"/>
              </a:rPr>
              <a:t>do you hope to accomplish in this class? What do you seek to improve?</a:t>
            </a:r>
          </a:p>
          <a:p>
            <a:endParaRPr lang="en-US" sz="6500" dirty="0"/>
          </a:p>
        </p:txBody>
      </p:sp>
    </p:spTree>
    <p:extLst>
      <p:ext uri="{BB962C8B-B14F-4D97-AF65-F5344CB8AC3E}">
        <p14:creationId xmlns:p14="http://schemas.microsoft.com/office/powerpoint/2010/main" val="40262771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525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1447800"/>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Baskerville Old Face" pitchFamily="18" charset="0"/>
              </a:rPr>
              <a:t>What words would describe your personal Bible study?</a:t>
            </a:r>
          </a:p>
        </p:txBody>
      </p:sp>
      <p:sp>
        <p:nvSpPr>
          <p:cNvPr id="3" name="Content Placeholder 2"/>
          <p:cNvSpPr>
            <a:spLocks noGrp="1"/>
          </p:cNvSpPr>
          <p:nvPr>
            <p:ph idx="1"/>
          </p:nvPr>
        </p:nvSpPr>
        <p:spPr>
          <a:xfrm>
            <a:off x="0" y="2133600"/>
            <a:ext cx="8229600" cy="4144963"/>
          </a:xfrm>
        </p:spPr>
        <p:txBody>
          <a:bodyPr>
            <a:normAutofit/>
          </a:bodyPr>
          <a:lstStyle/>
          <a:p>
            <a:pPr>
              <a:buFont typeface="Wingdings" pitchFamily="2" charset="2"/>
              <a:buChar char="§"/>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Mundane or Motivational?</a:t>
            </a:r>
          </a:p>
          <a:p>
            <a:pPr>
              <a:buFont typeface="Wingdings" pitchFamily="2" charset="2"/>
              <a:buChar char="§"/>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Lackluster or Lively?</a:t>
            </a:r>
          </a:p>
          <a:p>
            <a:pPr>
              <a:buFont typeface="Wingdings" pitchFamily="2" charset="2"/>
              <a:buChar char="§"/>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Redundant or Reviving?</a:t>
            </a:r>
          </a:p>
        </p:txBody>
      </p:sp>
      <p:pic>
        <p:nvPicPr>
          <p:cNvPr id="4" name="Picture 3" descr="Bible with glasses.bmp"/>
          <p:cNvPicPr>
            <a:picLocks noChangeAspect="1"/>
          </p:cNvPicPr>
          <p:nvPr/>
        </p:nvPicPr>
        <p:blipFill>
          <a:blip r:embed="rId3"/>
          <a:stretch>
            <a:fillRect/>
          </a:stretch>
        </p:blipFill>
        <p:spPr>
          <a:xfrm>
            <a:off x="4191000" y="3276600"/>
            <a:ext cx="4765939" cy="3300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813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600" i="1" dirty="0">
                <a:solidFill>
                  <a:schemeClr val="bg1"/>
                </a:solidFill>
                <a:latin typeface="Baskerville Old Face" pitchFamily="18" charset="0"/>
              </a:rPr>
              <a:t>And be not fashioned according to this world: but be ye transformed </a:t>
            </a:r>
            <a:r>
              <a:rPr lang="en-US" sz="3600" i="1" dirty="0" smtClean="0">
                <a:solidFill>
                  <a:schemeClr val="bg1"/>
                </a:solidFill>
                <a:latin typeface="Baskerville Old Face" pitchFamily="18" charset="0"/>
              </a:rPr>
              <a:t> by </a:t>
            </a:r>
            <a:r>
              <a:rPr lang="en-US" sz="3600" i="1" dirty="0">
                <a:solidFill>
                  <a:schemeClr val="bg1"/>
                </a:solidFill>
                <a:latin typeface="Baskerville Old Face" pitchFamily="18" charset="0"/>
              </a:rPr>
              <a:t>the renewing of your mind, and ye may prove what is the good and acceptable and perfect will of God. </a:t>
            </a:r>
          </a:p>
          <a:p>
            <a:pPr marL="0" indent="0">
              <a:buNone/>
            </a:pPr>
            <a:r>
              <a:rPr lang="en-US" sz="3600" dirty="0">
                <a:solidFill>
                  <a:schemeClr val="bg1"/>
                </a:solidFill>
                <a:latin typeface="Baskerville Old Face" pitchFamily="18" charset="0"/>
              </a:rPr>
              <a:t>Romans 12:2</a:t>
            </a:r>
          </a:p>
          <a:p>
            <a:endParaRPr lang="en-US" dirty="0"/>
          </a:p>
        </p:txBody>
      </p:sp>
    </p:spTree>
    <p:extLst>
      <p:ext uri="{BB962C8B-B14F-4D97-AF65-F5344CB8AC3E}">
        <p14:creationId xmlns:p14="http://schemas.microsoft.com/office/powerpoint/2010/main" val="41343728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600" i="1" dirty="0">
                <a:solidFill>
                  <a:schemeClr val="bg1"/>
                </a:solidFill>
                <a:latin typeface="Baskerville Old Face" pitchFamily="18" charset="0"/>
              </a:rPr>
              <a:t>And be not fashioned according to this world: but be ye </a:t>
            </a:r>
            <a:r>
              <a:rPr lang="en-US" sz="3600" i="1" u="sng" dirty="0">
                <a:solidFill>
                  <a:schemeClr val="bg1"/>
                </a:solidFill>
                <a:latin typeface="Baskerville Old Face" pitchFamily="18" charset="0"/>
              </a:rPr>
              <a:t>transformed</a:t>
            </a:r>
            <a:r>
              <a:rPr lang="en-US" sz="3600" i="1" dirty="0">
                <a:solidFill>
                  <a:schemeClr val="bg1"/>
                </a:solidFill>
                <a:latin typeface="Baskerville Old Face" pitchFamily="18" charset="0"/>
              </a:rPr>
              <a:t> </a:t>
            </a:r>
            <a:r>
              <a:rPr lang="en-US" sz="3600" i="1" dirty="0" smtClean="0">
                <a:solidFill>
                  <a:schemeClr val="bg1"/>
                </a:solidFill>
                <a:latin typeface="Baskerville Old Face" pitchFamily="18" charset="0"/>
              </a:rPr>
              <a:t> by </a:t>
            </a:r>
            <a:r>
              <a:rPr lang="en-US" sz="3600" i="1" dirty="0">
                <a:solidFill>
                  <a:schemeClr val="bg1"/>
                </a:solidFill>
                <a:latin typeface="Baskerville Old Face" pitchFamily="18" charset="0"/>
              </a:rPr>
              <a:t>the renewing of your mind, and ye may prove what is the good and acceptable and perfect will of God. </a:t>
            </a:r>
          </a:p>
          <a:p>
            <a:pPr marL="0" indent="0">
              <a:buNone/>
            </a:pPr>
            <a:r>
              <a:rPr lang="en-US" sz="3600" dirty="0">
                <a:solidFill>
                  <a:schemeClr val="bg1"/>
                </a:solidFill>
                <a:latin typeface="Baskerville Old Face" pitchFamily="18" charset="0"/>
              </a:rPr>
              <a:t>Romans 12:2</a:t>
            </a:r>
          </a:p>
          <a:p>
            <a:endParaRPr lang="en-US" dirty="0"/>
          </a:p>
        </p:txBody>
      </p:sp>
    </p:spTree>
    <p:extLst>
      <p:ext uri="{BB962C8B-B14F-4D97-AF65-F5344CB8AC3E}">
        <p14:creationId xmlns:p14="http://schemas.microsoft.com/office/powerpoint/2010/main" val="4185420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sz="5400" dirty="0" smtClean="0">
                <a:solidFill>
                  <a:schemeClr val="bg1"/>
                </a:solidFill>
                <a:effectLst>
                  <a:outerShdw blurRad="38100" dist="38100" dir="2700000" algn="tl">
                    <a:srgbClr val="000000">
                      <a:alpha val="43137"/>
                    </a:srgbClr>
                  </a:outerShdw>
                </a:effectLst>
                <a:latin typeface="Baskerville Old Face" pitchFamily="18" charset="0"/>
              </a:rPr>
              <a:t>How About You?</a:t>
            </a:r>
            <a:endParaRPr lang="en-US" sz="5400"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Subtitle 2"/>
          <p:cNvSpPr>
            <a:spLocks noGrp="1"/>
          </p:cNvSpPr>
          <p:nvPr>
            <p:ph type="subTitle" idx="1"/>
          </p:nvPr>
        </p:nvSpPr>
        <p:spPr>
          <a:xfrm>
            <a:off x="228600" y="2133600"/>
            <a:ext cx="8686800" cy="2438400"/>
          </a:xfrm>
        </p:spPr>
        <p:txBody>
          <a:bodyPr>
            <a:normAutofit fontScale="55000" lnSpcReduction="20000"/>
          </a:bodyPr>
          <a:lstStyle/>
          <a:p>
            <a:pPr algn="l"/>
            <a:r>
              <a:rPr lang="en-US" sz="6500" dirty="0">
                <a:solidFill>
                  <a:schemeClr val="bg1"/>
                </a:solidFill>
                <a:effectLst>
                  <a:outerShdw blurRad="38100" dist="38100" dir="2700000" algn="tl">
                    <a:srgbClr val="000000">
                      <a:alpha val="43137"/>
                    </a:srgbClr>
                  </a:outerShdw>
                </a:effectLst>
                <a:latin typeface="Baskerville Old Face" pitchFamily="18" charset="0"/>
              </a:rPr>
              <a:t>Do you regularly read and study the Bible on your own</a:t>
            </a:r>
            <a:r>
              <a:rPr lang="en-US" sz="6500" dirty="0" smtClean="0">
                <a:solidFill>
                  <a:schemeClr val="bg1"/>
                </a:solidFill>
                <a:effectLst>
                  <a:outerShdw blurRad="38100" dist="38100" dir="2700000" algn="tl">
                    <a:srgbClr val="000000">
                      <a:alpha val="43137"/>
                    </a:srgbClr>
                  </a:outerShdw>
                </a:effectLst>
                <a:latin typeface="Baskerville Old Face" pitchFamily="18" charset="0"/>
              </a:rPr>
              <a:t>?</a:t>
            </a:r>
          </a:p>
          <a:p>
            <a:pPr algn="l"/>
            <a:endParaRPr lang="en-US" sz="5100" dirty="0">
              <a:solidFill>
                <a:schemeClr val="bg1"/>
              </a:solidFill>
              <a:effectLst>
                <a:outerShdw blurRad="38100" dist="38100" dir="2700000" algn="tl">
                  <a:srgbClr val="000000">
                    <a:alpha val="43137"/>
                  </a:srgbClr>
                </a:outerShdw>
              </a:effectLst>
              <a:latin typeface="Baskerville Old Face" pitchFamily="18" charset="0"/>
            </a:endParaRPr>
          </a:p>
          <a:p>
            <a:pPr algn="l"/>
            <a:r>
              <a:rPr lang="en-US" sz="6500" dirty="0">
                <a:solidFill>
                  <a:schemeClr val="bg1"/>
                </a:solidFill>
                <a:effectLst>
                  <a:outerShdw blurRad="38100" dist="38100" dir="2700000" algn="tl">
                    <a:srgbClr val="000000">
                      <a:alpha val="43137"/>
                    </a:srgbClr>
                  </a:outerShdw>
                </a:effectLst>
                <a:latin typeface="Baskerville Old Face" pitchFamily="18" charset="0"/>
              </a:rPr>
              <a:t>Or are you part of the majority of people who rarely if ever open the Bible for themselves?</a:t>
            </a:r>
          </a:p>
          <a:p>
            <a:endParaRPr lang="en-US" sz="6500" dirty="0"/>
          </a:p>
        </p:txBody>
      </p:sp>
    </p:spTree>
    <p:extLst>
      <p:ext uri="{BB962C8B-B14F-4D97-AF65-F5344CB8AC3E}">
        <p14:creationId xmlns:p14="http://schemas.microsoft.com/office/powerpoint/2010/main" val="26643995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4525963"/>
          </a:xfrm>
        </p:spPr>
        <p:txBody>
          <a:bodyPr>
            <a:normAutofit lnSpcReduction="10000"/>
          </a:bodyPr>
          <a:lstStyle/>
          <a:p>
            <a:pPr marL="0" indent="0">
              <a:buNone/>
            </a:pPr>
            <a:r>
              <a:rPr lang="en-US" sz="3600" i="1" dirty="0">
                <a:solidFill>
                  <a:schemeClr val="bg1"/>
                </a:solidFill>
                <a:latin typeface="Baskerville Old Face" pitchFamily="18" charset="0"/>
              </a:rPr>
              <a:t>O God, thou hast taught me from my youth; And hitherto have I declared thy wondrous works. Yea, even when I am old and grayheaded, O God, forsake me not, Until I have declared thy strength unto the next generation, Thy might to every one that is to come.  </a:t>
            </a:r>
            <a:endParaRPr lang="en-US" sz="3600" i="1" dirty="0" smtClean="0">
              <a:solidFill>
                <a:schemeClr val="bg1"/>
              </a:solidFill>
              <a:latin typeface="Baskerville Old Face" pitchFamily="18" charset="0"/>
            </a:endParaRPr>
          </a:p>
          <a:p>
            <a:pPr marL="0" indent="0">
              <a:buNone/>
            </a:pPr>
            <a:r>
              <a:rPr lang="en-US" sz="3600" dirty="0" smtClean="0">
                <a:solidFill>
                  <a:schemeClr val="bg1"/>
                </a:solidFill>
                <a:latin typeface="Baskerville Old Face" pitchFamily="18" charset="0"/>
              </a:rPr>
              <a:t>Psalms </a:t>
            </a:r>
            <a:r>
              <a:rPr lang="en-US" sz="3600" dirty="0">
                <a:solidFill>
                  <a:schemeClr val="bg1"/>
                </a:solidFill>
                <a:latin typeface="Baskerville Old Face" pitchFamily="18" charset="0"/>
              </a:rPr>
              <a:t>71:17-18</a:t>
            </a:r>
            <a:endParaRPr lang="en-US" dirty="0"/>
          </a:p>
        </p:txBody>
      </p:sp>
    </p:spTree>
    <p:extLst>
      <p:ext uri="{BB962C8B-B14F-4D97-AF65-F5344CB8AC3E}">
        <p14:creationId xmlns:p14="http://schemas.microsoft.com/office/powerpoint/2010/main" val="7540572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863</Words>
  <Application>Microsoft Office PowerPoint</Application>
  <PresentationFormat>On-screen Show (4:3)</PresentationFormat>
  <Paragraphs>45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What words would describe your personal Bible study?</vt:lpstr>
      <vt:lpstr>PowerPoint Presentation</vt:lpstr>
      <vt:lpstr>PowerPoint Presentation</vt:lpstr>
      <vt:lpstr>PowerPoint Presentation</vt:lpstr>
      <vt:lpstr>PowerPoint Presentation</vt:lpstr>
      <vt:lpstr>How About You?</vt:lpstr>
      <vt:lpstr>PowerPoint Presentation</vt:lpstr>
      <vt:lpstr>PowerPoint Presentation</vt:lpstr>
      <vt:lpstr>Learning to Feed 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People Don’t Study the Bible</vt:lpstr>
      <vt:lpstr>PowerPoint Presentation</vt:lpstr>
      <vt:lpstr>Why People Don’t Study the Bible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dc:creator>
  <cp:lastModifiedBy>Eric</cp:lastModifiedBy>
  <cp:revision>11</cp:revision>
  <cp:lastPrinted>2012-08-28T03:02:30Z</cp:lastPrinted>
  <dcterms:created xsi:type="dcterms:W3CDTF">2012-06-10T16:56:07Z</dcterms:created>
  <dcterms:modified xsi:type="dcterms:W3CDTF">2012-08-28T03:06:15Z</dcterms:modified>
</cp:coreProperties>
</file>