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80" r:id="rId4"/>
    <p:sldId id="258" r:id="rId5"/>
    <p:sldId id="281" r:id="rId6"/>
    <p:sldId id="276" r:id="rId7"/>
    <p:sldId id="277" r:id="rId8"/>
    <p:sldId id="282" r:id="rId9"/>
    <p:sldId id="284" r:id="rId10"/>
    <p:sldId id="285" r:id="rId11"/>
    <p:sldId id="287" r:id="rId12"/>
    <p:sldId id="288" r:id="rId13"/>
    <p:sldId id="294" r:id="rId14"/>
    <p:sldId id="289" r:id="rId15"/>
    <p:sldId id="290" r:id="rId16"/>
    <p:sldId id="295" r:id="rId17"/>
    <p:sldId id="296" r:id="rId18"/>
    <p:sldId id="292" r:id="rId19"/>
    <p:sldId id="298" r:id="rId20"/>
    <p:sldId id="293" r:id="rId21"/>
    <p:sldId id="299" r:id="rId22"/>
    <p:sldId id="297" r:id="rId23"/>
    <p:sldId id="300" r:id="rId24"/>
    <p:sldId id="301" r:id="rId25"/>
    <p:sldId id="273" r:id="rId26"/>
    <p:sldId id="302" r:id="rId27"/>
    <p:sldId id="303" r:id="rId28"/>
    <p:sldId id="304" r:id="rId29"/>
    <p:sldId id="305" r:id="rId30"/>
    <p:sldId id="306" r:id="rId3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32E14BBF-F180-476A-B16B-B65006BD7FD0}" type="datetimeFigureOut">
              <a:rPr lang="en-US" smtClean="0"/>
              <a:t>9/1/2012</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0CA45FA3-1813-4993-B015-7DCF75519358}" type="slidenum">
              <a:rPr lang="en-US" smtClean="0"/>
              <a:t>‹#›</a:t>
            </a:fld>
            <a:endParaRPr lang="en-US" dirty="0"/>
          </a:p>
        </p:txBody>
      </p:sp>
    </p:spTree>
    <p:extLst>
      <p:ext uri="{BB962C8B-B14F-4D97-AF65-F5344CB8AC3E}">
        <p14:creationId xmlns:p14="http://schemas.microsoft.com/office/powerpoint/2010/main" val="230597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F3D096E-7D8E-48EE-905C-0FE1926656C7}" type="datetimeFigureOut">
              <a:rPr lang="en-US" smtClean="0"/>
              <a:t>9/1/2012</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8BE8DD3-5B34-40E3-AF04-ADFDB2949CFB}" type="slidenum">
              <a:rPr lang="en-US" smtClean="0"/>
              <a:t>‹#›</a:t>
            </a:fld>
            <a:endParaRPr lang="en-US" dirty="0"/>
          </a:p>
        </p:txBody>
      </p:sp>
    </p:spTree>
    <p:extLst>
      <p:ext uri="{BB962C8B-B14F-4D97-AF65-F5344CB8AC3E}">
        <p14:creationId xmlns:p14="http://schemas.microsoft.com/office/powerpoint/2010/main" val="199260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fld id="{4AC77C80-DB31-4D63-A57A-3881BCDA0700}" type="slidenum">
              <a:rPr lang="en-US"/>
              <a:pPr eaLnBrk="1" hangingPunct="1"/>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418173549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30066804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268607985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2104571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11450198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3456482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22765123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41112752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19386306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1625551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4FC7F-A269-40D3-B395-EE15E1494745}" type="datetimeFigureOut">
              <a:rPr lang="en-US" smtClean="0"/>
              <a:t>9/1/2012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41604190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4FC7F-A269-40D3-B395-EE15E1494745}" type="datetimeFigureOut">
              <a:rPr lang="en-US" smtClean="0"/>
              <a:t>9/1/2012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C3D59-0444-4F06-A976-7B4A89E40596}" type="slidenum">
              <a:rPr lang="en-US" smtClean="0"/>
              <a:t>‹#›</a:t>
            </a:fld>
            <a:endParaRPr lang="en-US" dirty="0"/>
          </a:p>
        </p:txBody>
      </p:sp>
    </p:spTree>
    <p:extLst>
      <p:ext uri="{BB962C8B-B14F-4D97-AF65-F5344CB8AC3E}">
        <p14:creationId xmlns:p14="http://schemas.microsoft.com/office/powerpoint/2010/main" val="375047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08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422587806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84273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2532807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4191000"/>
          </a:xfrm>
        </p:spPr>
        <p:txBody>
          <a:bodyPr>
            <a:normAutofit lnSpcReduction="10000"/>
          </a:bodyPr>
          <a:lstStyle/>
          <a:p>
            <a:pPr lvl="0" algn="l"/>
            <a:r>
              <a:rPr lang="en-US" sz="4000" dirty="0" smtClean="0">
                <a:solidFill>
                  <a:schemeClr val="bg1"/>
                </a:solidFill>
                <a:effectLst>
                  <a:outerShdw blurRad="38100" dist="38100" dir="2700000" algn="tl">
                    <a:srgbClr val="000000">
                      <a:alpha val="43137"/>
                    </a:srgbClr>
                  </a:outerShdw>
                </a:effectLst>
                <a:latin typeface="Baskerville Old Face" pitchFamily="18" charset="0"/>
              </a:rPr>
              <a:t>Read </a:t>
            </a:r>
            <a:r>
              <a:rPr lang="en-US" sz="4000" dirty="0">
                <a:solidFill>
                  <a:schemeClr val="bg1"/>
                </a:solidFill>
                <a:effectLst>
                  <a:outerShdw blurRad="38100" dist="38100" dir="2700000" algn="tl">
                    <a:srgbClr val="000000">
                      <a:alpha val="43137"/>
                    </a:srgbClr>
                  </a:outerShdw>
                </a:effectLst>
                <a:latin typeface="Baskerville Old Face" pitchFamily="18" charset="0"/>
              </a:rPr>
              <a:t>I Peter 2:2. What are three key words that are critical in understanding this verse</a:t>
            </a:r>
            <a:r>
              <a:rPr lang="en-US" sz="4000" dirty="0" smtClean="0">
                <a:solidFill>
                  <a:schemeClr val="bg1"/>
                </a:solidFill>
                <a:effectLst>
                  <a:outerShdw blurRad="38100" dist="38100" dir="2700000" algn="tl">
                    <a:srgbClr val="000000">
                      <a:alpha val="43137"/>
                    </a:srgbClr>
                  </a:outerShdw>
                </a:effectLst>
                <a:latin typeface="Baskerville Old Face" pitchFamily="18" charset="0"/>
              </a:rPr>
              <a:t>?</a:t>
            </a:r>
          </a:p>
          <a:p>
            <a:pPr lvl="0" algn="l"/>
            <a:endParaRPr lang="en-US" sz="1200" dirty="0" smtClean="0">
              <a:solidFill>
                <a:schemeClr val="bg1"/>
              </a:solidFill>
              <a:effectLst>
                <a:outerShdw blurRad="38100" dist="38100" dir="2700000" algn="tl">
                  <a:srgbClr val="000000">
                    <a:alpha val="43137"/>
                  </a:srgbClr>
                </a:outerShdw>
              </a:effectLst>
              <a:latin typeface="Baskerville Old Face" pitchFamily="18" charset="0"/>
            </a:endParaRPr>
          </a:p>
          <a:p>
            <a:pPr lvl="0" algn="l"/>
            <a:endParaRPr lang="en-US" sz="1200" dirty="0">
              <a:solidFill>
                <a:schemeClr val="bg1"/>
              </a:solidFill>
              <a:effectLst>
                <a:outerShdw blurRad="38100" dist="38100" dir="2700000" algn="tl">
                  <a:srgbClr val="000000">
                    <a:alpha val="43137"/>
                  </a:srgbClr>
                </a:outerShdw>
              </a:effectLst>
              <a:latin typeface="Baskerville Old Face" pitchFamily="18" charset="0"/>
            </a:endParaRPr>
          </a:p>
          <a:p>
            <a:pPr marL="742950" lvl="0" indent="-742950" algn="l">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Baskerville Old Face" pitchFamily="18" charset="0"/>
              </a:rPr>
              <a:t>Attitude</a:t>
            </a:r>
          </a:p>
          <a:p>
            <a:pPr marL="742950" lvl="0" indent="-742950" algn="l">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Baskerville Old Face" pitchFamily="18" charset="0"/>
              </a:rPr>
              <a:t>Appetite</a:t>
            </a:r>
          </a:p>
          <a:p>
            <a:pPr marL="742950" lvl="0" indent="-742950" algn="l">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Baskerville Old Face" pitchFamily="18" charset="0"/>
              </a:rPr>
              <a:t>Aim</a:t>
            </a:r>
            <a:endParaRPr lang="en-US" sz="3600" dirty="0" smtClean="0">
              <a:solidFill>
                <a:schemeClr val="bg1"/>
              </a:solidFill>
              <a:effectLst>
                <a:outerShdw blurRad="38100" dist="38100" dir="2700000" algn="tl">
                  <a:srgbClr val="000000">
                    <a:alpha val="43137"/>
                  </a:srgbClr>
                </a:outerShdw>
              </a:effectLst>
              <a:latin typeface="Baskerville Old Face" pitchFamily="18" charset="0"/>
            </a:endParaRPr>
          </a:p>
          <a:p>
            <a:pPr marL="742950" lvl="0" indent="-742950" algn="l">
              <a:buFont typeface="+mj-lt"/>
              <a:buAutoNum type="arabicPeriod"/>
            </a:pPr>
            <a:endParaRPr lang="en-US" sz="3600" dirty="0"/>
          </a:p>
        </p:txBody>
      </p:sp>
    </p:spTree>
    <p:extLst>
      <p:ext uri="{BB962C8B-B14F-4D97-AF65-F5344CB8AC3E}">
        <p14:creationId xmlns:p14="http://schemas.microsoft.com/office/powerpoint/2010/main" val="182564292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amond(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05000"/>
            <a:ext cx="8686800" cy="3581400"/>
          </a:xfrm>
        </p:spPr>
        <p:txBody>
          <a:bodyPr>
            <a:normAutofit/>
          </a:bodyPr>
          <a:lstStyle/>
          <a:p>
            <a:pPr lvl="0" algn="l"/>
            <a:r>
              <a:rPr lang="en-US" sz="4400" b="1" dirty="0">
                <a:solidFill>
                  <a:schemeClr val="bg1"/>
                </a:solidFill>
                <a:effectLst>
                  <a:outerShdw blurRad="38100" dist="38100" dir="2700000" algn="tl">
                    <a:srgbClr val="000000">
                      <a:alpha val="43137"/>
                    </a:srgbClr>
                  </a:outerShdw>
                </a:effectLst>
                <a:latin typeface="Baskerville Old Face" pitchFamily="18" charset="0"/>
              </a:rPr>
              <a:t>According to I Peter 2:2, what is the aim of the Bible?</a:t>
            </a:r>
            <a:r>
              <a:rPr lang="en-US" sz="4400" dirty="0">
                <a:solidFill>
                  <a:schemeClr val="bg1"/>
                </a:solidFill>
                <a:effectLst>
                  <a:outerShdw blurRad="38100" dist="38100" dir="2700000" algn="tl">
                    <a:srgbClr val="000000">
                      <a:alpha val="43137"/>
                    </a:srgbClr>
                  </a:outerShdw>
                </a:effectLst>
                <a:latin typeface="Baskerville Old Face" pitchFamily="18" charset="0"/>
              </a:rPr>
              <a:t> </a:t>
            </a:r>
          </a:p>
          <a:p>
            <a:endParaRPr lang="en-US" sz="6500" dirty="0"/>
          </a:p>
        </p:txBody>
      </p:sp>
    </p:spTree>
    <p:extLst>
      <p:ext uri="{BB962C8B-B14F-4D97-AF65-F5344CB8AC3E}">
        <p14:creationId xmlns:p14="http://schemas.microsoft.com/office/powerpoint/2010/main" val="3825433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906963"/>
          </a:xfrm>
        </p:spPr>
        <p:txBody>
          <a:bodyPr>
            <a:noAutofit/>
          </a:bodyPr>
          <a:lstStyle/>
          <a:p>
            <a:r>
              <a:rPr lang="en-US" dirty="0">
                <a:solidFill>
                  <a:schemeClr val="bg1"/>
                </a:solidFill>
                <a:latin typeface="Baskerville Old Face" pitchFamily="18" charset="0"/>
              </a:rPr>
              <a:t>Certainly we cannot grow without knowing. </a:t>
            </a:r>
            <a:endParaRPr lang="en-US" dirty="0" smtClean="0">
              <a:solidFill>
                <a:schemeClr val="bg1"/>
              </a:solidFill>
              <a:latin typeface="Baskerville Old Face" pitchFamily="18" charset="0"/>
            </a:endParaRPr>
          </a:p>
          <a:p>
            <a:r>
              <a:rPr lang="en-US" dirty="0" smtClean="0">
                <a:solidFill>
                  <a:schemeClr val="bg1"/>
                </a:solidFill>
                <a:latin typeface="Baskerville Old Face" pitchFamily="18" charset="0"/>
              </a:rPr>
              <a:t>But </a:t>
            </a:r>
            <a:r>
              <a:rPr lang="en-US" dirty="0">
                <a:solidFill>
                  <a:schemeClr val="bg1"/>
                </a:solidFill>
                <a:latin typeface="Baskerville Old Face" pitchFamily="18" charset="0"/>
              </a:rPr>
              <a:t>you can know and not grow. </a:t>
            </a:r>
          </a:p>
          <a:p>
            <a:r>
              <a:rPr lang="en-US" dirty="0">
                <a:solidFill>
                  <a:schemeClr val="bg1"/>
                </a:solidFill>
                <a:latin typeface="Baskerville Old Face" pitchFamily="18" charset="0"/>
              </a:rPr>
              <a:t>The Bible was written not to satisfy our curiosity but to help us conform to Christ’s image. </a:t>
            </a:r>
          </a:p>
          <a:p>
            <a:r>
              <a:rPr lang="en-US" dirty="0">
                <a:solidFill>
                  <a:schemeClr val="bg1"/>
                </a:solidFill>
                <a:latin typeface="Baskerville Old Face" pitchFamily="18" charset="0"/>
              </a:rPr>
              <a:t>Not to make us a smarter sinner, but to make us like the Savior. </a:t>
            </a:r>
          </a:p>
          <a:p>
            <a:r>
              <a:rPr lang="en-US" dirty="0">
                <a:solidFill>
                  <a:schemeClr val="bg1"/>
                </a:solidFill>
                <a:latin typeface="Baskerville Old Face" pitchFamily="18" charset="0"/>
              </a:rPr>
              <a:t>Not to fill our heads with a collection of Biblical facts, but to transform our lives.</a:t>
            </a:r>
          </a:p>
          <a:p>
            <a:pPr marL="0" lvl="0" indent="0">
              <a:buNone/>
            </a:pPr>
            <a:endParaRPr lang="en-US" dirty="0">
              <a:solidFill>
                <a:schemeClr val="bg1"/>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127616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3050"/>
            <a:ext cx="8458200" cy="5853113"/>
          </a:xfrm>
        </p:spPr>
        <p:txBody>
          <a:bodyPr/>
          <a:lstStyle/>
          <a:p>
            <a:pPr algn="r"/>
            <a:r>
              <a:rPr lang="en-US" b="1" dirty="0">
                <a:latin typeface="Baskerville Old Face" pitchFamily="18" charset="0"/>
              </a:rPr>
              <a:t>How about you?</a:t>
            </a:r>
          </a:p>
          <a:p>
            <a:pPr algn="r"/>
            <a:r>
              <a:rPr lang="en-US" b="1" dirty="0">
                <a:latin typeface="Baskerville Old Face" pitchFamily="18" charset="0"/>
              </a:rPr>
              <a:t>How long have you been a Christian?</a:t>
            </a:r>
          </a:p>
          <a:p>
            <a:pPr algn="r"/>
            <a:r>
              <a:rPr lang="en-US" b="1" dirty="0">
                <a:latin typeface="Baskerville Old Face" pitchFamily="18" charset="0"/>
              </a:rPr>
              <a:t>Nine months?</a:t>
            </a:r>
          </a:p>
          <a:p>
            <a:pPr algn="r"/>
            <a:r>
              <a:rPr lang="en-US" b="1" dirty="0">
                <a:latin typeface="Baskerville Old Face" pitchFamily="18" charset="0"/>
              </a:rPr>
              <a:t>Seven or eight years?</a:t>
            </a:r>
          </a:p>
          <a:p>
            <a:pPr algn="r"/>
            <a:r>
              <a:rPr lang="en-US" b="1" dirty="0">
                <a:latin typeface="Baskerville Old Face" pitchFamily="18" charset="0"/>
              </a:rPr>
              <a:t>Thirty nine years?</a:t>
            </a:r>
          </a:p>
          <a:p>
            <a:pPr algn="r"/>
            <a:r>
              <a:rPr lang="en-US" b="1" dirty="0" smtClean="0">
                <a:latin typeface="Baskerville Old Face" pitchFamily="18" charset="0"/>
              </a:rPr>
              <a:t>How much </a:t>
            </a:r>
            <a:r>
              <a:rPr lang="en-US" b="1" dirty="0">
                <a:latin typeface="Baskerville Old Face" pitchFamily="18" charset="0"/>
              </a:rPr>
              <a:t>have you grown up?</a:t>
            </a:r>
            <a:endParaRPr lang="en-US" b="1" dirty="0">
              <a:latin typeface="Baskerville Old Face" pitchFamily="18" charset="0"/>
            </a:endParaRPr>
          </a:p>
        </p:txBody>
      </p:sp>
    </p:spTree>
    <p:extLst>
      <p:ext uri="{BB962C8B-B14F-4D97-AF65-F5344CB8AC3E}">
        <p14:creationId xmlns:p14="http://schemas.microsoft.com/office/powerpoint/2010/main" val="401652538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latin typeface="Baskerville Old Face" pitchFamily="18" charset="0"/>
              </a:rPr>
              <a:t>Benefits of Bible Study</a:t>
            </a:r>
            <a:endParaRPr lang="en-US" b="1"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3" name="Content Placeholder 2"/>
          <p:cNvSpPr>
            <a:spLocks noGrp="1"/>
          </p:cNvSpPr>
          <p:nvPr>
            <p:ph idx="1"/>
          </p:nvPr>
        </p:nvSpPr>
        <p:spPr/>
        <p:txBody>
          <a:bodyPr/>
          <a:lstStyle/>
          <a:p>
            <a:pPr marL="742950" lvl="0" indent="-742950">
              <a:buFont typeface="+mj-lt"/>
              <a:buAutoNum type="arabicPeriod"/>
            </a:pPr>
            <a:r>
              <a:rPr lang="en-US" sz="3600" dirty="0">
                <a:solidFill>
                  <a:schemeClr val="bg1"/>
                </a:solidFill>
                <a:effectLst>
                  <a:outerShdw blurRad="38100" dist="38100" dir="2700000" algn="tl">
                    <a:srgbClr val="000000">
                      <a:alpha val="43137"/>
                    </a:srgbClr>
                  </a:outerShdw>
                </a:effectLst>
                <a:latin typeface="Baskerville Old Face" pitchFamily="18" charset="0"/>
              </a:rPr>
              <a:t>Bible Study Is Essential to </a:t>
            </a:r>
            <a:r>
              <a:rPr lang="en-US" sz="3600" dirty="0" smtClean="0">
                <a:solidFill>
                  <a:schemeClr val="bg1"/>
                </a:solidFill>
                <a:effectLst>
                  <a:outerShdw blurRad="38100" dist="38100" dir="2700000" algn="tl">
                    <a:srgbClr val="000000">
                      <a:alpha val="43137"/>
                    </a:srgbClr>
                  </a:outerShdw>
                </a:effectLst>
                <a:latin typeface="Baskerville Old Face" pitchFamily="18" charset="0"/>
              </a:rPr>
              <a:t>Growth</a:t>
            </a:r>
          </a:p>
          <a:p>
            <a:pPr marL="742950" indent="-742950">
              <a:buFont typeface="+mj-lt"/>
              <a:buAutoNum type="arabicPeriod"/>
            </a:pPr>
            <a:r>
              <a:rPr lang="en-US" sz="3600" dirty="0">
                <a:solidFill>
                  <a:schemeClr val="bg1"/>
                </a:solidFill>
                <a:effectLst>
                  <a:outerShdw blurRad="38100" dist="38100" dir="2700000" algn="tl">
                    <a:srgbClr val="000000">
                      <a:alpha val="43137"/>
                    </a:srgbClr>
                  </a:outerShdw>
                </a:effectLst>
                <a:latin typeface="Baskerville Old Face" pitchFamily="18" charset="0"/>
              </a:rPr>
              <a:t>Bible Study Is Essential to Spiritual </a:t>
            </a:r>
            <a:r>
              <a:rPr lang="en-US" sz="3600" dirty="0" smtClean="0">
                <a:solidFill>
                  <a:schemeClr val="bg1"/>
                </a:solidFill>
                <a:effectLst>
                  <a:outerShdw blurRad="38100" dist="38100" dir="2700000" algn="tl">
                    <a:srgbClr val="000000">
                      <a:alpha val="43137"/>
                    </a:srgbClr>
                  </a:outerShdw>
                </a:effectLst>
                <a:latin typeface="Baskerville Old Face" pitchFamily="18" charset="0"/>
              </a:rPr>
              <a:t>Maturity</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pPr marL="742950" lvl="0" indent="-742950">
              <a:buFont typeface="+mj-lt"/>
              <a:buAutoNum type="arabicPeriod"/>
            </a:pP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endParaRPr lang="en-US" dirty="0"/>
          </a:p>
        </p:txBody>
      </p:sp>
    </p:spTree>
    <p:extLst>
      <p:ext uri="{BB962C8B-B14F-4D97-AF65-F5344CB8AC3E}">
        <p14:creationId xmlns:p14="http://schemas.microsoft.com/office/powerpoint/2010/main" val="33732221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dirty="0"/>
          </a:p>
        </p:txBody>
      </p:sp>
      <p:sp>
        <p:nvSpPr>
          <p:cNvPr id="3" name="Content Placeholder 2"/>
          <p:cNvSpPr>
            <a:spLocks noGrp="1"/>
          </p:cNvSpPr>
          <p:nvPr>
            <p:ph idx="1"/>
          </p:nvPr>
        </p:nvSpPr>
        <p:spPr>
          <a:xfrm>
            <a:off x="381000" y="685800"/>
            <a:ext cx="8229600" cy="4525963"/>
          </a:xfrm>
        </p:spPr>
        <p:txBody>
          <a:bodyPr>
            <a:noAutofit/>
          </a:bodyPr>
          <a:lstStyle/>
          <a:p>
            <a:pPr marL="0" indent="0">
              <a:buNone/>
            </a:pPr>
            <a:r>
              <a:rPr lang="en-US" sz="3600" i="1" dirty="0">
                <a:solidFill>
                  <a:schemeClr val="bg1"/>
                </a:solidFill>
                <a:effectLst>
                  <a:outerShdw blurRad="38100" dist="38100" dir="2700000" algn="tl">
                    <a:srgbClr val="000000">
                      <a:alpha val="43137"/>
                    </a:srgbClr>
                  </a:outerShdw>
                </a:effectLst>
                <a:latin typeface="Baskerville Old Face" pitchFamily="18" charset="0"/>
              </a:rPr>
              <a:t>Of whom we have many things to say, and hard of interpretation, seeing ye are become dull of hearing. For when by reason of the time ye ought to be teachers, ye have need again that some one teach you the rudiments of the first principles of the oracles of God; and are become such as have need of milk, and not of solid food. </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416249615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dirty="0"/>
          </a:p>
        </p:txBody>
      </p:sp>
      <p:sp>
        <p:nvSpPr>
          <p:cNvPr id="3" name="Content Placeholder 2"/>
          <p:cNvSpPr>
            <a:spLocks noGrp="1"/>
          </p:cNvSpPr>
          <p:nvPr>
            <p:ph idx="1"/>
          </p:nvPr>
        </p:nvSpPr>
        <p:spPr>
          <a:xfrm>
            <a:off x="381000" y="457200"/>
            <a:ext cx="8229600" cy="4525963"/>
          </a:xfrm>
        </p:spPr>
        <p:txBody>
          <a:bodyPr>
            <a:noAutofit/>
          </a:bodyPr>
          <a:lstStyle/>
          <a:p>
            <a:pPr marL="0" indent="0">
              <a:buNone/>
            </a:pPr>
            <a:r>
              <a:rPr lang="en-US" sz="4000" i="1" dirty="0">
                <a:solidFill>
                  <a:schemeClr val="bg1"/>
                </a:solidFill>
                <a:effectLst>
                  <a:outerShdw blurRad="38100" dist="38100" dir="2700000" algn="tl">
                    <a:srgbClr val="000000">
                      <a:alpha val="43137"/>
                    </a:srgbClr>
                  </a:outerShdw>
                </a:effectLst>
                <a:latin typeface="Baskerville Old Face" pitchFamily="18" charset="0"/>
              </a:rPr>
              <a:t>For every one that partaketh of milk is without experience of the word of righteousness; for he is a babe. But solid food is for fullgrown men, even those who by reason of use have their senses exercised to discern good and evil. </a:t>
            </a:r>
            <a:endParaRPr lang="en-US" sz="4000" dirty="0">
              <a:solidFill>
                <a:schemeClr val="bg1"/>
              </a:solidFill>
              <a:effectLst>
                <a:outerShdw blurRad="38100" dist="38100" dir="2700000" algn="tl">
                  <a:srgbClr val="000000">
                    <a:alpha val="43137"/>
                  </a:srgbClr>
                </a:outerShdw>
              </a:effectLst>
              <a:latin typeface="Baskerville Old Face" pitchFamily="18" charset="0"/>
            </a:endParaRPr>
          </a:p>
          <a:p>
            <a:pPr marL="0" indent="0">
              <a:buNone/>
            </a:pPr>
            <a:r>
              <a:rPr lang="en-US" sz="4000" dirty="0">
                <a:solidFill>
                  <a:schemeClr val="bg1"/>
                </a:solidFill>
                <a:effectLst>
                  <a:outerShdw blurRad="38100" dist="38100" dir="2700000" algn="tl">
                    <a:srgbClr val="000000">
                      <a:alpha val="43137"/>
                    </a:srgbClr>
                  </a:outerShdw>
                </a:effectLst>
                <a:latin typeface="Baskerville Old Face" pitchFamily="18" charset="0"/>
              </a:rPr>
              <a:t>Hebrews 5:11-14</a:t>
            </a:r>
            <a:endParaRPr lang="en-US" sz="4000" dirty="0">
              <a:solidFill>
                <a:schemeClr val="bg1"/>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24970011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44627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76400"/>
            <a:ext cx="8686800" cy="4495800"/>
          </a:xfrm>
        </p:spPr>
        <p:txBody>
          <a:bodyPr>
            <a:normAutofit/>
          </a:bodyPr>
          <a:lstStyle/>
          <a:p>
            <a:pPr lvl="0" algn="l"/>
            <a:r>
              <a:rPr lang="en-US" sz="4000" dirty="0">
                <a:solidFill>
                  <a:schemeClr val="bg1"/>
                </a:solidFill>
                <a:effectLst>
                  <a:outerShdw blurRad="38100" dist="38100" dir="2700000" algn="tl">
                    <a:srgbClr val="000000">
                      <a:alpha val="43137"/>
                    </a:srgbClr>
                  </a:outerShdw>
                </a:effectLst>
                <a:latin typeface="Baskerville Old Face" pitchFamily="18" charset="0"/>
              </a:rPr>
              <a:t>In Hebrews 5:11-14, the writer says he has a lot to say, but it is hard to explain. Why? Who are the mature?</a:t>
            </a:r>
          </a:p>
          <a:p>
            <a:endParaRPr lang="en-US" sz="6500" dirty="0"/>
          </a:p>
        </p:txBody>
      </p:sp>
    </p:spTree>
    <p:extLst>
      <p:ext uri="{BB962C8B-B14F-4D97-AF65-F5344CB8AC3E}">
        <p14:creationId xmlns:p14="http://schemas.microsoft.com/office/powerpoint/2010/main" val="40262771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latin typeface="Baskerville Old Face" pitchFamily="18" charset="0"/>
              </a:rPr>
              <a:t>Benefits of Bible Study</a:t>
            </a:r>
            <a:endParaRPr lang="en-US" b="1"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3" name="Content Placeholder 2"/>
          <p:cNvSpPr>
            <a:spLocks noGrp="1"/>
          </p:cNvSpPr>
          <p:nvPr>
            <p:ph idx="1"/>
          </p:nvPr>
        </p:nvSpPr>
        <p:spPr/>
        <p:txBody>
          <a:bodyPr/>
          <a:lstStyle/>
          <a:p>
            <a:pPr marL="742950" lvl="0" indent="-742950">
              <a:buFont typeface="+mj-lt"/>
              <a:buAutoNum type="arabicPeriod"/>
            </a:pPr>
            <a:r>
              <a:rPr lang="en-US" sz="3600" dirty="0">
                <a:solidFill>
                  <a:schemeClr val="bg1"/>
                </a:solidFill>
                <a:effectLst>
                  <a:outerShdw blurRad="38100" dist="38100" dir="2700000" algn="tl">
                    <a:srgbClr val="000000">
                      <a:alpha val="43137"/>
                    </a:srgbClr>
                  </a:outerShdw>
                </a:effectLst>
                <a:latin typeface="Baskerville Old Face" pitchFamily="18" charset="0"/>
              </a:rPr>
              <a:t>Bible Study Is Essential to </a:t>
            </a:r>
            <a:r>
              <a:rPr lang="en-US" sz="3600" dirty="0" smtClean="0">
                <a:solidFill>
                  <a:schemeClr val="bg1"/>
                </a:solidFill>
                <a:effectLst>
                  <a:outerShdw blurRad="38100" dist="38100" dir="2700000" algn="tl">
                    <a:srgbClr val="000000">
                      <a:alpha val="43137"/>
                    </a:srgbClr>
                  </a:outerShdw>
                </a:effectLst>
                <a:latin typeface="Baskerville Old Face" pitchFamily="18" charset="0"/>
              </a:rPr>
              <a:t>Growth</a:t>
            </a:r>
          </a:p>
          <a:p>
            <a:pPr marL="742950" indent="-742950">
              <a:buFont typeface="+mj-lt"/>
              <a:buAutoNum type="arabicPeriod"/>
            </a:pPr>
            <a:r>
              <a:rPr lang="en-US" sz="3600" dirty="0">
                <a:solidFill>
                  <a:schemeClr val="bg1"/>
                </a:solidFill>
                <a:effectLst>
                  <a:outerShdw blurRad="38100" dist="38100" dir="2700000" algn="tl">
                    <a:srgbClr val="000000">
                      <a:alpha val="43137"/>
                    </a:srgbClr>
                  </a:outerShdw>
                </a:effectLst>
                <a:latin typeface="Baskerville Old Face" pitchFamily="18" charset="0"/>
              </a:rPr>
              <a:t>Bible Study Is Essential to Spiritual </a:t>
            </a:r>
            <a:r>
              <a:rPr lang="en-US" sz="3600" dirty="0" smtClean="0">
                <a:solidFill>
                  <a:schemeClr val="bg1"/>
                </a:solidFill>
                <a:latin typeface="Baskerville Old Face" pitchFamily="18" charset="0"/>
              </a:rPr>
              <a:t>Maturity</a:t>
            </a:r>
          </a:p>
          <a:p>
            <a:pPr marL="742950" indent="-742950">
              <a:buFont typeface="+mj-lt"/>
              <a:buAutoNum type="arabicPeriod"/>
            </a:pPr>
            <a:r>
              <a:rPr lang="en-US" sz="3600" dirty="0">
                <a:solidFill>
                  <a:schemeClr val="bg1"/>
                </a:solidFill>
                <a:latin typeface="Baskerville Old Face" pitchFamily="18" charset="0"/>
              </a:rPr>
              <a:t>Bible Study Is Essential to Spiritual Effectiveness</a:t>
            </a:r>
          </a:p>
          <a:p>
            <a:pPr marL="0" indent="0">
              <a:buNone/>
            </a:pP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pPr marL="742950" lvl="0" indent="-742950">
              <a:buFont typeface="+mj-lt"/>
              <a:buAutoNum type="arabicPeriod"/>
            </a:pP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endParaRPr lang="en-US" dirty="0"/>
          </a:p>
        </p:txBody>
      </p:sp>
    </p:spTree>
    <p:extLst>
      <p:ext uri="{BB962C8B-B14F-4D97-AF65-F5344CB8AC3E}">
        <p14:creationId xmlns:p14="http://schemas.microsoft.com/office/powerpoint/2010/main" val="14064095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dirty="0"/>
          </a:p>
        </p:txBody>
      </p:sp>
      <p:sp>
        <p:nvSpPr>
          <p:cNvPr id="3" name="Content Placeholder 2"/>
          <p:cNvSpPr>
            <a:spLocks noGrp="1"/>
          </p:cNvSpPr>
          <p:nvPr>
            <p:ph idx="1"/>
          </p:nvPr>
        </p:nvSpPr>
        <p:spPr>
          <a:xfrm>
            <a:off x="381000" y="685800"/>
            <a:ext cx="8229600" cy="4525963"/>
          </a:xfrm>
        </p:spPr>
        <p:txBody>
          <a:bodyPr>
            <a:noAutofit/>
          </a:bodyPr>
          <a:lstStyle/>
          <a:p>
            <a:pPr marL="0" indent="0">
              <a:buNone/>
            </a:pPr>
            <a:r>
              <a:rPr lang="en-US" sz="4000" i="1" dirty="0">
                <a:solidFill>
                  <a:schemeClr val="bg1"/>
                </a:solidFill>
                <a:effectLst>
                  <a:outerShdw blurRad="38100" dist="38100" dir="2700000" algn="tl">
                    <a:srgbClr val="000000">
                      <a:alpha val="43137"/>
                    </a:srgbClr>
                  </a:outerShdw>
                </a:effectLst>
                <a:latin typeface="Baskerville Old Face" pitchFamily="18" charset="0"/>
              </a:rPr>
              <a:t>Every scripture inspired of God is also profitable for teaching, for reproof, for correction, for instruction which is in righteousness. That the man of God may be complete, furnished completely unto every good work. </a:t>
            </a:r>
            <a:endParaRPr lang="en-US" sz="4000" dirty="0">
              <a:solidFill>
                <a:schemeClr val="bg1"/>
              </a:solidFill>
              <a:effectLst>
                <a:outerShdw blurRad="38100" dist="38100" dir="2700000" algn="tl">
                  <a:srgbClr val="000000">
                    <a:alpha val="43137"/>
                  </a:srgbClr>
                </a:outerShdw>
              </a:effectLst>
              <a:latin typeface="Baskerville Old Face" pitchFamily="18" charset="0"/>
            </a:endParaRPr>
          </a:p>
          <a:p>
            <a:pPr marL="0" indent="0">
              <a:buNone/>
            </a:pPr>
            <a:r>
              <a:rPr lang="en-US" sz="4000" b="1" dirty="0">
                <a:solidFill>
                  <a:schemeClr val="bg1"/>
                </a:solidFill>
                <a:effectLst>
                  <a:outerShdw blurRad="38100" dist="38100" dir="2700000" algn="tl">
                    <a:srgbClr val="000000">
                      <a:alpha val="43137"/>
                    </a:srgbClr>
                  </a:outerShdw>
                </a:effectLst>
                <a:latin typeface="Baskerville Old Face" pitchFamily="18" charset="0"/>
              </a:rPr>
              <a:t>2 Timothy 3:16-17</a:t>
            </a:r>
            <a:endParaRPr lang="en-US" sz="4000" dirty="0">
              <a:solidFill>
                <a:schemeClr val="bg1"/>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32502638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76400"/>
            <a:ext cx="8686800" cy="4495800"/>
          </a:xfrm>
        </p:spPr>
        <p:txBody>
          <a:bodyPr>
            <a:normAutofit/>
          </a:bodyPr>
          <a:lstStyle/>
          <a:p>
            <a:pPr lvl="0" algn="l"/>
            <a:r>
              <a:rPr lang="en-US" sz="4000" dirty="0">
                <a:solidFill>
                  <a:schemeClr val="bg1"/>
                </a:solidFill>
                <a:effectLst>
                  <a:outerShdw blurRad="38100" dist="38100" dir="2700000" algn="tl">
                    <a:srgbClr val="000000">
                      <a:alpha val="43137"/>
                    </a:srgbClr>
                  </a:outerShdw>
                </a:effectLst>
                <a:latin typeface="Baskerville Old Face" pitchFamily="18" charset="0"/>
              </a:rPr>
              <a:t>Paul says in II Timothy 3:16-17 that all Scripture is profitable. Profitable for what? </a:t>
            </a:r>
          </a:p>
          <a:p>
            <a:endParaRPr lang="en-US" sz="6500" dirty="0"/>
          </a:p>
        </p:txBody>
      </p:sp>
    </p:spTree>
    <p:extLst>
      <p:ext uri="{BB962C8B-B14F-4D97-AF65-F5344CB8AC3E}">
        <p14:creationId xmlns:p14="http://schemas.microsoft.com/office/powerpoint/2010/main" val="23601733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1"/>
                </a:solidFill>
                <a:effectLst>
                  <a:outerShdw blurRad="38100" dist="38100" dir="2700000" algn="tl">
                    <a:srgbClr val="000000">
                      <a:alpha val="43137"/>
                    </a:srgbClr>
                  </a:outerShdw>
                </a:effectLst>
                <a:latin typeface="Baskerville Old Face" pitchFamily="18" charset="0"/>
              </a:rPr>
              <a:t>Profitable. . .</a:t>
            </a:r>
            <a:endParaRPr lang="en-US" b="1"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3" name="Content Placeholder 2"/>
          <p:cNvSpPr>
            <a:spLocks noGrp="1"/>
          </p:cNvSpPr>
          <p:nvPr>
            <p:ph idx="1"/>
          </p:nvPr>
        </p:nvSpPr>
        <p:spPr/>
        <p:txBody>
          <a:bodyPr/>
          <a:lstStyle/>
          <a:p>
            <a:r>
              <a:rPr lang="en-US" sz="3600" i="1" dirty="0">
                <a:solidFill>
                  <a:schemeClr val="bg1"/>
                </a:solidFill>
                <a:effectLst>
                  <a:outerShdw blurRad="38100" dist="38100" dir="2700000" algn="tl">
                    <a:srgbClr val="000000">
                      <a:alpha val="43137"/>
                    </a:srgbClr>
                  </a:outerShdw>
                </a:effectLst>
                <a:latin typeface="Baskerville Old Face" pitchFamily="18" charset="0"/>
              </a:rPr>
              <a:t>for doctrine or teaching</a:t>
            </a:r>
            <a:r>
              <a:rPr lang="en-US" sz="3600" dirty="0" smtClean="0">
                <a:solidFill>
                  <a:schemeClr val="bg1"/>
                </a:solidFill>
                <a:effectLst>
                  <a:outerShdw blurRad="38100" dist="38100" dir="2700000" algn="tl">
                    <a:srgbClr val="000000">
                      <a:alpha val="43137"/>
                    </a:srgbClr>
                  </a:outerShdw>
                </a:effectLst>
                <a:latin typeface="Baskerville Old Face" pitchFamily="18" charset="0"/>
              </a:rPr>
              <a:t>.</a:t>
            </a:r>
          </a:p>
          <a:p>
            <a:r>
              <a:rPr lang="en-US" sz="3600" i="1" dirty="0">
                <a:solidFill>
                  <a:schemeClr val="bg1"/>
                </a:solidFill>
                <a:effectLst>
                  <a:outerShdw blurRad="38100" dist="38100" dir="2700000" algn="tl">
                    <a:srgbClr val="000000">
                      <a:alpha val="43137"/>
                    </a:srgbClr>
                  </a:outerShdw>
                </a:effectLst>
                <a:latin typeface="Baskerville Old Face" pitchFamily="18" charset="0"/>
              </a:rPr>
              <a:t>for rebuke. </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pPr marL="742950" lvl="0" indent="-742950">
              <a:buFont typeface="+mj-lt"/>
              <a:buAutoNum type="arabicPeriod"/>
            </a:pP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endParaRPr lang="en-US" dirty="0"/>
          </a:p>
        </p:txBody>
      </p:sp>
    </p:spTree>
    <p:extLst>
      <p:ext uri="{BB962C8B-B14F-4D97-AF65-F5344CB8AC3E}">
        <p14:creationId xmlns:p14="http://schemas.microsoft.com/office/powerpoint/2010/main" val="2436549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5525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1"/>
                </a:solidFill>
                <a:effectLst>
                  <a:outerShdw blurRad="38100" dist="38100" dir="2700000" algn="tl">
                    <a:srgbClr val="000000">
                      <a:alpha val="43137"/>
                    </a:srgbClr>
                  </a:outerShdw>
                </a:effectLst>
                <a:latin typeface="Baskerville Old Face" pitchFamily="18" charset="0"/>
              </a:rPr>
              <a:t>Profitable. . .</a:t>
            </a:r>
            <a:endParaRPr lang="en-US" b="1"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3" name="Content Placeholder 2"/>
          <p:cNvSpPr>
            <a:spLocks noGrp="1"/>
          </p:cNvSpPr>
          <p:nvPr>
            <p:ph idx="1"/>
          </p:nvPr>
        </p:nvSpPr>
        <p:spPr/>
        <p:txBody>
          <a:bodyPr/>
          <a:lstStyle/>
          <a:p>
            <a:r>
              <a:rPr lang="en-US" sz="3600" i="1" dirty="0">
                <a:solidFill>
                  <a:schemeClr val="bg1"/>
                </a:solidFill>
                <a:effectLst>
                  <a:outerShdw blurRad="38100" dist="38100" dir="2700000" algn="tl">
                    <a:srgbClr val="000000">
                      <a:alpha val="43137"/>
                    </a:srgbClr>
                  </a:outerShdw>
                </a:effectLst>
                <a:latin typeface="Baskerville Old Face" pitchFamily="18" charset="0"/>
              </a:rPr>
              <a:t>for doctrine or teaching</a:t>
            </a:r>
            <a:r>
              <a:rPr lang="en-US" sz="3600" dirty="0" smtClean="0">
                <a:solidFill>
                  <a:schemeClr val="bg1"/>
                </a:solidFill>
                <a:effectLst>
                  <a:outerShdw blurRad="38100" dist="38100" dir="2700000" algn="tl">
                    <a:srgbClr val="000000">
                      <a:alpha val="43137"/>
                    </a:srgbClr>
                  </a:outerShdw>
                </a:effectLst>
                <a:latin typeface="Baskerville Old Face" pitchFamily="18" charset="0"/>
              </a:rPr>
              <a:t>.</a:t>
            </a:r>
          </a:p>
          <a:p>
            <a:r>
              <a:rPr lang="en-US" sz="3600" i="1" dirty="0">
                <a:solidFill>
                  <a:schemeClr val="bg1"/>
                </a:solidFill>
                <a:effectLst>
                  <a:outerShdw blurRad="38100" dist="38100" dir="2700000" algn="tl">
                    <a:srgbClr val="000000">
                      <a:alpha val="43137"/>
                    </a:srgbClr>
                  </a:outerShdw>
                </a:effectLst>
                <a:latin typeface="Baskerville Old Face" pitchFamily="18" charset="0"/>
              </a:rPr>
              <a:t>for rebuke. </a:t>
            </a:r>
            <a:endParaRPr lang="en-US" sz="3600" i="1" dirty="0" smtClean="0">
              <a:solidFill>
                <a:schemeClr val="bg1"/>
              </a:solidFill>
              <a:effectLst>
                <a:outerShdw blurRad="38100" dist="38100" dir="2700000" algn="tl">
                  <a:srgbClr val="000000">
                    <a:alpha val="43137"/>
                  </a:srgbClr>
                </a:outerShdw>
              </a:effectLst>
              <a:latin typeface="Baskerville Old Face" pitchFamily="18" charset="0"/>
            </a:endParaRPr>
          </a:p>
          <a:p>
            <a:r>
              <a:rPr lang="en-US" sz="3600" i="1" dirty="0">
                <a:solidFill>
                  <a:schemeClr val="bg1"/>
                </a:solidFill>
                <a:effectLst>
                  <a:outerShdw blurRad="38100" dist="38100" dir="2700000" algn="tl">
                    <a:srgbClr val="000000">
                      <a:alpha val="43137"/>
                    </a:srgbClr>
                  </a:outerShdw>
                </a:effectLst>
                <a:latin typeface="Baskerville Old Face" pitchFamily="18" charset="0"/>
              </a:rPr>
              <a:t>for correction. </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pPr marL="742950" lvl="0" indent="-742950">
              <a:buFont typeface="+mj-lt"/>
              <a:buAutoNum type="arabicPeriod"/>
            </a:pP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endParaRPr lang="en-US" dirty="0"/>
          </a:p>
        </p:txBody>
      </p:sp>
    </p:spTree>
    <p:extLst>
      <p:ext uri="{BB962C8B-B14F-4D97-AF65-F5344CB8AC3E}">
        <p14:creationId xmlns:p14="http://schemas.microsoft.com/office/powerpoint/2010/main" val="116956723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19545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bg1"/>
                </a:solidFill>
                <a:effectLst>
                  <a:outerShdw blurRad="38100" dist="38100" dir="2700000" algn="tl">
                    <a:srgbClr val="000000">
                      <a:alpha val="43137"/>
                    </a:srgbClr>
                  </a:outerShdw>
                </a:effectLst>
                <a:latin typeface="Baskerville Old Face" pitchFamily="18" charset="0"/>
              </a:rPr>
              <a:t>Profitable. . .</a:t>
            </a:r>
            <a:endParaRPr lang="en-US" b="1"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3" name="Content Placeholder 2"/>
          <p:cNvSpPr>
            <a:spLocks noGrp="1"/>
          </p:cNvSpPr>
          <p:nvPr>
            <p:ph idx="1"/>
          </p:nvPr>
        </p:nvSpPr>
        <p:spPr/>
        <p:txBody>
          <a:bodyPr/>
          <a:lstStyle/>
          <a:p>
            <a:r>
              <a:rPr lang="en-US" sz="3600" i="1" dirty="0">
                <a:solidFill>
                  <a:schemeClr val="bg1"/>
                </a:solidFill>
                <a:effectLst>
                  <a:outerShdw blurRad="38100" dist="38100" dir="2700000" algn="tl">
                    <a:srgbClr val="000000">
                      <a:alpha val="43137"/>
                    </a:srgbClr>
                  </a:outerShdw>
                </a:effectLst>
                <a:latin typeface="Baskerville Old Face" pitchFamily="18" charset="0"/>
              </a:rPr>
              <a:t>for doctrine or teaching</a:t>
            </a:r>
            <a:r>
              <a:rPr lang="en-US" sz="3600" dirty="0" smtClean="0">
                <a:solidFill>
                  <a:schemeClr val="bg1"/>
                </a:solidFill>
                <a:effectLst>
                  <a:outerShdw blurRad="38100" dist="38100" dir="2700000" algn="tl">
                    <a:srgbClr val="000000">
                      <a:alpha val="43137"/>
                    </a:srgbClr>
                  </a:outerShdw>
                </a:effectLst>
                <a:latin typeface="Baskerville Old Face" pitchFamily="18" charset="0"/>
              </a:rPr>
              <a:t>.</a:t>
            </a:r>
          </a:p>
          <a:p>
            <a:r>
              <a:rPr lang="en-US" sz="3600" i="1" dirty="0">
                <a:solidFill>
                  <a:schemeClr val="bg1"/>
                </a:solidFill>
                <a:effectLst>
                  <a:outerShdw blurRad="38100" dist="38100" dir="2700000" algn="tl">
                    <a:srgbClr val="000000">
                      <a:alpha val="43137"/>
                    </a:srgbClr>
                  </a:outerShdw>
                </a:effectLst>
                <a:latin typeface="Baskerville Old Face" pitchFamily="18" charset="0"/>
              </a:rPr>
              <a:t>for rebuke. </a:t>
            </a:r>
            <a:endParaRPr lang="en-US" sz="3600" i="1" dirty="0" smtClean="0">
              <a:solidFill>
                <a:schemeClr val="bg1"/>
              </a:solidFill>
              <a:effectLst>
                <a:outerShdw blurRad="38100" dist="38100" dir="2700000" algn="tl">
                  <a:srgbClr val="000000">
                    <a:alpha val="43137"/>
                  </a:srgbClr>
                </a:outerShdw>
              </a:effectLst>
              <a:latin typeface="Baskerville Old Face" pitchFamily="18" charset="0"/>
            </a:endParaRPr>
          </a:p>
          <a:p>
            <a:r>
              <a:rPr lang="en-US" sz="3600" i="1" dirty="0">
                <a:solidFill>
                  <a:schemeClr val="bg1"/>
                </a:solidFill>
                <a:effectLst>
                  <a:outerShdw blurRad="38100" dist="38100" dir="2700000" algn="tl">
                    <a:srgbClr val="000000">
                      <a:alpha val="43137"/>
                    </a:srgbClr>
                  </a:outerShdw>
                </a:effectLst>
                <a:latin typeface="Baskerville Old Face" pitchFamily="18" charset="0"/>
              </a:rPr>
              <a:t>for correction. </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r>
              <a:rPr lang="en-US" sz="3600" i="1" dirty="0">
                <a:solidFill>
                  <a:schemeClr val="bg1"/>
                </a:solidFill>
                <a:effectLst>
                  <a:outerShdw blurRad="38100" dist="38100" dir="2700000" algn="tl">
                    <a:srgbClr val="000000">
                      <a:alpha val="43137"/>
                    </a:srgbClr>
                  </a:outerShdw>
                </a:effectLst>
                <a:latin typeface="Baskerville Old Face" pitchFamily="18" charset="0"/>
              </a:rPr>
              <a:t>for training in righteous living. </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endParaRPr lang="en-US" dirty="0"/>
          </a:p>
        </p:txBody>
      </p:sp>
    </p:spTree>
    <p:extLst>
      <p:ext uri="{BB962C8B-B14F-4D97-AF65-F5344CB8AC3E}">
        <p14:creationId xmlns:p14="http://schemas.microsoft.com/office/powerpoint/2010/main" val="4361901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828800"/>
            <a:ext cx="8686800" cy="4495800"/>
          </a:xfrm>
        </p:spPr>
        <p:txBody>
          <a:bodyPr>
            <a:normAutofit/>
          </a:bodyPr>
          <a:lstStyle/>
          <a:p>
            <a:pPr lvl="0" algn="l"/>
            <a:r>
              <a:rPr lang="en-US" sz="4000" dirty="0">
                <a:solidFill>
                  <a:schemeClr val="bg1"/>
                </a:solidFill>
                <a:effectLst>
                  <a:outerShdw blurRad="38100" dist="38100" dir="2700000" algn="tl">
                    <a:srgbClr val="000000">
                      <a:alpha val="43137"/>
                    </a:srgbClr>
                  </a:outerShdw>
                </a:effectLst>
                <a:latin typeface="Baskerville Old Face" pitchFamily="18" charset="0"/>
              </a:rPr>
              <a:t>Have you ever wished your life was more effective for Christ? If so, what have you done to prepare yourself? </a:t>
            </a:r>
            <a:endParaRPr lang="en-US" sz="6500" dirty="0">
              <a:solidFill>
                <a:schemeClr val="bg1"/>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36946116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144963"/>
          </a:xfrm>
        </p:spPr>
        <p:txBody>
          <a:bodyPr>
            <a:noAutofit/>
          </a:bodyPr>
          <a:lstStyle/>
          <a:p>
            <a:pPr marL="0" indent="0">
              <a:buNone/>
            </a:pPr>
            <a:r>
              <a:rPr lang="en-US" sz="3600" i="1" dirty="0">
                <a:solidFill>
                  <a:schemeClr val="bg1"/>
                </a:solidFill>
                <a:effectLst>
                  <a:outerShdw blurRad="38100" dist="38100" dir="2700000" algn="tl">
                    <a:srgbClr val="000000">
                      <a:alpha val="43137"/>
                    </a:srgbClr>
                  </a:outerShdw>
                </a:effectLst>
                <a:latin typeface="Baskerville Old Face" pitchFamily="18" charset="0"/>
              </a:rPr>
              <a:t>“Never before has the world been so desperately asking for answers to crucial questions, and never before has the world been so frantically committed to the idea that no answers are possible. To paraphrase the Bible, the modern attitude is, ‘Father forgive us, for we know not what we are doing – and please don’t tell us!’”</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07444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1752600"/>
          </a:xfrm>
        </p:spPr>
        <p:txBody>
          <a:bodyPr/>
          <a:lstStyle/>
          <a:p>
            <a:pPr marL="0" indent="0">
              <a:buNone/>
            </a:pPr>
            <a:r>
              <a:rPr lang="en-US" sz="7200" b="1" dirty="0" smtClean="0">
                <a:solidFill>
                  <a:schemeClr val="bg1"/>
                </a:solidFill>
                <a:effectLst>
                  <a:outerShdw blurRad="38100" dist="38100" dir="2700000" algn="tl">
                    <a:srgbClr val="000000">
                      <a:alpha val="43137"/>
                    </a:srgbClr>
                  </a:outerShdw>
                </a:effectLst>
                <a:latin typeface="Baskerville Old Face" pitchFamily="18" charset="0"/>
              </a:rPr>
              <a:t>Why Study the Bible?</a:t>
            </a:r>
            <a:endParaRPr lang="en-US" sz="7200" b="1" dirty="0">
              <a:solidFill>
                <a:schemeClr val="bg1"/>
              </a:solidFill>
              <a:effectLst>
                <a:outerShdw blurRad="38100" dist="38100" dir="2700000" algn="tl">
                  <a:srgbClr val="000000">
                    <a:alpha val="43137"/>
                  </a:srgbClr>
                </a:outerShdw>
              </a:effectLst>
              <a:latin typeface="Baskerville Old Face" pitchFamily="18" charset="0"/>
            </a:endParaRPr>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43728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990600"/>
            <a:ext cx="8686800" cy="4038600"/>
          </a:xfrm>
        </p:spPr>
        <p:txBody>
          <a:bodyPr>
            <a:normAutofit lnSpcReduction="10000"/>
          </a:bodyPr>
          <a:lstStyle/>
          <a:p>
            <a:pPr lvl="0" algn="l"/>
            <a:r>
              <a:rPr lang="en-US" sz="4000" dirty="0">
                <a:solidFill>
                  <a:schemeClr val="bg1"/>
                </a:solidFill>
                <a:effectLst>
                  <a:outerShdw blurRad="38100" dist="38100" dir="2700000" algn="tl">
                    <a:srgbClr val="000000">
                      <a:alpha val="43137"/>
                    </a:srgbClr>
                  </a:outerShdw>
                </a:effectLst>
                <a:latin typeface="Baskerville Old Face" pitchFamily="18" charset="0"/>
              </a:rPr>
              <a:t>In your opinion, what are the benefits of Bible study?</a:t>
            </a:r>
          </a:p>
          <a:p>
            <a:pPr algn="l"/>
            <a:r>
              <a:rPr lang="en-US" sz="4000" dirty="0">
                <a:solidFill>
                  <a:schemeClr val="bg1"/>
                </a:solidFill>
                <a:effectLst>
                  <a:outerShdw blurRad="38100" dist="38100" dir="2700000" algn="tl">
                    <a:srgbClr val="000000">
                      <a:alpha val="43137"/>
                    </a:srgbClr>
                  </a:outerShdw>
                </a:effectLst>
                <a:latin typeface="Baskerville Old Face" pitchFamily="18" charset="0"/>
              </a:rPr>
              <a:t>What’s in it for me?</a:t>
            </a:r>
          </a:p>
          <a:p>
            <a:pPr algn="l"/>
            <a:r>
              <a:rPr lang="en-US" sz="4000" dirty="0">
                <a:solidFill>
                  <a:schemeClr val="bg1"/>
                </a:solidFill>
                <a:effectLst>
                  <a:outerShdw blurRad="38100" dist="38100" dir="2700000" algn="tl">
                    <a:srgbClr val="000000">
                      <a:alpha val="43137"/>
                    </a:srgbClr>
                  </a:outerShdw>
                </a:effectLst>
                <a:latin typeface="Baskerville Old Face" pitchFamily="18" charset="0"/>
              </a:rPr>
              <a:t>If I invest my time in this manner, what’s the payoff?</a:t>
            </a:r>
          </a:p>
          <a:p>
            <a:pPr algn="l"/>
            <a:r>
              <a:rPr lang="en-US" sz="4000" dirty="0">
                <a:solidFill>
                  <a:schemeClr val="bg1"/>
                </a:solidFill>
                <a:effectLst>
                  <a:outerShdw blurRad="38100" dist="38100" dir="2700000" algn="tl">
                    <a:srgbClr val="000000">
                      <a:alpha val="43137"/>
                    </a:srgbClr>
                  </a:outerShdw>
                </a:effectLst>
                <a:latin typeface="Baskerville Old Face" pitchFamily="18" charset="0"/>
              </a:rPr>
              <a:t>What difference will it make in my life?</a:t>
            </a:r>
          </a:p>
          <a:p>
            <a:endParaRPr lang="en-US" sz="3600" dirty="0"/>
          </a:p>
        </p:txBody>
      </p:sp>
    </p:spTree>
    <p:extLst>
      <p:ext uri="{BB962C8B-B14F-4D97-AF65-F5344CB8AC3E}">
        <p14:creationId xmlns:p14="http://schemas.microsoft.com/office/powerpoint/2010/main" val="1346013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latin typeface="Baskerville Old Face" pitchFamily="18" charset="0"/>
              </a:rPr>
              <a:t>Benefits of Bible Study</a:t>
            </a:r>
            <a:endParaRPr lang="en-US" b="1"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3" name="Content Placeholder 2"/>
          <p:cNvSpPr>
            <a:spLocks noGrp="1"/>
          </p:cNvSpPr>
          <p:nvPr>
            <p:ph idx="1"/>
          </p:nvPr>
        </p:nvSpPr>
        <p:spPr/>
        <p:txBody>
          <a:bodyPr/>
          <a:lstStyle/>
          <a:p>
            <a:pPr marL="742950" lvl="0" indent="-742950">
              <a:buFont typeface="+mj-lt"/>
              <a:buAutoNum type="arabicPeriod"/>
            </a:pPr>
            <a:r>
              <a:rPr lang="en-US" sz="3600" b="1" dirty="0">
                <a:solidFill>
                  <a:schemeClr val="bg1"/>
                </a:solidFill>
                <a:effectLst>
                  <a:outerShdw blurRad="38100" dist="38100" dir="2700000" algn="tl">
                    <a:srgbClr val="000000">
                      <a:alpha val="43137"/>
                    </a:srgbClr>
                  </a:outerShdw>
                </a:effectLst>
                <a:latin typeface="Baskerville Old Face" pitchFamily="18" charset="0"/>
              </a:rPr>
              <a:t>Bible Study Is Essential to Growth</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endParaRPr lang="en-US" dirty="0"/>
          </a:p>
        </p:txBody>
      </p:sp>
    </p:spTree>
    <p:extLst>
      <p:ext uri="{BB962C8B-B14F-4D97-AF65-F5344CB8AC3E}">
        <p14:creationId xmlns:p14="http://schemas.microsoft.com/office/powerpoint/2010/main" val="41854206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sz="3600" b="1" i="1" dirty="0">
                <a:solidFill>
                  <a:schemeClr val="bg1"/>
                </a:solidFill>
                <a:effectLst>
                  <a:outerShdw blurRad="38100" dist="38100" dir="2700000" algn="tl">
                    <a:srgbClr val="000000">
                      <a:alpha val="43137"/>
                    </a:srgbClr>
                  </a:outerShdw>
                </a:effectLst>
                <a:latin typeface="Baskerville Old Face" pitchFamily="18" charset="0"/>
              </a:rPr>
              <a:t>as newborn babes, long for the spiritual milk which is without guile, that ye may grow thereby unto salvation; </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pPr marL="0" indent="0">
              <a:buNone/>
            </a:pPr>
            <a:r>
              <a:rPr lang="en-US" sz="3600" b="1" dirty="0">
                <a:solidFill>
                  <a:schemeClr val="bg1"/>
                </a:solidFill>
                <a:effectLst>
                  <a:outerShdw blurRad="38100" dist="38100" dir="2700000" algn="tl">
                    <a:srgbClr val="000000">
                      <a:alpha val="43137"/>
                    </a:srgbClr>
                  </a:outerShdw>
                </a:effectLst>
                <a:latin typeface="Baskerville Old Face" pitchFamily="18" charset="0"/>
              </a:rPr>
              <a:t>I Peter 2:2</a:t>
            </a: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7540572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3048000"/>
          </a:xfrm>
        </p:spPr>
        <p:txBody>
          <a:bodyPr>
            <a:normAutofit fontScale="92500"/>
          </a:bodyPr>
          <a:lstStyle/>
          <a:p>
            <a:pPr lvl="0" algn="l"/>
            <a:r>
              <a:rPr lang="en-US" sz="4000" dirty="0" smtClean="0">
                <a:solidFill>
                  <a:schemeClr val="bg1"/>
                </a:solidFill>
                <a:effectLst>
                  <a:outerShdw blurRad="38100" dist="38100" dir="2700000" algn="tl">
                    <a:srgbClr val="000000">
                      <a:alpha val="43137"/>
                    </a:srgbClr>
                  </a:outerShdw>
                </a:effectLst>
                <a:latin typeface="Baskerville Old Face" pitchFamily="18" charset="0"/>
              </a:rPr>
              <a:t>Read </a:t>
            </a:r>
            <a:r>
              <a:rPr lang="en-US" sz="4000" dirty="0">
                <a:solidFill>
                  <a:schemeClr val="bg1"/>
                </a:solidFill>
                <a:effectLst>
                  <a:outerShdw blurRad="38100" dist="38100" dir="2700000" algn="tl">
                    <a:srgbClr val="000000">
                      <a:alpha val="43137"/>
                    </a:srgbClr>
                  </a:outerShdw>
                </a:effectLst>
                <a:latin typeface="Baskerville Old Face" pitchFamily="18" charset="0"/>
              </a:rPr>
              <a:t>I Peter 2:2. What are three key words that are critical in understanding this verse</a:t>
            </a:r>
            <a:r>
              <a:rPr lang="en-US" sz="4000" dirty="0" smtClean="0">
                <a:solidFill>
                  <a:schemeClr val="bg1"/>
                </a:solidFill>
                <a:effectLst>
                  <a:outerShdw blurRad="38100" dist="38100" dir="2700000" algn="tl">
                    <a:srgbClr val="000000">
                      <a:alpha val="43137"/>
                    </a:srgbClr>
                  </a:outerShdw>
                </a:effectLst>
                <a:latin typeface="Baskerville Old Face" pitchFamily="18" charset="0"/>
              </a:rPr>
              <a:t>?</a:t>
            </a:r>
          </a:p>
          <a:p>
            <a:pPr lvl="0" algn="l"/>
            <a:endParaRPr lang="en-US" sz="1200" dirty="0" smtClean="0">
              <a:solidFill>
                <a:schemeClr val="bg1"/>
              </a:solidFill>
              <a:effectLst>
                <a:outerShdw blurRad="38100" dist="38100" dir="2700000" algn="tl">
                  <a:srgbClr val="000000">
                    <a:alpha val="43137"/>
                  </a:srgbClr>
                </a:outerShdw>
              </a:effectLst>
              <a:latin typeface="Baskerville Old Face" pitchFamily="18" charset="0"/>
            </a:endParaRPr>
          </a:p>
          <a:p>
            <a:pPr lvl="0" algn="l"/>
            <a:endParaRPr lang="en-US" sz="1200" dirty="0">
              <a:solidFill>
                <a:schemeClr val="bg1"/>
              </a:solidFill>
              <a:effectLst>
                <a:outerShdw blurRad="38100" dist="38100" dir="2700000" algn="tl">
                  <a:srgbClr val="000000">
                    <a:alpha val="43137"/>
                  </a:srgbClr>
                </a:outerShdw>
              </a:effectLst>
              <a:latin typeface="Baskerville Old Face" pitchFamily="18" charset="0"/>
            </a:endParaRPr>
          </a:p>
          <a:p>
            <a:pPr marL="742950" lvl="0" indent="-742950" algn="l">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Baskerville Old Face" pitchFamily="18" charset="0"/>
              </a:rPr>
              <a:t>Attitude</a:t>
            </a:r>
          </a:p>
          <a:p>
            <a:pPr marL="742950" lvl="0" indent="-742950" algn="l">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Baskerville Old Face" pitchFamily="18" charset="0"/>
              </a:rPr>
              <a:t>Appetite</a:t>
            </a:r>
          </a:p>
          <a:p>
            <a:pPr marL="742950" lvl="0" indent="-742950" algn="l">
              <a:buFont typeface="+mj-lt"/>
              <a:buAutoNum type="arabicPeriod"/>
            </a:pPr>
            <a:endParaRPr lang="en-US" sz="3600" dirty="0"/>
          </a:p>
        </p:txBody>
      </p:sp>
    </p:spTree>
    <p:extLst>
      <p:ext uri="{BB962C8B-B14F-4D97-AF65-F5344CB8AC3E}">
        <p14:creationId xmlns:p14="http://schemas.microsoft.com/office/powerpoint/2010/main" val="6823006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8229600" cy="4525963"/>
          </a:xfrm>
        </p:spPr>
        <p:txBody>
          <a:bodyPr>
            <a:noAutofit/>
          </a:bodyPr>
          <a:lstStyle/>
          <a:p>
            <a:pPr marL="0" indent="0">
              <a:buNone/>
            </a:pPr>
            <a:r>
              <a:rPr lang="en-US" sz="4000" b="1" i="1" dirty="0">
                <a:solidFill>
                  <a:schemeClr val="bg1"/>
                </a:solidFill>
                <a:effectLst>
                  <a:outerShdw blurRad="38100" dist="38100" dir="2700000" algn="tl">
                    <a:srgbClr val="000000">
                      <a:alpha val="43137"/>
                    </a:srgbClr>
                  </a:outerShdw>
                </a:effectLst>
                <a:latin typeface="Baskerville Old Face" pitchFamily="18" charset="0"/>
              </a:rPr>
              <a:t>More to be desired are they than gold, yea, than much fine gold; Sweeter also than honey and the droppings of the honeycomb. </a:t>
            </a:r>
            <a:endParaRPr lang="en-US" sz="4000" dirty="0">
              <a:solidFill>
                <a:schemeClr val="bg1"/>
              </a:solidFill>
              <a:effectLst>
                <a:outerShdw blurRad="38100" dist="38100" dir="2700000" algn="tl">
                  <a:srgbClr val="000000">
                    <a:alpha val="43137"/>
                  </a:srgbClr>
                </a:outerShdw>
              </a:effectLst>
              <a:latin typeface="Baskerville Old Face" pitchFamily="18" charset="0"/>
            </a:endParaRPr>
          </a:p>
          <a:p>
            <a:pPr marL="0" indent="0">
              <a:buNone/>
            </a:pPr>
            <a:r>
              <a:rPr lang="en-US" sz="4000" b="1" dirty="0">
                <a:solidFill>
                  <a:schemeClr val="bg1"/>
                </a:solidFill>
                <a:effectLst>
                  <a:outerShdw blurRad="38100" dist="38100" dir="2700000" algn="tl">
                    <a:srgbClr val="000000">
                      <a:alpha val="43137"/>
                    </a:srgbClr>
                  </a:outerShdw>
                </a:effectLst>
                <a:latin typeface="Baskerville Old Face" pitchFamily="18" charset="0"/>
              </a:rPr>
              <a:t>Psalms 19:10</a:t>
            </a:r>
            <a:endParaRPr lang="en-US" sz="4000" dirty="0">
              <a:solidFill>
                <a:schemeClr val="bg1"/>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394113087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648</Words>
  <Application>Microsoft Office PowerPoint</Application>
  <PresentationFormat>On-screen Show (4:3)</PresentationFormat>
  <Paragraphs>64</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Benefits of Bible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Bible Study</vt:lpstr>
      <vt:lpstr>PowerPoint Presentation</vt:lpstr>
      <vt:lpstr>PowerPoint Presentation</vt:lpstr>
      <vt:lpstr>PowerPoint Presentation</vt:lpstr>
      <vt:lpstr>Benefits of Bible Study</vt:lpstr>
      <vt:lpstr>PowerPoint Presentation</vt:lpstr>
      <vt:lpstr>PowerPoint Presentation</vt:lpstr>
      <vt:lpstr>Profitable. . .</vt:lpstr>
      <vt:lpstr>PowerPoint Presentation</vt:lpstr>
      <vt:lpstr>Profitable. . .</vt:lpstr>
      <vt:lpstr>PowerPoint Presentation</vt:lpstr>
      <vt:lpstr>Profitable. .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dc:creator>
  <cp:lastModifiedBy>Eric</cp:lastModifiedBy>
  <cp:revision>17</cp:revision>
  <cp:lastPrinted>2012-09-01T14:41:00Z</cp:lastPrinted>
  <dcterms:created xsi:type="dcterms:W3CDTF">2012-06-10T16:56:07Z</dcterms:created>
  <dcterms:modified xsi:type="dcterms:W3CDTF">2012-09-01T14:45:59Z</dcterms:modified>
</cp:coreProperties>
</file>