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8"/>
  </p:normalViewPr>
  <p:slideViewPr>
    <p:cSldViewPr snapToGrid="0" snapToObjects="1">
      <p:cViewPr varScale="1">
        <p:scale>
          <a:sx n="54" d="100"/>
          <a:sy n="54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SzPct val="125000"/>
              <a:buChar char="▸"/>
            </a:lvl1pPr>
            <a:lvl2pPr>
              <a:buClr>
                <a:schemeClr val="accent1"/>
              </a:buClr>
              <a:buSzPct val="125000"/>
              <a:buChar char="▸"/>
            </a:lvl2pPr>
            <a:lvl3pPr>
              <a:buClr>
                <a:schemeClr val="accent1"/>
              </a:buClr>
              <a:buSzPct val="125000"/>
              <a:buChar char="▸"/>
            </a:lvl3pPr>
            <a:lvl4pPr>
              <a:buClr>
                <a:schemeClr val="accent1"/>
              </a:buClr>
              <a:buSzPct val="125000"/>
              <a:buChar char="▸"/>
            </a:lvl4pPr>
            <a:lvl5pPr>
              <a:buClr>
                <a:schemeClr val="accent1"/>
              </a:buClr>
              <a:buSzPct val="125000"/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"/>
          <p:cNvSpPr>
            <a:spLocks noGrp="1"/>
          </p:cNvSpPr>
          <p:nvPr>
            <p:ph type="pic" sz="half" idx="21"/>
          </p:nvPr>
        </p:nvSpPr>
        <p:spPr>
          <a:xfrm>
            <a:off x="12192000" y="-177800"/>
            <a:ext cx="12192000" cy="7162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Image"/>
          <p:cNvSpPr>
            <a:spLocks noGrp="1"/>
          </p:cNvSpPr>
          <p:nvPr>
            <p:ph type="pic" sz="half" idx="22"/>
          </p:nvPr>
        </p:nvSpPr>
        <p:spPr>
          <a:xfrm>
            <a:off x="12192000" y="6451600"/>
            <a:ext cx="12192000" cy="82973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Image"/>
          <p:cNvSpPr>
            <a:spLocks noGrp="1"/>
          </p:cNvSpPr>
          <p:nvPr>
            <p:ph type="pic" idx="23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allout"/>
          <p:cNvSpPr/>
          <p:nvPr/>
        </p:nvSpPr>
        <p:spPr>
          <a:xfrm>
            <a:off x="876300" y="3314700"/>
            <a:ext cx="22631400" cy="7317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" y="0"/>
                </a:moveTo>
                <a:cubicBezTo>
                  <a:pt x="54" y="0"/>
                  <a:pt x="0" y="165"/>
                  <a:pt x="0" y="369"/>
                </a:cubicBezTo>
                <a:lnTo>
                  <a:pt x="0" y="19013"/>
                </a:lnTo>
                <a:cubicBezTo>
                  <a:pt x="0" y="19217"/>
                  <a:pt x="54" y="19382"/>
                  <a:pt x="119" y="19382"/>
                </a:cubicBezTo>
                <a:lnTo>
                  <a:pt x="18186" y="19382"/>
                </a:lnTo>
                <a:lnTo>
                  <a:pt x="18717" y="21600"/>
                </a:lnTo>
                <a:lnTo>
                  <a:pt x="19247" y="19382"/>
                </a:lnTo>
                <a:lnTo>
                  <a:pt x="21481" y="19382"/>
                </a:lnTo>
                <a:cubicBezTo>
                  <a:pt x="21546" y="19382"/>
                  <a:pt x="21600" y="19217"/>
                  <a:pt x="21600" y="19013"/>
                </a:cubicBezTo>
                <a:lnTo>
                  <a:pt x="21600" y="369"/>
                </a:lnTo>
                <a:cubicBezTo>
                  <a:pt x="21600" y="165"/>
                  <a:pt x="21546" y="0"/>
                  <a:pt x="21481" y="0"/>
                </a:cubicBezTo>
                <a:lnTo>
                  <a:pt x="11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pPr>
            <a:endParaRPr/>
          </a:p>
        </p:txBody>
      </p:sp>
      <p:sp>
        <p:nvSpPr>
          <p:cNvPr id="122" name="Type a quote here."/>
          <p:cNvSpPr txBox="1">
            <a:spLocks noGrp="1"/>
          </p:cNvSpPr>
          <p:nvPr>
            <p:ph type="body" sz="quarter" idx="21"/>
          </p:nvPr>
        </p:nvSpPr>
        <p:spPr>
          <a:xfrm>
            <a:off x="1676400" y="4089400"/>
            <a:ext cx="21056600" cy="180594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3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23" name="Johnny Appleseed"/>
          <p:cNvSpPr txBox="1">
            <a:spLocks noGrp="1"/>
          </p:cNvSpPr>
          <p:nvPr>
            <p:ph type="body" sz="quarter" idx="22"/>
          </p:nvPr>
        </p:nvSpPr>
        <p:spPr>
          <a:xfrm>
            <a:off x="762000" y="10953750"/>
            <a:ext cx="22860000" cy="12065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8700"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24" name="Text"/>
          <p:cNvSpPr txBox="1">
            <a:spLocks noGrp="1"/>
          </p:cNvSpPr>
          <p:nvPr>
            <p:ph type="body" sz="quarter" idx="23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ype a quote here."/>
          <p:cNvSpPr txBox="1">
            <a:spLocks noGrp="1"/>
          </p:cNvSpPr>
          <p:nvPr>
            <p:ph type="body" sz="quarter" idx="21"/>
          </p:nvPr>
        </p:nvSpPr>
        <p:spPr>
          <a:xfrm>
            <a:off x="11049000" y="3721100"/>
            <a:ext cx="12573000" cy="180594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3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33" name="Image"/>
          <p:cNvSpPr>
            <a:spLocks noGrp="1"/>
          </p:cNvSpPr>
          <p:nvPr>
            <p:ph type="pic" idx="22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Johnny Appleseed"/>
          <p:cNvSpPr txBox="1">
            <a:spLocks noGrp="1"/>
          </p:cNvSpPr>
          <p:nvPr>
            <p:ph type="body" sz="quarter" idx="23"/>
          </p:nvPr>
        </p:nvSpPr>
        <p:spPr>
          <a:xfrm>
            <a:off x="11049000" y="10953750"/>
            <a:ext cx="12573000" cy="12065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647700">
              <a:spcBef>
                <a:spcPts val="0"/>
              </a:spcBef>
              <a:buClrTx/>
              <a:buSzTx/>
              <a:buFontTx/>
              <a:buNone/>
              <a:defRPr sz="87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mage"/>
          <p:cNvSpPr>
            <a:spLocks noGrp="1"/>
          </p:cNvSpPr>
          <p:nvPr>
            <p:ph type="pic" idx="21"/>
          </p:nvPr>
        </p:nvSpPr>
        <p:spPr>
          <a:xfrm>
            <a:off x="-38100" y="-1219200"/>
            <a:ext cx="24460200" cy="16145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"/>
          <p:cNvSpPr>
            <a:spLocks noGrp="1"/>
          </p:cNvSpPr>
          <p:nvPr>
            <p:ph type="pic" idx="21"/>
          </p:nvPr>
        </p:nvSpPr>
        <p:spPr>
          <a:xfrm>
            <a:off x="-38100" y="-1219200"/>
            <a:ext cx="24460200" cy="16145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Line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e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13221" y="5842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762000" y="5676900"/>
            <a:ext cx="22860000" cy="635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 flipV="1">
            <a:off x="11049000" y="8635798"/>
            <a:ext cx="12572997" cy="203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Image"/>
          <p:cNvSpPr>
            <a:spLocks noGrp="1"/>
          </p:cNvSpPr>
          <p:nvPr>
            <p:ph type="pic" idx="21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11049000" y="9042400"/>
            <a:ext cx="12573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049000" y="5994400"/>
            <a:ext cx="12573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92" name="Image"/>
          <p:cNvSpPr>
            <a:spLocks noGrp="1"/>
          </p:cNvSpPr>
          <p:nvPr>
            <p:ph type="pic" idx="22"/>
          </p:nvPr>
        </p:nvSpPr>
        <p:spPr>
          <a:xfrm>
            <a:off x="132588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Title Text"/>
          <p:cNvSpPr txBox="1">
            <a:spLocks noGrp="1"/>
          </p:cNvSpPr>
          <p:nvPr>
            <p:ph type="title"/>
          </p:nvPr>
        </p:nvSpPr>
        <p:spPr>
          <a:xfrm>
            <a:off x="762000" y="2159000"/>
            <a:ext cx="11811000" cy="1016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62000" y="3860800"/>
            <a:ext cx="11811000" cy="85852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4000"/>
            </a:lvl1pPr>
            <a:lvl2pPr>
              <a:buClr>
                <a:schemeClr val="accent1"/>
              </a:buClr>
              <a:buChar char="▸"/>
              <a:defRPr sz="4000"/>
            </a:lvl2pPr>
            <a:lvl3pPr>
              <a:buClr>
                <a:schemeClr val="accent1"/>
              </a:buClr>
              <a:buChar char="▸"/>
              <a:defRPr sz="4000"/>
            </a:lvl3pPr>
            <a:lvl4pPr>
              <a:buClr>
                <a:schemeClr val="accent1"/>
              </a:buClr>
              <a:buChar char="▸"/>
              <a:defRPr sz="4000"/>
            </a:lvl4pPr>
            <a:lvl5pPr>
              <a:buClr>
                <a:schemeClr val="accent1"/>
              </a:buClr>
              <a:buChar char="▸"/>
              <a:defRPr sz="4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762000" y="1396632"/>
            <a:ext cx="22859999" cy="369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762000" y="2159000"/>
            <a:ext cx="22860000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762000" y="3860800"/>
            <a:ext cx="22860000" cy="858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36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1pPr>
      <a:lvl2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2pPr>
      <a:lvl3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3pPr>
      <a:lvl4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4pPr>
      <a:lvl5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5pPr>
      <a:lvl6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6pPr>
      <a:lvl7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7pPr>
      <a:lvl8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8pPr>
      <a:lvl9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1270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905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2540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3175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3810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4445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5080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5715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1pPr>
      <a:lvl2pPr marL="0" marR="0" indent="2286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2pPr>
      <a:lvl3pPr marL="0" marR="0" indent="4572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3pPr>
      <a:lvl4pPr marL="0" marR="0" indent="6858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4pPr>
      <a:lvl5pPr marL="0" marR="0" indent="9144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5pPr>
      <a:lvl6pPr marL="0" marR="0" indent="11430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6pPr>
      <a:lvl7pPr marL="0" marR="0" indent="13716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7pPr>
      <a:lvl8pPr marL="0" marR="0" indent="16002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8pPr>
      <a:lvl9pPr marL="0" marR="0" indent="18288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he book of Zephaniah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635634">
              <a:defRPr sz="23331"/>
            </a:lvl1pPr>
          </a:lstStyle>
          <a:p>
            <a:r>
              <a:rPr sz="16200" dirty="0"/>
              <a:t>The book of Zephaniah</a:t>
            </a:r>
          </a:p>
        </p:txBody>
      </p:sp>
      <p:sp>
        <p:nvSpPr>
          <p:cNvPr id="167" name="Double-tap to edit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How does God feel about you?…"/>
          <p:cNvSpPr txBox="1">
            <a:spLocks noGrp="1"/>
          </p:cNvSpPr>
          <p:nvPr>
            <p:ph type="body" idx="1"/>
          </p:nvPr>
        </p:nvSpPr>
        <p:spPr>
          <a:xfrm>
            <a:off x="132253" y="1523633"/>
            <a:ext cx="24240131" cy="12140989"/>
          </a:xfrm>
          <a:prstGeom prst="rect">
            <a:avLst/>
          </a:prstGeom>
        </p:spPr>
        <p:txBody>
          <a:bodyPr/>
          <a:lstStyle/>
          <a:p>
            <a:pPr marL="577849" indent="-577849" defTabSz="751205">
              <a:spcBef>
                <a:spcPts val="3500"/>
              </a:spcBef>
              <a:defRPr sz="5642">
                <a:solidFill>
                  <a:srgbClr val="FFFFFF"/>
                </a:solidFill>
              </a:defRPr>
            </a:pPr>
            <a:r>
              <a:t>How does God feel about you?</a:t>
            </a:r>
          </a:p>
          <a:p>
            <a:pPr marL="577849" indent="-577849" defTabSz="751205">
              <a:spcBef>
                <a:spcPts val="3500"/>
              </a:spcBef>
              <a:defRPr sz="5642">
                <a:solidFill>
                  <a:srgbClr val="FFFFFF"/>
                </a:solidFill>
              </a:defRPr>
            </a:pPr>
            <a:r>
              <a:t>Do you see God’s love for you?</a:t>
            </a:r>
          </a:p>
          <a:p>
            <a:pPr marL="577849" indent="-577849" defTabSz="751205">
              <a:spcBef>
                <a:spcPts val="3500"/>
              </a:spcBef>
              <a:defRPr sz="5642">
                <a:solidFill>
                  <a:srgbClr val="FFFFFF"/>
                </a:solidFill>
              </a:defRPr>
            </a:pPr>
            <a:r>
              <a:t>How? Why? </a:t>
            </a:r>
          </a:p>
          <a:p>
            <a:pPr marL="1155700" lvl="1" indent="-577850" defTabSz="751205">
              <a:spcBef>
                <a:spcPts val="3500"/>
              </a:spcBef>
              <a:defRPr sz="5642">
                <a:solidFill>
                  <a:srgbClr val="FFFFFF"/>
                </a:solidFill>
              </a:defRPr>
            </a:pPr>
            <a:r>
              <a:t>v.18- God is bring those who have been beaten down by sin and back to Himself.</a:t>
            </a:r>
          </a:p>
          <a:p>
            <a:pPr marL="577849" indent="-577849" defTabSz="751205">
              <a:spcBef>
                <a:spcPts val="3500"/>
              </a:spcBef>
              <a:defRPr sz="5642">
                <a:solidFill>
                  <a:srgbClr val="FFFFFF"/>
                </a:solidFill>
              </a:defRPr>
            </a:pPr>
            <a:r>
              <a:t>vs.12-13- God is working diligently at this to give you His character (Mat. 5)</a:t>
            </a:r>
          </a:p>
          <a:p>
            <a:pPr marL="1155700" lvl="1" indent="-577850" defTabSz="751205">
              <a:spcBef>
                <a:spcPts val="3500"/>
              </a:spcBef>
              <a:defRPr sz="5642">
                <a:solidFill>
                  <a:srgbClr val="FFFFFF"/>
                </a:solidFill>
              </a:defRPr>
            </a:pPr>
            <a:r>
              <a:t>Hebrews 2:11 NASB95- For both He who sanctifies and those who are sanctified are all from one Father; for which reason He is not ashamed to call them brethren,</a:t>
            </a:r>
          </a:p>
        </p:txBody>
      </p:sp>
      <p:sp>
        <p:nvSpPr>
          <p:cNvPr id="194" name="Application of zephaniah 3:14-20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Application of zephaniah 3:14-20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A study through Zephaniah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study through Zephaniah </a:t>
            </a:r>
          </a:p>
        </p:txBody>
      </p:sp>
      <p:sp>
        <p:nvSpPr>
          <p:cNvPr id="170" name="vs.2-3- a reversal of the creation account…"/>
          <p:cNvSpPr txBox="1">
            <a:spLocks noGrp="1"/>
          </p:cNvSpPr>
          <p:nvPr>
            <p:ph type="body" idx="1"/>
          </p:nvPr>
        </p:nvSpPr>
        <p:spPr>
          <a:xfrm>
            <a:off x="132253" y="1523633"/>
            <a:ext cx="24240131" cy="12140989"/>
          </a:xfrm>
          <a:prstGeom prst="rect">
            <a:avLst/>
          </a:prstGeom>
        </p:spPr>
        <p:txBody>
          <a:bodyPr/>
          <a:lstStyle/>
          <a:p>
            <a:pPr marL="622299" indent="-622299" defTabSz="808990">
              <a:spcBef>
                <a:spcPts val="3800"/>
              </a:spcBef>
              <a:defRPr sz="6076">
                <a:solidFill>
                  <a:srgbClr val="FFFFFF"/>
                </a:solidFill>
              </a:defRPr>
            </a:pPr>
            <a:r>
              <a:t>vs.2-3- a reversal of the creation account </a:t>
            </a:r>
          </a:p>
          <a:p>
            <a:pPr marL="622299" indent="-622299" defTabSz="808990">
              <a:spcBef>
                <a:spcPts val="3800"/>
              </a:spcBef>
              <a:defRPr sz="6076">
                <a:solidFill>
                  <a:srgbClr val="FFFFFF"/>
                </a:solidFill>
              </a:defRPr>
            </a:pPr>
            <a:r>
              <a:t>vs.4-5- God is upset w/ Judah’s idolatry and worship of false god’s</a:t>
            </a:r>
          </a:p>
          <a:p>
            <a:pPr marL="1244600" lvl="1" indent="-622300" defTabSz="808990">
              <a:spcBef>
                <a:spcPts val="3800"/>
              </a:spcBef>
              <a:defRPr sz="6076">
                <a:solidFill>
                  <a:srgbClr val="FFFFFF"/>
                </a:solidFill>
              </a:defRPr>
            </a:pPr>
            <a:r>
              <a:t>Pantheism</a:t>
            </a:r>
          </a:p>
          <a:p>
            <a:pPr marL="1244600" lvl="1" indent="-622300" defTabSz="808990">
              <a:spcBef>
                <a:spcPts val="3800"/>
              </a:spcBef>
              <a:defRPr sz="6076">
                <a:solidFill>
                  <a:srgbClr val="FFFFFF"/>
                </a:solidFill>
              </a:defRPr>
            </a:pPr>
            <a:r>
              <a:t>Syncretism </a:t>
            </a:r>
          </a:p>
          <a:p>
            <a:pPr marL="622299" indent="-622299" defTabSz="808990">
              <a:spcBef>
                <a:spcPts val="3800"/>
              </a:spcBef>
              <a:defRPr sz="6076">
                <a:solidFill>
                  <a:srgbClr val="FFFFFF"/>
                </a:solidFill>
              </a:defRPr>
            </a:pPr>
            <a:r>
              <a:t>v.6- They’re not seeking or listening to God</a:t>
            </a:r>
          </a:p>
          <a:p>
            <a:pPr marL="622299" indent="-622299" defTabSz="808990">
              <a:spcBef>
                <a:spcPts val="3800"/>
              </a:spcBef>
              <a:defRPr sz="6076">
                <a:solidFill>
                  <a:srgbClr val="FFFFFF"/>
                </a:solidFill>
              </a:defRPr>
            </a:pPr>
            <a:r>
              <a:t>v.7- God demands their attention/reverence </a:t>
            </a:r>
          </a:p>
          <a:p>
            <a:pPr marL="1244600" lvl="1" indent="-622300" defTabSz="808990">
              <a:spcBef>
                <a:spcPts val="3800"/>
              </a:spcBef>
              <a:defRPr sz="6076">
                <a:solidFill>
                  <a:srgbClr val="FFFFFF"/>
                </a:solidFill>
              </a:defRPr>
            </a:pPr>
            <a:r>
              <a:t>Why? v.8- God’s people are acting like the world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NOT</a:t>
            </a:r>
            <a:r>
              <a:t> like they’re holy and sanctified.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A study through Zephaniah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study through Zephaniah </a:t>
            </a:r>
          </a:p>
        </p:txBody>
      </p:sp>
      <p:sp>
        <p:nvSpPr>
          <p:cNvPr id="173" name="v.10- God is going to start this judgment in the midst of where their priorities are…"/>
          <p:cNvSpPr txBox="1">
            <a:spLocks noGrp="1"/>
          </p:cNvSpPr>
          <p:nvPr>
            <p:ph type="body" idx="1"/>
          </p:nvPr>
        </p:nvSpPr>
        <p:spPr>
          <a:xfrm>
            <a:off x="132253" y="1523633"/>
            <a:ext cx="24240131" cy="12140989"/>
          </a:xfrm>
          <a:prstGeom prst="rect">
            <a:avLst/>
          </a:prstGeom>
        </p:spPr>
        <p:txBody>
          <a:bodyPr/>
          <a:lstStyle/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v.10- God is going to start this judgment in the midst of where their priorities are</a:t>
            </a:r>
          </a:p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v.12- God will search out and destroy those who are stagnant/complacent</a:t>
            </a:r>
          </a:p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v.13-  The "futility curses”</a:t>
            </a:r>
          </a:p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vs.14-18- The day of the Lord/God’s wrath is near and it’s coming it’s unavoidable v.18 </a:t>
            </a:r>
          </a:p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Why? v.17- “Because they have sinned against the Lord”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Application of Zephaniah 1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Application of Zephaniah 1</a:t>
            </a:r>
          </a:p>
        </p:txBody>
      </p:sp>
      <p:sp>
        <p:nvSpPr>
          <p:cNvPr id="176" name="Does God want us to be like this?…"/>
          <p:cNvSpPr txBox="1">
            <a:spLocks noGrp="1"/>
          </p:cNvSpPr>
          <p:nvPr>
            <p:ph type="body" idx="1"/>
          </p:nvPr>
        </p:nvSpPr>
        <p:spPr>
          <a:xfrm>
            <a:off x="132253" y="1523633"/>
            <a:ext cx="24240131" cy="12140989"/>
          </a:xfrm>
          <a:prstGeom prst="rect">
            <a:avLst/>
          </a:prstGeom>
        </p:spPr>
        <p:txBody>
          <a:bodyPr/>
          <a:lstStyle/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Does God want us to be like this? </a:t>
            </a:r>
          </a:p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Does God want us to serve everything like we could serve God? </a:t>
            </a:r>
          </a:p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Does God want us behave like everyone else? </a:t>
            </a:r>
          </a:p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Do I think that everyone else’s sins are greater than my own? </a:t>
            </a:r>
          </a:p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Do I think that I’m somehow special and exempt from God’s judgment?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A study through Zephaniah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study through Zephaniah </a:t>
            </a:r>
          </a:p>
        </p:txBody>
      </p:sp>
      <p:sp>
        <p:nvSpPr>
          <p:cNvPr id="179" name="Zephaniah 2:1-3 NASB95- Gather yourselves together, yes, gather, O nation without shame…"/>
          <p:cNvSpPr txBox="1">
            <a:spLocks noGrp="1"/>
          </p:cNvSpPr>
          <p:nvPr>
            <p:ph type="body" idx="1"/>
          </p:nvPr>
        </p:nvSpPr>
        <p:spPr>
          <a:xfrm>
            <a:off x="132253" y="1523633"/>
            <a:ext cx="24240131" cy="12140989"/>
          </a:xfrm>
          <a:prstGeom prst="rect">
            <a:avLst/>
          </a:prstGeom>
        </p:spPr>
        <p:txBody>
          <a:bodyPr/>
          <a:lstStyle/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Zephaniah 2:1-3 NASB95- Gather yourselves together, yes, gather, O nation without shame</a:t>
            </a:r>
          </a:p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[2]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Before </a:t>
            </a:r>
            <a:r>
              <a:t>the decree takes effect— The day passes like the chaff—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Before </a:t>
            </a:r>
            <a:r>
              <a:t>the burning anger of the LORD comes upon you,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Before</a:t>
            </a:r>
            <a:r>
              <a:t> the day of the LORD’S anger comes upon you. </a:t>
            </a:r>
          </a:p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[3]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Seek </a:t>
            </a:r>
            <a:r>
              <a:t>the LORD, All you humble of the earth Who have carried out His ordinances;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Seek</a:t>
            </a:r>
            <a:r>
              <a:t> righteousness,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seek</a:t>
            </a:r>
            <a:r>
              <a:t> humility. Perhaps you will be hidden In the day of the LORD’S anger.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2:4-10- God’s judgment over other nations in every direction.…"/>
          <p:cNvSpPr txBox="1">
            <a:spLocks noGrp="1"/>
          </p:cNvSpPr>
          <p:nvPr>
            <p:ph type="body" idx="1"/>
          </p:nvPr>
        </p:nvSpPr>
        <p:spPr>
          <a:xfrm>
            <a:off x="132253" y="1523633"/>
            <a:ext cx="24240131" cy="12140989"/>
          </a:xfrm>
          <a:prstGeom prst="rect">
            <a:avLst/>
          </a:prstGeom>
        </p:spPr>
        <p:txBody>
          <a:bodyPr/>
          <a:lstStyle/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2:4-10- God’s judgment over other nations in every direction.</a:t>
            </a:r>
          </a:p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Zephaniah 2:11b NASB95- </a:t>
            </a:r>
            <a:r>
              <a:rPr b="1" u="sng">
                <a:latin typeface="Avenir Next Regular"/>
                <a:ea typeface="Avenir Next Regular"/>
                <a:cs typeface="Avenir Next Regular"/>
                <a:sym typeface="Avenir Next Regular"/>
              </a:rPr>
              <a:t>and all the coastlands of the nations will bow down to Him, everyone from his own place.</a:t>
            </a:r>
          </a:p>
          <a:p>
            <a:pPr lvl="1">
              <a:defRPr sz="6200">
                <a:solidFill>
                  <a:srgbClr val="FFFFFF"/>
                </a:solidFill>
              </a:defRPr>
            </a:pPr>
            <a:r>
              <a:t>God will make it so that one day anyone can bow down to Him anywhere! (Acts 7:46-50; Jn. 4:21-24)</a:t>
            </a:r>
          </a:p>
        </p:txBody>
      </p:sp>
      <p:sp>
        <p:nvSpPr>
          <p:cNvPr id="182" name="A study through Zephaniah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study through Zephaniah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Zephaniah 3:2 NASB95- She heeded no voice, She accepted no instruction. She did not trust in the LORD, She did not draw near to her God.…"/>
          <p:cNvSpPr txBox="1">
            <a:spLocks noGrp="1"/>
          </p:cNvSpPr>
          <p:nvPr>
            <p:ph type="body" idx="1"/>
          </p:nvPr>
        </p:nvSpPr>
        <p:spPr>
          <a:xfrm>
            <a:off x="132253" y="1523633"/>
            <a:ext cx="24240131" cy="12140989"/>
          </a:xfrm>
          <a:prstGeom prst="rect">
            <a:avLst/>
          </a:prstGeom>
        </p:spPr>
        <p:txBody>
          <a:bodyPr/>
          <a:lstStyle/>
          <a:p>
            <a:pPr marL="552449" indent="-552449" defTabSz="718184">
              <a:spcBef>
                <a:spcPts val="3300"/>
              </a:spcBef>
              <a:defRPr sz="5394">
                <a:solidFill>
                  <a:srgbClr val="FFFFFF"/>
                </a:solidFill>
              </a:defRPr>
            </a:pPr>
            <a:r>
              <a:t>Zephaniah 3:2 NASB95- She heeded no voice, She accepted no instruction. She did not trust in the LORD, She did not draw near to her God.</a:t>
            </a:r>
          </a:p>
          <a:p>
            <a:pPr marL="552449" indent="-552449" defTabSz="718184">
              <a:spcBef>
                <a:spcPts val="3300"/>
              </a:spcBef>
              <a:defRPr sz="5394">
                <a:solidFill>
                  <a:srgbClr val="FFFFFF"/>
                </a:solidFill>
              </a:defRPr>
            </a:pPr>
            <a:r>
              <a:t>What did Jerusalem trust in? </a:t>
            </a:r>
          </a:p>
          <a:p>
            <a:pPr marL="1104900" lvl="1" indent="-552450" defTabSz="718184">
              <a:spcBef>
                <a:spcPts val="3300"/>
              </a:spcBef>
              <a:defRPr sz="5394">
                <a:solidFill>
                  <a:srgbClr val="FFFFFF"/>
                </a:solidFill>
              </a:defRPr>
            </a:pPr>
            <a:r>
              <a:t>Money, other nations/gods, military power</a:t>
            </a:r>
          </a:p>
          <a:p>
            <a:pPr marL="552449" indent="-552449" defTabSz="718184">
              <a:spcBef>
                <a:spcPts val="3300"/>
              </a:spcBef>
              <a:defRPr sz="5394">
                <a:solidFill>
                  <a:srgbClr val="FFFFFF"/>
                </a:solidFill>
              </a:defRPr>
            </a:pPr>
            <a:r>
              <a:t>What do we trust in? </a:t>
            </a:r>
          </a:p>
          <a:p>
            <a:pPr marL="1104900" lvl="1" indent="-552450" defTabSz="718184">
              <a:spcBef>
                <a:spcPts val="3300"/>
              </a:spcBef>
              <a:defRPr sz="5394">
                <a:solidFill>
                  <a:srgbClr val="FFFFFF"/>
                </a:solidFill>
              </a:defRPr>
            </a:pPr>
            <a:r>
              <a:t>Ourselves- intelligence, abilities, strength, power, wealth, health, other people</a:t>
            </a:r>
          </a:p>
          <a:p>
            <a:pPr marL="1104900" lvl="1" indent="-552450" defTabSz="718184">
              <a:spcBef>
                <a:spcPts val="3300"/>
              </a:spcBef>
              <a:defRPr sz="5394">
                <a:solidFill>
                  <a:srgbClr val="FFFFFF"/>
                </a:solidFill>
              </a:defRPr>
            </a:pPr>
            <a:r>
              <a:t>What/who do we draw near to? Everything but God! </a:t>
            </a:r>
          </a:p>
          <a:p>
            <a:pPr marL="1104900" lvl="1" indent="-552450" defTabSz="718184">
              <a:spcBef>
                <a:spcPts val="3300"/>
              </a:spcBef>
              <a:defRPr sz="5394">
                <a:solidFill>
                  <a:srgbClr val="FFFFFF"/>
                </a:solidFill>
              </a:defRPr>
            </a:pPr>
            <a:r>
              <a:t>Why do we do that?</a:t>
            </a:r>
          </a:p>
        </p:txBody>
      </p:sp>
      <p:sp>
        <p:nvSpPr>
          <p:cNvPr id="185" name="A study through Zephaniah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study through Zephaniah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Zephaniah 3:5 NASB95- The LORD is righteous within her; He will do no injustice. Every morning He brings His justice to light; He does not fail. But the unjust knows no shame.…"/>
          <p:cNvSpPr txBox="1">
            <a:spLocks noGrp="1"/>
          </p:cNvSpPr>
          <p:nvPr>
            <p:ph type="body" idx="1"/>
          </p:nvPr>
        </p:nvSpPr>
        <p:spPr>
          <a:xfrm>
            <a:off x="132253" y="1523633"/>
            <a:ext cx="24240131" cy="12140989"/>
          </a:xfrm>
          <a:prstGeom prst="rect">
            <a:avLst/>
          </a:prstGeom>
        </p:spPr>
        <p:txBody>
          <a:bodyPr/>
          <a:lstStyle/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Zephaniah 3:5 NASB95- The LORD is righteous within her; He will do no injustice. Every morning He brings His justice to light; He does not fail. But the unjust knows no shame.</a:t>
            </a:r>
          </a:p>
          <a:p>
            <a:pPr lvl="1">
              <a:defRPr sz="6200">
                <a:solidFill>
                  <a:srgbClr val="FFFFFF"/>
                </a:solidFill>
              </a:defRPr>
            </a:pPr>
            <a:r>
              <a:t>God is reliable, consistent, dependable, just, everything we are not!</a:t>
            </a:r>
          </a:p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vs.8-9 God’s judgment is a purification/purge so that He can better bless His people. It’s a refinement (v.12) of the righteous where the wicked will be removed. </a:t>
            </a:r>
          </a:p>
        </p:txBody>
      </p:sp>
      <p:sp>
        <p:nvSpPr>
          <p:cNvPr id="188" name="A study through Zephaniah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study through Zephaniah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Zephaniah 3:10 NASB95- “From beyond the rivers of Ethiopia My worshipers, My dispersed ones, Will bring My offerings.”…"/>
          <p:cNvSpPr txBox="1">
            <a:spLocks noGrp="1"/>
          </p:cNvSpPr>
          <p:nvPr>
            <p:ph type="body" idx="1"/>
          </p:nvPr>
        </p:nvSpPr>
        <p:spPr>
          <a:xfrm>
            <a:off x="132253" y="1523633"/>
            <a:ext cx="24240131" cy="12140989"/>
          </a:xfrm>
          <a:prstGeom prst="rect">
            <a:avLst/>
          </a:prstGeom>
        </p:spPr>
        <p:txBody>
          <a:bodyPr/>
          <a:lstStyle/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Zephaniah 3:10 NASB95- “From beyond the rivers of Ethiopia My worshipers, My dispersed ones, Will bring My offerings.” </a:t>
            </a:r>
          </a:p>
          <a:p>
            <a:pPr marL="634999" indent="-634999">
              <a:defRPr sz="6200">
                <a:solidFill>
                  <a:srgbClr val="FFFFFF"/>
                </a:solidFill>
              </a:defRPr>
            </a:pPr>
            <a:r>
              <a:t>What are the offerings?</a:t>
            </a:r>
          </a:p>
          <a:p>
            <a:pPr lvl="1">
              <a:defRPr sz="6200">
                <a:solidFill>
                  <a:srgbClr val="FFFFFF"/>
                </a:solidFill>
              </a:defRPr>
            </a:pPr>
            <a:r>
              <a:t>Praises, ourselves, what about other souls? </a:t>
            </a:r>
          </a:p>
          <a:p>
            <a:pPr lvl="1">
              <a:defRPr sz="6200">
                <a:solidFill>
                  <a:srgbClr val="FFFFFF"/>
                </a:solidFill>
              </a:defRPr>
            </a:pPr>
            <a:r>
              <a:t>Other people we can bring who can in turn bring worship, sacrifice, and glory to God? </a:t>
            </a:r>
          </a:p>
          <a:p>
            <a:pPr lvl="1">
              <a:defRPr sz="6200">
                <a:solidFill>
                  <a:srgbClr val="FFFFFF"/>
                </a:solidFill>
              </a:defRPr>
            </a:pPr>
            <a:r>
              <a:t>People from all over/far away</a:t>
            </a:r>
          </a:p>
        </p:txBody>
      </p:sp>
      <p:sp>
        <p:nvSpPr>
          <p:cNvPr id="191" name="A study through Zephaniah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study through Zephaniah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709</Words>
  <Application>Microsoft Office PowerPoint</Application>
  <PresentationFormat>Custom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Avenir Next Medium</vt:lpstr>
      <vt:lpstr>Avenir Next Regular</vt:lpstr>
      <vt:lpstr>DIN Alternate Bold</vt:lpstr>
      <vt:lpstr>DIN Condensed Bold</vt:lpstr>
      <vt:lpstr>Helvetica</vt:lpstr>
      <vt:lpstr>Helvetica Neue</vt:lpstr>
      <vt:lpstr>New_Template7</vt:lpstr>
      <vt:lpstr>The book of Zephaniah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Zephaniah</dc:title>
  <cp:lastModifiedBy>Carl Ash</cp:lastModifiedBy>
  <cp:revision>2</cp:revision>
  <dcterms:modified xsi:type="dcterms:W3CDTF">2021-04-17T15:54:39Z</dcterms:modified>
</cp:coreProperties>
</file>