
<file path=[Content_Types].xml><?xml version="1.0" encoding="utf-8"?>
<Types xmlns="http://schemas.openxmlformats.org/package/2006/content-types">
  <Default Extension="bin" ContentType="image/pn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sldIdLst>
    <p:sldId id="256" r:id="rId5"/>
    <p:sldId id="257" r:id="rId6"/>
    <p:sldId id="347" r:id="rId7"/>
    <p:sldId id="258" r:id="rId8"/>
    <p:sldId id="259" r:id="rId9"/>
    <p:sldId id="260" r:id="rId10"/>
    <p:sldId id="261" r:id="rId11"/>
    <p:sldId id="262" r:id="rId12"/>
    <p:sldId id="348" r:id="rId13"/>
    <p:sldId id="263" r:id="rId14"/>
    <p:sldId id="350" r:id="rId15"/>
    <p:sldId id="264" r:id="rId16"/>
    <p:sldId id="265" r:id="rId17"/>
    <p:sldId id="266" r:id="rId18"/>
    <p:sldId id="267" r:id="rId19"/>
    <p:sldId id="349" r:id="rId20"/>
    <p:sldId id="268" r:id="rId21"/>
    <p:sldId id="272" r:id="rId22"/>
    <p:sldId id="273"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269" r:id="rId37"/>
    <p:sldId id="270" r:id="rId38"/>
    <p:sldId id="271" r:id="rId39"/>
    <p:sldId id="365" r:id="rId40"/>
    <p:sldId id="366" r:id="rId41"/>
    <p:sldId id="274" r:id="rId42"/>
    <p:sldId id="35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F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FFD904-30BB-9048-92AD-742EE212B943}" v="15" dt="2021-04-13T18:48:54.054"/>
    <p1510:client id="{A7DA6D5B-9A24-48A8-A9BA-8B2413299D87}" v="55" dt="2021-04-13T18:30:15.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p:restoredTop sz="96327"/>
  </p:normalViewPr>
  <p:slideViewPr>
    <p:cSldViewPr snapToGrid="0" snapToObjects="1">
      <p:cViewPr varScale="1">
        <p:scale>
          <a:sx n="109" d="100"/>
          <a:sy n="109" d="100"/>
        </p:scale>
        <p:origin x="216"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C8EABD-68AA-C54E-A0D7-20889C2E6F50}" type="datetimeFigureOut">
              <a:rPr lang="en-US" smtClean="0"/>
              <a:t>5/23/21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A26F2-5B83-CD4F-862B-AF73E3323F4C}" type="slidenum">
              <a:rPr lang="en-US" smtClean="0"/>
              <a:t>‹#›</a:t>
            </a:fld>
            <a:endParaRPr lang="en-US"/>
          </a:p>
        </p:txBody>
      </p:sp>
    </p:spTree>
    <p:extLst>
      <p:ext uri="{BB962C8B-B14F-4D97-AF65-F5344CB8AC3E}">
        <p14:creationId xmlns:p14="http://schemas.microsoft.com/office/powerpoint/2010/main" val="3110044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7ED8-C644-7748-810D-3BBC47DA2D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D99A91-A3C4-F047-AE44-CF5BDB8564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B387A9-6E76-1842-A983-90A5B2AF44C2}"/>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10DE3D5B-0BA3-3A40-AAC1-59AA1A512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D3199-20E4-5844-943A-65D840FD8F90}"/>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3907946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470A-651F-9845-8164-6534CBC040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1D7620-FDFB-E040-A279-4F3C49E619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A45CB-7B56-A448-BC9E-A3F4D5D5FCB4}"/>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0BE16AE1-228E-D849-88C7-2DAA1B8DA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D416B6-BF06-AB49-B797-8E6F0141919E}"/>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37558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28335-BA60-A34B-BE0C-AA90BE2F9C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39FBC0-11F0-5E40-BB72-235A3B8A5B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08D3E-C180-C145-A3A6-B2C7670A4EB6}"/>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3350B8F7-C676-6A4A-9A9F-EBFF0DE8A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9559C-9035-0847-B045-15C8C20ADA22}"/>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8775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B1617-1FC4-B54B-B267-2FA8BA65F4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3CE0FD-4103-CB44-AFCC-930D7A7B11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076AF-BF76-4E4C-B87C-639C81E0ECAB}"/>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71CF8990-8B60-BC48-A3DE-CDBC1067A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F4EB8-E779-BF49-B177-667858BF3627}"/>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148883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1EA9-1064-BD43-B69F-5CBC2AE516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04E862-BCD7-C34C-8957-0F07E0BA4B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75BAC-7631-1E49-A21D-67F0EFE6DBED}"/>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E8C6A240-70E9-8A45-8B9F-129C21FB6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EA7B9-1E20-6041-96BE-1621AF912243}"/>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15353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7085-240E-314C-84A5-EC9F91BFC6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7ABC6A-B89F-6D42-AA22-95AF8A837E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04D5D6-5810-BD4F-9872-301A3A67FE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663663-04E8-1B4E-ABD8-62057F71D7FC}"/>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6" name="Footer Placeholder 5">
            <a:extLst>
              <a:ext uri="{FF2B5EF4-FFF2-40B4-BE49-F238E27FC236}">
                <a16:creationId xmlns:a16="http://schemas.microsoft.com/office/drawing/2014/main" id="{9575E74C-FFF1-4E4D-908E-4ACD26EB27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3CB5E-0BA0-A146-901C-47FC72608E0C}"/>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1105898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F93D9-3841-6E40-9EB9-7B63BD96BE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D33565-0038-D340-91F0-EA5F7EBBDA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77A10D-52A3-AA4D-9112-3170D0AD24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64B025-526B-4A4E-ADB4-543DACB8E8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F8C5A6-B4E0-AA44-AD47-F44CA2AAF6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5D6DCB-EB6F-4F46-8232-57778090B492}"/>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8" name="Footer Placeholder 7">
            <a:extLst>
              <a:ext uri="{FF2B5EF4-FFF2-40B4-BE49-F238E27FC236}">
                <a16:creationId xmlns:a16="http://schemas.microsoft.com/office/drawing/2014/main" id="{1015FB4D-707A-B445-8A8A-003C9FF5A7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EBD10A-85CF-CA4B-B625-B94117B9D38F}"/>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87048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6123-9A24-F348-93E4-C1F971D89B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1DE216-8892-4D41-81BA-75A6B6288029}"/>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4" name="Footer Placeholder 3">
            <a:extLst>
              <a:ext uri="{FF2B5EF4-FFF2-40B4-BE49-F238E27FC236}">
                <a16:creationId xmlns:a16="http://schemas.microsoft.com/office/drawing/2014/main" id="{C4E3046E-1EC0-9B48-B44B-FF462C669C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614408-87E3-EA46-AEB1-2AB2713C6F70}"/>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517015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82D325-9D93-EA40-A029-642B133075F3}"/>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3" name="Footer Placeholder 2">
            <a:extLst>
              <a:ext uri="{FF2B5EF4-FFF2-40B4-BE49-F238E27FC236}">
                <a16:creationId xmlns:a16="http://schemas.microsoft.com/office/drawing/2014/main" id="{02A67309-A766-B44C-8B25-6571464B5C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C15404-96BE-BD4B-9B53-87DE4AF9CA05}"/>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1277997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0E29-7181-E147-A78F-32D1ECF59A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FE2303-60EE-A044-A57E-C951E1BCA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DA9759-37C3-E44D-9BE9-04855FF3A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2E2E2B-27EB-2845-BF6F-249B6731C785}"/>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6" name="Footer Placeholder 5">
            <a:extLst>
              <a:ext uri="{FF2B5EF4-FFF2-40B4-BE49-F238E27FC236}">
                <a16:creationId xmlns:a16="http://schemas.microsoft.com/office/drawing/2014/main" id="{36C0EB6B-6AD3-164D-99EA-EE2ABBF1D8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86DD11-9244-4049-9EF3-8FABE34174B1}"/>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122075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B9D9D-EEF0-4A47-B099-5591500F5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5CBC4-89F3-FE41-9C9E-A4EE56F4B8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092466-B137-354C-A328-7AAD65139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3369D-9B37-1741-90D2-FF8D0C74C7A4}"/>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6" name="Footer Placeholder 5">
            <a:extLst>
              <a:ext uri="{FF2B5EF4-FFF2-40B4-BE49-F238E27FC236}">
                <a16:creationId xmlns:a16="http://schemas.microsoft.com/office/drawing/2014/main" id="{2E046DBC-4935-2E4F-8EE6-0405BD8116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43F94E-CC6D-C34E-9F14-4CB6A1953296}"/>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108143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53C49-9BBD-2F4F-B82B-CB9271447A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246E7E-C932-8B42-9D3C-1547F76AF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857D9-DE13-004C-92EF-6C24FD0049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08E38345-541C-C347-A5AD-9B4DA21578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8B1782-6674-D84F-9C5F-EE7B7F1CE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B73A1-FC61-BA47-8819-316DF00D2F06}" type="slidenum">
              <a:rPr lang="en-US" smtClean="0"/>
              <a:t>‹#›</a:t>
            </a:fld>
            <a:endParaRPr lang="en-US"/>
          </a:p>
        </p:txBody>
      </p:sp>
    </p:spTree>
    <p:extLst>
      <p:ext uri="{BB962C8B-B14F-4D97-AF65-F5344CB8AC3E}">
        <p14:creationId xmlns:p14="http://schemas.microsoft.com/office/powerpoint/2010/main" val="3592649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8" descr="Text&#10;&#10;Description automatically generated">
            <a:extLst>
              <a:ext uri="{FF2B5EF4-FFF2-40B4-BE49-F238E27FC236}">
                <a16:creationId xmlns:a16="http://schemas.microsoft.com/office/drawing/2014/main" id="{B2B1E415-F56A-40E4-9253-1EBEE74A141E}"/>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9" name="Subtitle 2">
            <a:extLst>
              <a:ext uri="{FF2B5EF4-FFF2-40B4-BE49-F238E27FC236}">
                <a16:creationId xmlns:a16="http://schemas.microsoft.com/office/drawing/2014/main" id="{6E5ACC97-A4E3-41B0-8460-A39A57617AE0}"/>
              </a:ext>
            </a:extLst>
          </p:cNvPr>
          <p:cNvSpPr>
            <a:spLocks noGrp="1"/>
          </p:cNvSpPr>
          <p:nvPr>
            <p:ph type="subTitle" idx="1"/>
          </p:nvPr>
        </p:nvSpPr>
        <p:spPr>
          <a:xfrm rot="16200000">
            <a:off x="8245230" y="2879114"/>
            <a:ext cx="6828694" cy="1069924"/>
          </a:xfrm>
        </p:spPr>
        <p:txBody>
          <a:bodyPr vert="horz" lIns="91440" tIns="45720" rIns="91440" bIns="45720" rtlCol="0" anchor="t">
            <a:normAutofit/>
          </a:bodyPr>
          <a:lstStyle/>
          <a:p>
            <a:r>
              <a:rPr lang="en-US" sz="3200" dirty="0">
                <a:solidFill>
                  <a:schemeClr val="bg1"/>
                </a:solidFill>
                <a:latin typeface="Avenir Book"/>
              </a:rPr>
              <a:t>Lesson 1: Disciples Prioritize</a:t>
            </a:r>
            <a:endParaRPr lang="en-US" dirty="0">
              <a:solidFill>
                <a:schemeClr val="bg1"/>
              </a:solidFill>
              <a:latin typeface="Avenir Book"/>
            </a:endParaRPr>
          </a:p>
          <a:p>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1217802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6595"/>
            <a:ext cx="10515600" cy="1325563"/>
          </a:xfrm>
        </p:spPr>
        <p:txBody>
          <a:bodyPr/>
          <a:lstStyle/>
          <a:p>
            <a:pPr algn="ctr">
              <a:lnSpc>
                <a:spcPct val="100000"/>
              </a:lnSpc>
            </a:pPr>
            <a:r>
              <a:rPr lang="en-US" dirty="0">
                <a:latin typeface="Avenir Book" panose="02000503020000020003" pitchFamily="2" charset="0"/>
              </a:rPr>
              <a:t>How do we “deny self” to be like Jesus?</a:t>
            </a:r>
            <a:br>
              <a:rPr lang="en-US" dirty="0">
                <a:latin typeface="Avenir Book" panose="02000503020000020003" pitchFamily="2" charset="0"/>
              </a:rPr>
            </a:br>
            <a:r>
              <a:rPr lang="en-US" sz="1800" dirty="0">
                <a:latin typeface="Avenir Book" panose="02000503020000020003" pitchFamily="2" charset="0"/>
              </a:rPr>
              <a:t>Lesson 1: Disciples Prioritize</a:t>
            </a:r>
            <a:endParaRPr lang="en-US" dirty="0">
              <a:latin typeface="Avenir Book" panose="02000503020000020003" pitchFamily="2" charset="0"/>
            </a:endParaRPr>
          </a:p>
        </p:txBody>
      </p:sp>
      <p:sp>
        <p:nvSpPr>
          <p:cNvPr id="8" name="Content Placeholder 2">
            <a:extLst>
              <a:ext uri="{FF2B5EF4-FFF2-40B4-BE49-F238E27FC236}">
                <a16:creationId xmlns:a16="http://schemas.microsoft.com/office/drawing/2014/main" id="{2AF74871-F497-C448-A7D1-D12033CB93FC}"/>
              </a:ext>
            </a:extLst>
          </p:cNvPr>
          <p:cNvSpPr>
            <a:spLocks noGrp="1"/>
          </p:cNvSpPr>
          <p:nvPr>
            <p:ph idx="1"/>
          </p:nvPr>
        </p:nvSpPr>
        <p:spPr>
          <a:xfrm>
            <a:off x="543697" y="1509423"/>
            <a:ext cx="11219935" cy="4973439"/>
          </a:xfrm>
        </p:spPr>
        <p:txBody>
          <a:bodyPr>
            <a:normAutofit/>
          </a:bodyPr>
          <a:lstStyle/>
          <a:p>
            <a:pPr marL="457200" indent="-457200">
              <a:lnSpc>
                <a:spcPct val="100000"/>
              </a:lnSpc>
              <a:spcAft>
                <a:spcPts val="600"/>
              </a:spcAft>
              <a:buAutoNum type="alphaUcPeriod"/>
            </a:pPr>
            <a:r>
              <a:rPr lang="en-US" sz="2400" dirty="0">
                <a:latin typeface="Avenir Book" panose="02000503020000020003" pitchFamily="2" charset="0"/>
              </a:rPr>
              <a:t>The disciple obeys God instead of pleasing self.</a:t>
            </a:r>
          </a:p>
          <a:p>
            <a:pPr marL="914400" lvl="1" indent="-457200">
              <a:lnSpc>
                <a:spcPct val="100000"/>
              </a:lnSpc>
              <a:spcAft>
                <a:spcPts val="600"/>
              </a:spcAft>
              <a:buAutoNum type="arabicPeriod"/>
            </a:pPr>
            <a:r>
              <a:rPr lang="en-US" sz="2000" dirty="0">
                <a:latin typeface="Avenir Book" panose="02000503020000020003" pitchFamily="2" charset="0"/>
              </a:rPr>
              <a:t>Obedience is an attitude of submission to God and compliance with His will in all things.</a:t>
            </a:r>
          </a:p>
          <a:p>
            <a:pPr marL="914400" lvl="1" indent="-457200">
              <a:lnSpc>
                <a:spcPct val="100000"/>
              </a:lnSpc>
              <a:spcAft>
                <a:spcPts val="600"/>
              </a:spcAft>
              <a:buAutoNum type="arabicPeriod"/>
            </a:pPr>
            <a:r>
              <a:rPr lang="en-US" sz="2000" dirty="0">
                <a:latin typeface="Avenir Book" panose="02000503020000020003" pitchFamily="2" charset="0"/>
              </a:rPr>
              <a:t>Every part of life is made to conform to God’s will, not our own.</a:t>
            </a:r>
          </a:p>
          <a:p>
            <a:pPr marL="914400" lvl="1" indent="-457200">
              <a:lnSpc>
                <a:spcPct val="100000"/>
              </a:lnSpc>
              <a:spcAft>
                <a:spcPts val="600"/>
              </a:spcAft>
              <a:buAutoNum type="arabicPeriod"/>
            </a:pPr>
            <a:r>
              <a:rPr lang="en-US" sz="2000" dirty="0">
                <a:latin typeface="Avenir Book" panose="02000503020000020003" pitchFamily="2" charset="0"/>
              </a:rPr>
              <a:t>Read Ephesians 4:22-24. Paul says we have “put off” the old man and “put on” the new man. Who controls the new man?</a:t>
            </a:r>
          </a:p>
          <a:p>
            <a:pPr marL="914400" lvl="1" indent="-457200">
              <a:lnSpc>
                <a:spcPct val="100000"/>
              </a:lnSpc>
              <a:spcAft>
                <a:spcPts val="600"/>
              </a:spcAft>
              <a:buAutoNum type="arabicPeriod"/>
            </a:pPr>
            <a:r>
              <a:rPr lang="en-US" sz="2000" dirty="0">
                <a:latin typeface="Avenir Book" panose="02000503020000020003" pitchFamily="2" charset="0"/>
              </a:rPr>
              <a:t>The essence of obedience is submission. Read Luke 5:4-5</a:t>
            </a:r>
          </a:p>
          <a:p>
            <a:pPr marL="1257300" lvl="2" indent="-342900">
              <a:lnSpc>
                <a:spcPct val="100000"/>
              </a:lnSpc>
              <a:spcAft>
                <a:spcPts val="600"/>
              </a:spcAft>
              <a:buAutoNum type="alphaLcPeriod"/>
            </a:pPr>
            <a:r>
              <a:rPr lang="en-US" sz="1600" dirty="0">
                <a:latin typeface="Avenir Book" panose="02000503020000020003" pitchFamily="2" charset="0"/>
              </a:rPr>
              <a:t>Did Peter want to go fishing again?</a:t>
            </a:r>
          </a:p>
          <a:p>
            <a:pPr marL="1257300" lvl="2" indent="-342900">
              <a:lnSpc>
                <a:spcPct val="100000"/>
              </a:lnSpc>
              <a:spcAft>
                <a:spcPts val="600"/>
              </a:spcAft>
              <a:buAutoNum type="alphaLcPeriod"/>
            </a:pPr>
            <a:r>
              <a:rPr lang="en-US" sz="1600" dirty="0">
                <a:latin typeface="Avenir Book" panose="02000503020000020003" pitchFamily="2" charset="0"/>
              </a:rPr>
              <a:t>Did Peter think he would catch anything?</a:t>
            </a:r>
          </a:p>
          <a:p>
            <a:pPr marL="1257300" lvl="2" indent="-342900">
              <a:lnSpc>
                <a:spcPct val="100000"/>
              </a:lnSpc>
              <a:spcAft>
                <a:spcPts val="600"/>
              </a:spcAft>
              <a:buAutoNum type="alphaLcPeriod"/>
            </a:pPr>
            <a:r>
              <a:rPr lang="en-US" sz="1600" dirty="0">
                <a:latin typeface="Avenir Book" panose="02000503020000020003" pitchFamily="2" charset="0"/>
              </a:rPr>
              <a:t>Why did Peter go fishing anyway?</a:t>
            </a:r>
          </a:p>
          <a:p>
            <a:pPr marL="1257300" lvl="2" indent="-342900">
              <a:lnSpc>
                <a:spcPct val="100000"/>
              </a:lnSpc>
              <a:spcAft>
                <a:spcPts val="600"/>
              </a:spcAft>
              <a:buAutoNum type="alphaLcPeriod"/>
            </a:pPr>
            <a:r>
              <a:rPr lang="en-US" sz="1600" dirty="0">
                <a:latin typeface="Avenir Book" panose="02000503020000020003" pitchFamily="2" charset="0"/>
              </a:rPr>
              <a:t>What does this teach us about obeying Jesus even when we do not understand or agree with His commands?</a:t>
            </a:r>
          </a:p>
        </p:txBody>
      </p:sp>
      <p:sp>
        <p:nvSpPr>
          <p:cNvPr id="10" name="5-Point Star 9">
            <a:extLst>
              <a:ext uri="{FF2B5EF4-FFF2-40B4-BE49-F238E27FC236}">
                <a16:creationId xmlns:a16="http://schemas.microsoft.com/office/drawing/2014/main" id="{2A78C9A7-78A9-A645-B951-41707497053C}"/>
              </a:ext>
            </a:extLst>
          </p:cNvPr>
          <p:cNvSpPr/>
          <p:nvPr/>
        </p:nvSpPr>
        <p:spPr>
          <a:xfrm>
            <a:off x="838200" y="3704252"/>
            <a:ext cx="199768" cy="16243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EED0E1E3-B18B-6544-848C-E48EE7B664BB}"/>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3449907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0"/>
            <a:ext cx="10515600" cy="1325563"/>
          </a:xfrm>
        </p:spPr>
        <p:txBody>
          <a:bodyPr/>
          <a:lstStyle/>
          <a:p>
            <a:pPr algn="ctr">
              <a:lnSpc>
                <a:spcPct val="100000"/>
              </a:lnSpc>
            </a:pPr>
            <a:r>
              <a:rPr lang="en-US" dirty="0">
                <a:latin typeface="Avenir Book" panose="02000503020000020003" pitchFamily="2" charset="0"/>
              </a:rPr>
              <a:t>How do we “deny self” to be like Jesus?</a:t>
            </a:r>
            <a:br>
              <a:rPr lang="en-US" dirty="0">
                <a:latin typeface="Avenir Book" panose="02000503020000020003" pitchFamily="2" charset="0"/>
              </a:rPr>
            </a:br>
            <a:r>
              <a:rPr lang="en-US" sz="1800" dirty="0">
                <a:latin typeface="Avenir Book" panose="02000503020000020003" pitchFamily="2" charset="0"/>
              </a:rPr>
              <a:t>Lesson 1: Disciples Prioritize</a:t>
            </a:r>
            <a:endParaRPr lang="en-US" dirty="0">
              <a:latin typeface="Avenir Book" panose="02000503020000020003" pitchFamily="2" charset="0"/>
            </a:endParaRPr>
          </a:p>
        </p:txBody>
      </p:sp>
      <p:sp>
        <p:nvSpPr>
          <p:cNvPr id="8" name="Content Placeholder 2">
            <a:extLst>
              <a:ext uri="{FF2B5EF4-FFF2-40B4-BE49-F238E27FC236}">
                <a16:creationId xmlns:a16="http://schemas.microsoft.com/office/drawing/2014/main" id="{2AF74871-F497-C448-A7D1-D12033CB93FC}"/>
              </a:ext>
            </a:extLst>
          </p:cNvPr>
          <p:cNvSpPr>
            <a:spLocks noGrp="1"/>
          </p:cNvSpPr>
          <p:nvPr>
            <p:ph idx="1"/>
          </p:nvPr>
        </p:nvSpPr>
        <p:spPr>
          <a:xfrm>
            <a:off x="543697" y="1535722"/>
            <a:ext cx="11219935" cy="5298831"/>
          </a:xfrm>
        </p:spPr>
        <p:txBody>
          <a:bodyPr>
            <a:normAutofit/>
          </a:bodyPr>
          <a:lstStyle/>
          <a:p>
            <a:pPr marL="457200" indent="-457200">
              <a:lnSpc>
                <a:spcPct val="100000"/>
              </a:lnSpc>
              <a:spcAft>
                <a:spcPts val="600"/>
              </a:spcAft>
              <a:buAutoNum type="alphaUcPeriod"/>
            </a:pPr>
            <a:r>
              <a:rPr lang="en-US" sz="2400" dirty="0">
                <a:latin typeface="Avenir Book" panose="02000503020000020003" pitchFamily="2" charset="0"/>
              </a:rPr>
              <a:t>The disciple obeys God instead of pleasing self.</a:t>
            </a:r>
          </a:p>
          <a:p>
            <a:pPr marL="914400" lvl="1" indent="-457200">
              <a:lnSpc>
                <a:spcPct val="100000"/>
              </a:lnSpc>
              <a:spcAft>
                <a:spcPts val="600"/>
              </a:spcAft>
              <a:buFont typeface="+mj-lt"/>
              <a:buAutoNum type="arabicPeriod" startAt="5"/>
            </a:pPr>
            <a:r>
              <a:rPr lang="en-US" sz="2000" dirty="0">
                <a:latin typeface="Avenir Book" panose="02000503020000020003" pitchFamily="2" charset="0"/>
              </a:rPr>
              <a:t>Obedience is the test of our discipleship: “But why do you call __________ ‘Lord, Lord,’ and do not __________ the things which I __________?” (Luke 6:46)</a:t>
            </a:r>
          </a:p>
          <a:p>
            <a:pPr marL="800100" lvl="1" indent="-342900">
              <a:lnSpc>
                <a:spcPct val="100000"/>
              </a:lnSpc>
              <a:spcAft>
                <a:spcPts val="600"/>
              </a:spcAft>
              <a:buAutoNum type="arabicPeriod" startAt="5"/>
            </a:pPr>
            <a:r>
              <a:rPr lang="en-US" sz="2000" dirty="0">
                <a:latin typeface="Avenir Book" panose="02000503020000020003" pitchFamily="2" charset="0"/>
              </a:rPr>
              <a:t>If we truly love God and His Son, obedience will be our way of life: </a:t>
            </a:r>
            <a:br>
              <a:rPr lang="en-US" sz="2000" dirty="0">
                <a:latin typeface="Avenir Book" panose="02000503020000020003" pitchFamily="2" charset="0"/>
              </a:rPr>
            </a:br>
            <a:r>
              <a:rPr lang="en-US" sz="2000" dirty="0">
                <a:latin typeface="Avenir Book" panose="02000503020000020003" pitchFamily="2" charset="0"/>
              </a:rPr>
              <a:t>“If you __________ Me, keep __________ commandments” (John 14:15).</a:t>
            </a:r>
          </a:p>
          <a:p>
            <a:pPr marL="800100" lvl="1" indent="-342900">
              <a:lnSpc>
                <a:spcPct val="100000"/>
              </a:lnSpc>
              <a:spcAft>
                <a:spcPts val="600"/>
              </a:spcAft>
              <a:buAutoNum type="arabicPeriod" startAt="5"/>
            </a:pPr>
            <a:r>
              <a:rPr lang="en-US" sz="2000" dirty="0">
                <a:latin typeface="Avenir Book" panose="02000503020000020003" pitchFamily="2" charset="0"/>
              </a:rPr>
              <a:t>We deny self to be like Jesus by obeying Him and His word.</a:t>
            </a:r>
            <a:endParaRPr lang="en-US" dirty="0">
              <a:latin typeface="Avenir Book" panose="02000503020000020003" pitchFamily="2" charset="0"/>
            </a:endParaRPr>
          </a:p>
        </p:txBody>
      </p:sp>
      <p:pic>
        <p:nvPicPr>
          <p:cNvPr id="5" name="Picture 4" descr="Text&#10;&#10;Description automatically generated">
            <a:extLst>
              <a:ext uri="{FF2B5EF4-FFF2-40B4-BE49-F238E27FC236}">
                <a16:creationId xmlns:a16="http://schemas.microsoft.com/office/drawing/2014/main" id="{EED0E1E3-B18B-6544-848C-E48EE7B664BB}"/>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3262490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AF74871-F497-C448-A7D1-D12033CB93FC}"/>
              </a:ext>
            </a:extLst>
          </p:cNvPr>
          <p:cNvSpPr>
            <a:spLocks noGrp="1"/>
          </p:cNvSpPr>
          <p:nvPr>
            <p:ph idx="1"/>
          </p:nvPr>
        </p:nvSpPr>
        <p:spPr>
          <a:xfrm>
            <a:off x="543697" y="1779373"/>
            <a:ext cx="11219935" cy="5022969"/>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The disciple obeys Jesus, even if family is opposed to it.</a:t>
            </a:r>
          </a:p>
          <a:p>
            <a:pPr marL="914400" lvl="1" indent="-457200">
              <a:lnSpc>
                <a:spcPct val="100000"/>
              </a:lnSpc>
              <a:spcAft>
                <a:spcPts val="600"/>
              </a:spcAft>
              <a:buAutoNum type="arabicPeriod"/>
            </a:pPr>
            <a:r>
              <a:rPr lang="en-US" sz="2000" dirty="0">
                <a:latin typeface="Avenir Book" panose="02000503020000020003" pitchFamily="2" charset="0"/>
              </a:rPr>
              <a:t>“If anyone comes to Me and does not __________ his father and mother, wife and children, brothers and sisters, yes, and his __________ life also, he cannot be My  __________“ (Luke 14:26).</a:t>
            </a:r>
          </a:p>
          <a:p>
            <a:pPr marL="914400" lvl="1" indent="-457200">
              <a:lnSpc>
                <a:spcPct val="100000"/>
              </a:lnSpc>
              <a:spcAft>
                <a:spcPts val="600"/>
              </a:spcAft>
              <a:buAutoNum type="arabicPeriod"/>
            </a:pPr>
            <a:r>
              <a:rPr lang="en-US" sz="2000" dirty="0">
                <a:latin typeface="Avenir Book" panose="02000503020000020003" pitchFamily="2" charset="0"/>
              </a:rPr>
              <a:t>What does it mean to “hate” family?</a:t>
            </a:r>
          </a:p>
          <a:p>
            <a:pPr marL="914400" lvl="1" indent="-457200">
              <a:lnSpc>
                <a:spcPct val="100000"/>
              </a:lnSpc>
              <a:spcAft>
                <a:spcPts val="600"/>
              </a:spcAft>
              <a:buAutoNum type="arabicPeriod"/>
            </a:pPr>
            <a:r>
              <a:rPr lang="en-US" sz="2000" dirty="0">
                <a:latin typeface="Avenir Book" panose="02000503020000020003" pitchFamily="2" charset="0"/>
              </a:rPr>
              <a:t>How should a disciple react if family criticizes, ridicules, or discourages his or her new relationship with Jesus?</a:t>
            </a:r>
          </a:p>
          <a:p>
            <a:pPr marL="914400" lvl="1" indent="-457200">
              <a:lnSpc>
                <a:spcPct val="100000"/>
              </a:lnSpc>
              <a:spcAft>
                <a:spcPts val="600"/>
              </a:spcAft>
              <a:buAutoNum type="arabicPeriod"/>
            </a:pPr>
            <a:r>
              <a:rPr lang="en-US" sz="2000" dirty="0">
                <a:latin typeface="Avenir Book" panose="02000503020000020003" pitchFamily="2" charset="0"/>
              </a:rPr>
              <a:t>Does “family time” (ball games, picnics, outings, etc.) come before serving Jesus?</a:t>
            </a:r>
          </a:p>
          <a:p>
            <a:pPr marL="914400" lvl="1" indent="-457200">
              <a:lnSpc>
                <a:spcPct val="100000"/>
              </a:lnSpc>
              <a:spcAft>
                <a:spcPts val="600"/>
              </a:spcAft>
              <a:buAutoNum type="arabicPeriod"/>
            </a:pPr>
            <a:r>
              <a:rPr lang="en-US" sz="2000" dirty="0">
                <a:latin typeface="Avenir Book" panose="02000503020000020003" pitchFamily="2" charset="0"/>
              </a:rPr>
              <a:t>Jesus gives specific instructions regarding the disciple’s treatment of family in Ephesians 5-6. We will examine those instructions in another lesson, but at this point you must understand that following Jesus is more important than pleasing your family.</a:t>
            </a:r>
          </a:p>
        </p:txBody>
      </p:sp>
      <p:sp>
        <p:nvSpPr>
          <p:cNvPr id="4" name="Title 1">
            <a:extLst>
              <a:ext uri="{FF2B5EF4-FFF2-40B4-BE49-F238E27FC236}">
                <a16:creationId xmlns:a16="http://schemas.microsoft.com/office/drawing/2014/main" id="{F0147E49-E3C9-624B-A262-DCC07A05ACD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latin typeface="Avenir Book" panose="02000503020000020003" pitchFamily="2" charset="0"/>
              </a:rPr>
              <a:t>How do we “deny self” to be like Jesus?</a:t>
            </a:r>
            <a:br>
              <a:rPr lang="en-US" dirty="0">
                <a:latin typeface="Avenir Book" panose="02000503020000020003" pitchFamily="2" charset="0"/>
              </a:rPr>
            </a:br>
            <a:r>
              <a:rPr lang="en-US" sz="1800" dirty="0">
                <a:latin typeface="Avenir Book" panose="02000503020000020003" pitchFamily="2" charset="0"/>
              </a:rPr>
              <a:t>Lesson 1: Disciples Prioritize</a:t>
            </a:r>
            <a:endParaRPr lang="en-US" dirty="0">
              <a:latin typeface="Avenir Book" panose="02000503020000020003" pitchFamily="2" charset="0"/>
            </a:endParaRPr>
          </a:p>
        </p:txBody>
      </p:sp>
      <p:pic>
        <p:nvPicPr>
          <p:cNvPr id="5" name="Picture 4" descr="Text&#10;&#10;Description automatically generated">
            <a:extLst>
              <a:ext uri="{FF2B5EF4-FFF2-40B4-BE49-F238E27FC236}">
                <a16:creationId xmlns:a16="http://schemas.microsoft.com/office/drawing/2014/main" id="{B525A6EC-6190-2545-806D-9CAEBFCE3FE3}"/>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1941024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AF74871-F497-C448-A7D1-D12033CB93FC}"/>
              </a:ext>
            </a:extLst>
          </p:cNvPr>
          <p:cNvSpPr>
            <a:spLocks noGrp="1"/>
          </p:cNvSpPr>
          <p:nvPr>
            <p:ph idx="1"/>
          </p:nvPr>
        </p:nvSpPr>
        <p:spPr>
          <a:xfrm>
            <a:off x="543697" y="1606061"/>
            <a:ext cx="11219935" cy="5165953"/>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The disciple obeys Jesus and does not allow possessions to control him.</a:t>
            </a:r>
          </a:p>
          <a:p>
            <a:pPr marL="914400" lvl="1" indent="-457200">
              <a:lnSpc>
                <a:spcPct val="100000"/>
              </a:lnSpc>
              <a:spcAft>
                <a:spcPts val="600"/>
              </a:spcAft>
              <a:buAutoNum type="arabicPeriod"/>
            </a:pPr>
            <a:r>
              <a:rPr lang="en-US" sz="2000" dirty="0">
                <a:latin typeface="Avenir Book" panose="02000503020000020003" pitchFamily="2" charset="0"/>
              </a:rPr>
              <a:t>Many are driven by and obsessed with their material possessions such as money, cars, houses, and clothes.</a:t>
            </a:r>
          </a:p>
          <a:p>
            <a:pPr marL="914400" lvl="1" indent="-457200">
              <a:lnSpc>
                <a:spcPct val="100000"/>
              </a:lnSpc>
              <a:spcAft>
                <a:spcPts val="600"/>
              </a:spcAft>
              <a:buAutoNum type="arabicPeriod"/>
            </a:pPr>
            <a:r>
              <a:rPr lang="en-US" sz="2000" dirty="0">
                <a:latin typeface="Avenir Book" panose="02000503020000020003" pitchFamily="2" charset="0"/>
              </a:rPr>
              <a:t>Luke gives us Jesus’ perspective on material goods in Luke 12:15. Read this passage now.</a:t>
            </a:r>
          </a:p>
          <a:p>
            <a:pPr marL="1257300" lvl="2" indent="-342900">
              <a:lnSpc>
                <a:spcPct val="100000"/>
              </a:lnSpc>
              <a:spcAft>
                <a:spcPts val="600"/>
              </a:spcAft>
              <a:buAutoNum type="alphaLcPeriod"/>
            </a:pPr>
            <a:r>
              <a:rPr lang="en-US" sz="1600" dirty="0">
                <a:latin typeface="Avenir Book" panose="02000503020000020003" pitchFamily="2" charset="0"/>
              </a:rPr>
              <a:t>What is covetousness?</a:t>
            </a:r>
          </a:p>
          <a:p>
            <a:pPr marL="1257300" lvl="2" indent="-342900">
              <a:lnSpc>
                <a:spcPct val="100000"/>
              </a:lnSpc>
              <a:spcAft>
                <a:spcPts val="600"/>
              </a:spcAft>
              <a:buAutoNum type="alphaLcPeriod"/>
            </a:pPr>
            <a:r>
              <a:rPr lang="en-US" sz="1600" dirty="0">
                <a:latin typeface="Avenir Book" panose="02000503020000020003" pitchFamily="2" charset="0"/>
              </a:rPr>
              <a:t>Are possessions more important than following Jesus?</a:t>
            </a:r>
          </a:p>
          <a:p>
            <a:pPr marL="1257300" lvl="2" indent="-342900">
              <a:lnSpc>
                <a:spcPct val="100000"/>
              </a:lnSpc>
              <a:spcAft>
                <a:spcPts val="600"/>
              </a:spcAft>
              <a:buAutoNum type="alphaLcPeriod"/>
            </a:pPr>
            <a:r>
              <a:rPr lang="en-US" sz="1600" dirty="0">
                <a:latin typeface="Avenir Book" panose="02000503020000020003" pitchFamily="2" charset="0"/>
              </a:rPr>
              <a:t>Should the desire for more “stuff” destroy our ability to follow Jesus Christ?</a:t>
            </a:r>
          </a:p>
          <a:p>
            <a:pPr marL="800100" lvl="1" indent="-342900">
              <a:lnSpc>
                <a:spcPct val="100000"/>
              </a:lnSpc>
              <a:spcAft>
                <a:spcPts val="600"/>
              </a:spcAft>
              <a:buAutoNum type="arabicPeriod"/>
            </a:pPr>
            <a:r>
              <a:rPr lang="en-US" sz="2000" dirty="0">
                <a:latin typeface="Avenir Book" panose="02000503020000020003" pitchFamily="2" charset="0"/>
              </a:rPr>
              <a:t>Read Luke 18:18-23. Why didn’t this man follow Jesus?</a:t>
            </a:r>
          </a:p>
          <a:p>
            <a:pPr marL="800100" lvl="1" indent="-342900">
              <a:lnSpc>
                <a:spcPct val="100000"/>
              </a:lnSpc>
              <a:spcAft>
                <a:spcPts val="600"/>
              </a:spcAft>
              <a:buAutoNum type="arabicPeriod"/>
            </a:pPr>
            <a:r>
              <a:rPr lang="en-US" sz="2000" dirty="0">
                <a:latin typeface="Avenir Book" panose="02000503020000020003" pitchFamily="2" charset="0"/>
              </a:rPr>
              <a:t>The disciple needs to be certain that possessions do not dictate how life is lived: “For what __________ is it to a man if he gains the whole world, and is himself </a:t>
            </a:r>
            <a:br>
              <a:rPr lang="en-US" sz="2000" dirty="0">
                <a:latin typeface="Avenir Book" panose="02000503020000020003" pitchFamily="2" charset="0"/>
              </a:rPr>
            </a:br>
            <a:r>
              <a:rPr lang="en-US" sz="2000" dirty="0">
                <a:latin typeface="Avenir Book" panose="02000503020000020003" pitchFamily="2" charset="0"/>
              </a:rPr>
              <a:t>destroyed or lost?” (Luke 9:25).</a:t>
            </a:r>
          </a:p>
        </p:txBody>
      </p:sp>
      <p:sp>
        <p:nvSpPr>
          <p:cNvPr id="4" name="Title 1">
            <a:extLst>
              <a:ext uri="{FF2B5EF4-FFF2-40B4-BE49-F238E27FC236}">
                <a16:creationId xmlns:a16="http://schemas.microsoft.com/office/drawing/2014/main" id="{F0147E49-E3C9-624B-A262-DCC07A05ACD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latin typeface="Avenir Book" panose="02000503020000020003" pitchFamily="2" charset="0"/>
              </a:rPr>
              <a:t>How do we “deny self” to be like Jesus?</a:t>
            </a:r>
            <a:br>
              <a:rPr lang="en-US" dirty="0">
                <a:latin typeface="Avenir Book" panose="02000503020000020003" pitchFamily="2" charset="0"/>
              </a:rPr>
            </a:br>
            <a:r>
              <a:rPr lang="en-US" sz="1800" dirty="0">
                <a:latin typeface="Avenir Book" panose="02000503020000020003" pitchFamily="2" charset="0"/>
              </a:rPr>
              <a:t>Lesson 1: Disciples Prioritize</a:t>
            </a:r>
            <a:endParaRPr lang="en-US" dirty="0">
              <a:latin typeface="Avenir Book" panose="02000503020000020003" pitchFamily="2" charset="0"/>
            </a:endParaRPr>
          </a:p>
        </p:txBody>
      </p:sp>
      <p:pic>
        <p:nvPicPr>
          <p:cNvPr id="5" name="Picture 4" descr="Text&#10;&#10;Description automatically generated">
            <a:extLst>
              <a:ext uri="{FF2B5EF4-FFF2-40B4-BE49-F238E27FC236}">
                <a16:creationId xmlns:a16="http://schemas.microsoft.com/office/drawing/2014/main" id="{99BBE022-2B67-984B-A9ED-17DC074CD759}"/>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2844252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AF74871-F497-C448-A7D1-D12033CB93FC}"/>
              </a:ext>
            </a:extLst>
          </p:cNvPr>
          <p:cNvSpPr>
            <a:spLocks noGrp="1"/>
          </p:cNvSpPr>
          <p:nvPr>
            <p:ph idx="1"/>
          </p:nvPr>
        </p:nvSpPr>
        <p:spPr>
          <a:xfrm>
            <a:off x="543697" y="1779373"/>
            <a:ext cx="11219935" cy="4898857"/>
          </a:xfrm>
        </p:spPr>
        <p:txBody>
          <a:bodyPr>
            <a:normAutofit/>
          </a:bodyPr>
          <a:lstStyle/>
          <a:p>
            <a:pPr marL="457200" indent="-457200">
              <a:lnSpc>
                <a:spcPct val="100000"/>
              </a:lnSpc>
              <a:spcAft>
                <a:spcPts val="600"/>
              </a:spcAft>
              <a:buFont typeface="+mj-lt"/>
              <a:buAutoNum type="alphaUcPeriod" startAt="4"/>
            </a:pPr>
            <a:r>
              <a:rPr lang="en-US" sz="2400" dirty="0">
                <a:latin typeface="Avenir Book" panose="02000503020000020003" pitchFamily="2" charset="0"/>
              </a:rPr>
              <a:t>The disciple obeys Jesus at all times.</a:t>
            </a:r>
          </a:p>
          <a:p>
            <a:pPr marL="914400" lvl="1" indent="-457200">
              <a:lnSpc>
                <a:spcPct val="100000"/>
              </a:lnSpc>
              <a:spcAft>
                <a:spcPts val="600"/>
              </a:spcAft>
              <a:buAutoNum type="arabicPeriod"/>
            </a:pPr>
            <a:r>
              <a:rPr lang="en-US" sz="2000" dirty="0">
                <a:latin typeface="Avenir Book" panose="02000503020000020003" pitchFamily="2" charset="0"/>
              </a:rPr>
              <a:t>Jesus teaches us to take up our cross “daily” (Luke 9:23).</a:t>
            </a:r>
          </a:p>
          <a:p>
            <a:pPr marL="914400" lvl="1" indent="-457200">
              <a:lnSpc>
                <a:spcPct val="100000"/>
              </a:lnSpc>
              <a:spcAft>
                <a:spcPts val="600"/>
              </a:spcAft>
              <a:buAutoNum type="arabicPeriod"/>
            </a:pPr>
            <a:r>
              <a:rPr lang="en-US" sz="2000" dirty="0">
                <a:latin typeface="Avenir Book" panose="02000503020000020003" pitchFamily="2" charset="0"/>
              </a:rPr>
              <a:t>Christianity is not performed only on Sunday in a church building.</a:t>
            </a:r>
          </a:p>
          <a:p>
            <a:pPr marL="914400" lvl="1" indent="-457200">
              <a:lnSpc>
                <a:spcPct val="100000"/>
              </a:lnSpc>
              <a:spcAft>
                <a:spcPts val="600"/>
              </a:spcAft>
              <a:buAutoNum type="arabicPeriod"/>
            </a:pPr>
            <a:r>
              <a:rPr lang="en-US" sz="2000" dirty="0">
                <a:latin typeface="Avenir Book" panose="02000503020000020003" pitchFamily="2" charset="0"/>
              </a:rPr>
              <a:t>The disciple continually follows Jesus, i.e., the disciple changes self to be like Jesus.</a:t>
            </a:r>
          </a:p>
          <a:p>
            <a:pPr marL="914400" lvl="1" indent="-457200">
              <a:lnSpc>
                <a:spcPct val="100000"/>
              </a:lnSpc>
              <a:spcAft>
                <a:spcPts val="600"/>
              </a:spcAft>
              <a:buAutoNum type="arabicPeriod"/>
            </a:pPr>
            <a:r>
              <a:rPr lang="en-US" sz="2000" dirty="0">
                <a:latin typeface="Avenir Book" panose="02000503020000020003" pitchFamily="2" charset="0"/>
              </a:rPr>
              <a:t>At work, if an employer or superior asks a disciple to do wrong will he or she do so?</a:t>
            </a:r>
          </a:p>
          <a:p>
            <a:pPr marL="914400" lvl="1" indent="-457200">
              <a:lnSpc>
                <a:spcPct val="100000"/>
              </a:lnSpc>
              <a:spcAft>
                <a:spcPts val="600"/>
              </a:spcAft>
              <a:buAutoNum type="arabicPeriod"/>
            </a:pPr>
            <a:r>
              <a:rPr lang="en-US" sz="2000" dirty="0">
                <a:latin typeface="Avenir Book" panose="02000503020000020003" pitchFamily="2" charset="0"/>
              </a:rPr>
              <a:t>At school, will a disciple cheat on an exam or copy someone else’s homework assignment?</a:t>
            </a:r>
          </a:p>
          <a:p>
            <a:pPr marL="914400" lvl="1" indent="-457200">
              <a:lnSpc>
                <a:spcPct val="100000"/>
              </a:lnSpc>
              <a:spcAft>
                <a:spcPts val="600"/>
              </a:spcAft>
              <a:buAutoNum type="arabicPeriod"/>
            </a:pPr>
            <a:r>
              <a:rPr lang="en-US" sz="2000" dirty="0">
                <a:latin typeface="Avenir Book" panose="02000503020000020003" pitchFamily="2" charset="0"/>
              </a:rPr>
              <a:t>At home, will each partner try to get his or her own way, so fighting and strife mar the home?</a:t>
            </a:r>
          </a:p>
          <a:p>
            <a:pPr marL="914400" lvl="1" indent="-457200">
              <a:lnSpc>
                <a:spcPct val="100000"/>
              </a:lnSpc>
              <a:spcAft>
                <a:spcPts val="600"/>
              </a:spcAft>
              <a:buAutoNum type="arabicPeriod"/>
            </a:pPr>
            <a:r>
              <a:rPr lang="en-US" sz="2000" dirty="0">
                <a:latin typeface="Avenir Book" panose="02000503020000020003" pitchFamily="2" charset="0"/>
              </a:rPr>
              <a:t>Ultimately discipleship becomes something we are, not something we do. </a:t>
            </a:r>
            <a:br>
              <a:rPr lang="en-US" sz="2000" dirty="0">
                <a:latin typeface="Avenir Book" panose="02000503020000020003" pitchFamily="2" charset="0"/>
              </a:rPr>
            </a:br>
            <a:r>
              <a:rPr lang="en-US" sz="2000" dirty="0">
                <a:latin typeface="Avenir Book" panose="02000503020000020003" pitchFamily="2" charset="0"/>
              </a:rPr>
              <a:t>It is a continual manner of life.</a:t>
            </a:r>
          </a:p>
        </p:txBody>
      </p:sp>
      <p:sp>
        <p:nvSpPr>
          <p:cNvPr id="4" name="Title 1">
            <a:extLst>
              <a:ext uri="{FF2B5EF4-FFF2-40B4-BE49-F238E27FC236}">
                <a16:creationId xmlns:a16="http://schemas.microsoft.com/office/drawing/2014/main" id="{F0147E49-E3C9-624B-A262-DCC07A05ACD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latin typeface="Avenir Book" panose="02000503020000020003" pitchFamily="2" charset="0"/>
              </a:rPr>
              <a:t>How do we “deny self” to be like Jesus?</a:t>
            </a:r>
            <a:br>
              <a:rPr lang="en-US" dirty="0">
                <a:latin typeface="Avenir Book" panose="02000503020000020003" pitchFamily="2" charset="0"/>
              </a:rPr>
            </a:br>
            <a:r>
              <a:rPr lang="en-US" sz="1800" dirty="0">
                <a:latin typeface="Avenir Book" panose="02000503020000020003" pitchFamily="2" charset="0"/>
              </a:rPr>
              <a:t>Lesson 1: Disciples Prioritize</a:t>
            </a:r>
            <a:endParaRPr lang="en-US" dirty="0">
              <a:latin typeface="Avenir Book" panose="02000503020000020003" pitchFamily="2" charset="0"/>
            </a:endParaRPr>
          </a:p>
        </p:txBody>
      </p:sp>
      <p:pic>
        <p:nvPicPr>
          <p:cNvPr id="5" name="Picture 4" descr="Text&#10;&#10;Description automatically generated">
            <a:extLst>
              <a:ext uri="{FF2B5EF4-FFF2-40B4-BE49-F238E27FC236}">
                <a16:creationId xmlns:a16="http://schemas.microsoft.com/office/drawing/2014/main" id="{6E12531D-DA48-DA4B-942C-A817609F2036}"/>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2308313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AF74871-F497-C448-A7D1-D12033CB93FC}"/>
              </a:ext>
            </a:extLst>
          </p:cNvPr>
          <p:cNvSpPr>
            <a:spLocks noGrp="1"/>
          </p:cNvSpPr>
          <p:nvPr>
            <p:ph idx="1"/>
          </p:nvPr>
        </p:nvSpPr>
        <p:spPr>
          <a:xfrm>
            <a:off x="543697" y="1570892"/>
            <a:ext cx="11219935" cy="5287107"/>
          </a:xfrm>
        </p:spPr>
        <p:txBody>
          <a:bodyPr>
            <a:normAutofit/>
          </a:bodyPr>
          <a:lstStyle/>
          <a:p>
            <a:pPr marL="457200" indent="-457200">
              <a:lnSpc>
                <a:spcPct val="100000"/>
              </a:lnSpc>
              <a:spcAft>
                <a:spcPts val="600"/>
              </a:spcAft>
              <a:buFont typeface="+mj-lt"/>
              <a:buAutoNum type="alphaUcPeriod" startAt="5"/>
            </a:pPr>
            <a:r>
              <a:rPr lang="en-US" sz="2400" dirty="0">
                <a:latin typeface="Avenir Book" panose="02000503020000020003" pitchFamily="2" charset="0"/>
              </a:rPr>
              <a:t>The disciple obeys Jesus despite opposition from the world.</a:t>
            </a:r>
          </a:p>
          <a:p>
            <a:pPr marL="914400" lvl="1" indent="-457200">
              <a:lnSpc>
                <a:spcPct val="100000"/>
              </a:lnSpc>
              <a:spcAft>
                <a:spcPts val="600"/>
              </a:spcAft>
              <a:buAutoNum type="arabicPeriod"/>
            </a:pPr>
            <a:r>
              <a:rPr lang="en-US" sz="2000" dirty="0">
                <a:latin typeface="Avenir Book" panose="02000503020000020003" pitchFamily="2" charset="0"/>
              </a:rPr>
              <a:t>The world cannot understand disciples. They think we are missing out on all the “fun” of sin and wonder why we are not joining them (read 1 Peter 4:4).</a:t>
            </a:r>
          </a:p>
          <a:p>
            <a:pPr marL="914400" lvl="1" indent="-457200">
              <a:lnSpc>
                <a:spcPct val="100000"/>
              </a:lnSpc>
              <a:spcAft>
                <a:spcPts val="600"/>
              </a:spcAft>
              <a:buAutoNum type="arabicPeriod"/>
            </a:pPr>
            <a:r>
              <a:rPr lang="en-US" sz="2000" dirty="0">
                <a:latin typeface="Avenir Book" panose="02000503020000020003" pitchFamily="2" charset="0"/>
              </a:rPr>
              <a:t>However, disciples find great contentment and joy from living as Jesus commands because they know this way of life leads to heaven (John 14:1-6). Disciples understand that reaching heaven is far more important than pleasing their peers.</a:t>
            </a:r>
          </a:p>
          <a:p>
            <a:pPr marL="914400" lvl="1" indent="-457200">
              <a:lnSpc>
                <a:spcPct val="100000"/>
              </a:lnSpc>
              <a:spcAft>
                <a:spcPts val="600"/>
              </a:spcAft>
              <a:buAutoNum type="arabicPeriod"/>
            </a:pPr>
            <a:r>
              <a:rPr lang="en-US" sz="2000" dirty="0">
                <a:latin typeface="Avenir Book" panose="02000503020000020003" pitchFamily="2" charset="0"/>
              </a:rPr>
              <a:t>Disciples can resist peer pressure by remembering that life in the world is ultimately vain and empty because it does not lead to heaven. Abundant living and contentment can only be found in Jesus (John 10:10).</a:t>
            </a:r>
          </a:p>
          <a:p>
            <a:pPr marL="914400" lvl="1" indent="-457200">
              <a:lnSpc>
                <a:spcPct val="100000"/>
              </a:lnSpc>
              <a:spcAft>
                <a:spcPts val="600"/>
              </a:spcAft>
              <a:buAutoNum type="arabicPeriod"/>
            </a:pPr>
            <a:r>
              <a:rPr lang="en-US" sz="2000" dirty="0">
                <a:latin typeface="Avenir Book" panose="02000503020000020003" pitchFamily="2" charset="0"/>
              </a:rPr>
              <a:t>Make up your mind now that you will never go back to the vanity of worldliness but will continue to learn more and more about being a disciple of Christ.</a:t>
            </a:r>
          </a:p>
          <a:p>
            <a:pPr marL="914400" lvl="1" indent="-457200">
              <a:lnSpc>
                <a:spcPct val="100000"/>
              </a:lnSpc>
              <a:spcAft>
                <a:spcPts val="600"/>
              </a:spcAft>
              <a:buAutoNum type="arabicPeriod"/>
            </a:pPr>
            <a:r>
              <a:rPr lang="en-US" sz="2000" dirty="0">
                <a:latin typeface="Avenir Book" panose="02000503020000020003" pitchFamily="2" charset="0"/>
              </a:rPr>
              <a:t>”No one, having put his hand to the plow, and looking back, is fit for the </a:t>
            </a:r>
            <a:br>
              <a:rPr lang="en-US" sz="2000" dirty="0">
                <a:latin typeface="Avenir Book" panose="02000503020000020003" pitchFamily="2" charset="0"/>
              </a:rPr>
            </a:br>
            <a:r>
              <a:rPr lang="en-US" sz="2000" dirty="0">
                <a:latin typeface="Avenir Book" panose="02000503020000020003" pitchFamily="2" charset="0"/>
              </a:rPr>
              <a:t>kingdom of God” (Luke 9:62). Don’t look back!</a:t>
            </a:r>
          </a:p>
        </p:txBody>
      </p:sp>
      <p:sp>
        <p:nvSpPr>
          <p:cNvPr id="4" name="Title 1">
            <a:extLst>
              <a:ext uri="{FF2B5EF4-FFF2-40B4-BE49-F238E27FC236}">
                <a16:creationId xmlns:a16="http://schemas.microsoft.com/office/drawing/2014/main" id="{F0147E49-E3C9-624B-A262-DCC07A05ACD9}"/>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latin typeface="Avenir Book" panose="02000503020000020003" pitchFamily="2" charset="0"/>
              </a:rPr>
              <a:t>How do we “deny self” to be like Jesus?</a:t>
            </a:r>
            <a:br>
              <a:rPr lang="en-US" dirty="0">
                <a:latin typeface="Avenir Book" panose="02000503020000020003" pitchFamily="2" charset="0"/>
              </a:rPr>
            </a:br>
            <a:r>
              <a:rPr lang="en-US" sz="1800" dirty="0">
                <a:latin typeface="Avenir Book" panose="02000503020000020003" pitchFamily="2" charset="0"/>
              </a:rPr>
              <a:t>Lesson 1: Disciples Prioritize</a:t>
            </a:r>
            <a:endParaRPr lang="en-US" dirty="0">
              <a:latin typeface="Avenir Book" panose="02000503020000020003" pitchFamily="2" charset="0"/>
            </a:endParaRPr>
          </a:p>
        </p:txBody>
      </p:sp>
      <p:sp>
        <p:nvSpPr>
          <p:cNvPr id="5" name="5-Point Star 4">
            <a:extLst>
              <a:ext uri="{FF2B5EF4-FFF2-40B4-BE49-F238E27FC236}">
                <a16:creationId xmlns:a16="http://schemas.microsoft.com/office/drawing/2014/main" id="{8F9F20DD-74A3-3C47-95DD-3A02C6738678}"/>
              </a:ext>
            </a:extLst>
          </p:cNvPr>
          <p:cNvSpPr/>
          <p:nvPr/>
        </p:nvSpPr>
        <p:spPr>
          <a:xfrm>
            <a:off x="838200" y="5009713"/>
            <a:ext cx="199768" cy="1997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a:extLst>
              <a:ext uri="{FF2B5EF4-FFF2-40B4-BE49-F238E27FC236}">
                <a16:creationId xmlns:a16="http://schemas.microsoft.com/office/drawing/2014/main" id="{80D87819-2CAE-AD4D-8C36-0A80C85F3966}"/>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2353743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1F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07CA-6C63-3E4B-B0E0-5E83D663D221}"/>
              </a:ext>
            </a:extLst>
          </p:cNvPr>
          <p:cNvSpPr>
            <a:spLocks noGrp="1"/>
          </p:cNvSpPr>
          <p:nvPr>
            <p:ph type="title"/>
          </p:nvPr>
        </p:nvSpPr>
        <p:spPr>
          <a:xfrm>
            <a:off x="6889898" y="0"/>
            <a:ext cx="5302102" cy="6858000"/>
          </a:xfrm>
        </p:spPr>
        <p:txBody>
          <a:bodyPr vert="horz" lIns="91440" tIns="45720" rIns="91440" bIns="45720" rtlCol="0" anchor="ctr">
            <a:normAutofit/>
          </a:bodyPr>
          <a:lstStyle/>
          <a:p>
            <a:pPr algn="ctr"/>
            <a:r>
              <a:rPr lang="en-US" sz="5400" dirty="0">
                <a:solidFill>
                  <a:schemeClr val="bg1"/>
                </a:solidFill>
                <a:latin typeface="Avenir Book" panose="02000503020000020003" pitchFamily="2" charset="0"/>
              </a:rPr>
              <a:t>Conclusion</a:t>
            </a:r>
          </a:p>
        </p:txBody>
      </p:sp>
      <p:pic>
        <p:nvPicPr>
          <p:cNvPr id="4" name="Picture 8" descr="Text&#10;&#10;Description automatically generated">
            <a:extLst>
              <a:ext uri="{FF2B5EF4-FFF2-40B4-BE49-F238E27FC236}">
                <a16:creationId xmlns:a16="http://schemas.microsoft.com/office/drawing/2014/main" id="{7E6DBD4A-EDF7-9D49-8F02-DE1298D02E10}"/>
              </a:ext>
            </a:extLst>
          </p:cNvPr>
          <p:cNvPicPr>
            <a:picLocks noChangeAspect="1"/>
          </p:cNvPicPr>
          <p:nvPr/>
        </p:nvPicPr>
        <p:blipFill rotWithShape="1">
          <a:blip r:embed="rId2"/>
          <a:srcRect l="20464" r="218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ln w="177800">
            <a:solidFill>
              <a:schemeClr val="bg1">
                <a:lumMod val="85000"/>
              </a:schemeClr>
            </a:solidFill>
          </a:ln>
        </p:spPr>
      </p:pic>
      <p:sp>
        <p:nvSpPr>
          <p:cNvPr id="6" name="Subtitle 2">
            <a:extLst>
              <a:ext uri="{FF2B5EF4-FFF2-40B4-BE49-F238E27FC236}">
                <a16:creationId xmlns:a16="http://schemas.microsoft.com/office/drawing/2014/main" id="{5B234EE1-9C01-FD48-8758-F8C4CF44CE72}"/>
              </a:ext>
            </a:extLst>
          </p:cNvPr>
          <p:cNvSpPr txBox="1">
            <a:spLocks/>
          </p:cNvSpPr>
          <p:nvPr/>
        </p:nvSpPr>
        <p:spPr>
          <a:xfrm>
            <a:off x="5667153" y="5941290"/>
            <a:ext cx="6524847" cy="91670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Avenir Book"/>
              </a:rPr>
              <a:t>Lesson 1: Disciples Prioritize</a:t>
            </a:r>
            <a:endParaRPr lang="en-US" dirty="0">
              <a:solidFill>
                <a:schemeClr val="bg1"/>
              </a:solidFill>
              <a:latin typeface="Avenir Book"/>
            </a:endParaRPr>
          </a:p>
          <a:p>
            <a:pPr marL="0" indent="0" algn="ctr">
              <a:buNone/>
            </a:pPr>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1696392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AF74871-F497-C448-A7D1-D12033CB93FC}"/>
              </a:ext>
            </a:extLst>
          </p:cNvPr>
          <p:cNvSpPr>
            <a:spLocks noGrp="1"/>
          </p:cNvSpPr>
          <p:nvPr>
            <p:ph idx="1"/>
          </p:nvPr>
        </p:nvSpPr>
        <p:spPr>
          <a:xfrm>
            <a:off x="543697" y="1779373"/>
            <a:ext cx="11219935" cy="4898857"/>
          </a:xfrm>
        </p:spPr>
        <p:txBody>
          <a:bodyPr>
            <a:normAutofit/>
          </a:bodyPr>
          <a:lstStyle/>
          <a:p>
            <a:pPr marL="457200" indent="-457200">
              <a:lnSpc>
                <a:spcPct val="100000"/>
              </a:lnSpc>
              <a:spcAft>
                <a:spcPts val="600"/>
              </a:spcAft>
              <a:buAutoNum type="alphaUcPeriod"/>
            </a:pPr>
            <a:r>
              <a:rPr lang="en-US" sz="2400" dirty="0">
                <a:latin typeface="Avenir Book" panose="02000503020000020003" pitchFamily="2" charset="0"/>
              </a:rPr>
              <a:t>Christianity is a way of life in which we attempt to become like Jesus.</a:t>
            </a:r>
          </a:p>
          <a:p>
            <a:pPr marL="457200" indent="-457200">
              <a:lnSpc>
                <a:spcPct val="100000"/>
              </a:lnSpc>
              <a:spcAft>
                <a:spcPts val="600"/>
              </a:spcAft>
              <a:buFont typeface="Arial" panose="020B0604020202020204" pitchFamily="34" charset="0"/>
              <a:buAutoNum type="alphaUcPeriod"/>
            </a:pPr>
            <a:r>
              <a:rPr lang="en-US" sz="2400" dirty="0">
                <a:latin typeface="Avenir Book" panose="02000503020000020003" pitchFamily="2" charset="0"/>
              </a:rPr>
              <a:t>In every situation and circumstance Christ’s disciple asks, “What would Jesus do?,” or “How would Jesus act in this situation?”</a:t>
            </a:r>
          </a:p>
          <a:p>
            <a:pPr marL="457200" indent="-457200">
              <a:lnSpc>
                <a:spcPct val="100000"/>
              </a:lnSpc>
              <a:spcAft>
                <a:spcPts val="600"/>
              </a:spcAft>
              <a:buFont typeface="Arial" panose="020B0604020202020204" pitchFamily="34" charset="0"/>
              <a:buAutoNum type="alphaUcPeriod"/>
            </a:pPr>
            <a:r>
              <a:rPr lang="en-US" sz="2400" dirty="0">
                <a:latin typeface="Avenir Book" panose="02000503020000020003" pitchFamily="2" charset="0"/>
              </a:rPr>
              <a:t>Obedience to Jesus determines whether we are true disciples of Christ.</a:t>
            </a:r>
          </a:p>
          <a:p>
            <a:pPr marL="457200" indent="-457200">
              <a:lnSpc>
                <a:spcPct val="100000"/>
              </a:lnSpc>
              <a:spcAft>
                <a:spcPts val="600"/>
              </a:spcAft>
              <a:buFont typeface="Arial" panose="020B0604020202020204" pitchFamily="34" charset="0"/>
              <a:buAutoNum type="alphaUcPeriod"/>
            </a:pPr>
            <a:r>
              <a:rPr lang="en-US" sz="2400" dirty="0">
                <a:latin typeface="Avenir Book" panose="02000503020000020003" pitchFamily="2" charset="0"/>
              </a:rPr>
              <a:t>The disciple lives in obedience to Jesus because this is the only way to receive the reward of heaven.</a:t>
            </a:r>
          </a:p>
        </p:txBody>
      </p:sp>
      <p:sp>
        <p:nvSpPr>
          <p:cNvPr id="4" name="Title 1">
            <a:extLst>
              <a:ext uri="{FF2B5EF4-FFF2-40B4-BE49-F238E27FC236}">
                <a16:creationId xmlns:a16="http://schemas.microsoft.com/office/drawing/2014/main" id="{F0147E49-E3C9-624B-A262-DCC07A05ACD9}"/>
              </a:ext>
            </a:extLst>
          </p:cNvPr>
          <p:cNvSpPr txBox="1">
            <a:spLocks/>
          </p:cNvSpPr>
          <p:nvPr/>
        </p:nvSpPr>
        <p:spPr>
          <a:xfrm>
            <a:off x="838200" y="1797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latin typeface="Avenir Book" panose="02000503020000020003" pitchFamily="2" charset="0"/>
              </a:rPr>
              <a:t>Conclusion</a:t>
            </a:r>
            <a:br>
              <a:rPr lang="en-US" dirty="0">
                <a:latin typeface="Avenir Book" panose="02000503020000020003" pitchFamily="2" charset="0"/>
              </a:rPr>
            </a:br>
            <a:r>
              <a:rPr lang="en-US" sz="1800" dirty="0">
                <a:latin typeface="Avenir Book" panose="02000503020000020003" pitchFamily="2" charset="0"/>
              </a:rPr>
              <a:t>Lesson 1: Disciples Prioritize</a:t>
            </a:r>
            <a:endParaRPr lang="en-US" dirty="0">
              <a:latin typeface="Avenir Book" panose="02000503020000020003" pitchFamily="2" charset="0"/>
            </a:endParaRPr>
          </a:p>
        </p:txBody>
      </p:sp>
      <p:pic>
        <p:nvPicPr>
          <p:cNvPr id="5" name="Picture 4" descr="Text&#10;&#10;Description automatically generated">
            <a:extLst>
              <a:ext uri="{FF2B5EF4-FFF2-40B4-BE49-F238E27FC236}">
                <a16:creationId xmlns:a16="http://schemas.microsoft.com/office/drawing/2014/main" id="{CA06CE00-B233-3F40-BC13-5A54EC10B5FD}"/>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428927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AF74871-F497-C448-A7D1-D12033CB93FC}"/>
              </a:ext>
            </a:extLst>
          </p:cNvPr>
          <p:cNvSpPr>
            <a:spLocks noGrp="1"/>
          </p:cNvSpPr>
          <p:nvPr>
            <p:ph idx="1"/>
          </p:nvPr>
        </p:nvSpPr>
        <p:spPr>
          <a:xfrm>
            <a:off x="543697" y="1746739"/>
            <a:ext cx="11219935" cy="5111262"/>
          </a:xfrm>
        </p:spPr>
        <p:txBody>
          <a:bodyPr>
            <a:normAutofit/>
          </a:bodyPr>
          <a:lstStyle/>
          <a:p>
            <a:pPr marL="457200" indent="-457200">
              <a:lnSpc>
                <a:spcPct val="100000"/>
              </a:lnSpc>
              <a:spcAft>
                <a:spcPts val="600"/>
              </a:spcAft>
              <a:buFont typeface="+mj-lt"/>
              <a:buAutoNum type="alphaUcPeriod" startAt="5"/>
            </a:pPr>
            <a:r>
              <a:rPr lang="en-US" sz="2400" dirty="0">
                <a:latin typeface="Avenir Book" panose="02000503020000020003" pitchFamily="2" charset="0"/>
              </a:rPr>
              <a:t>What parts of your life are not like Jesus? Use the following space to write down some specific actions and behaviors that need changing. No one will look at your list or use it to embarrass or shame you. This exercise is for your personal use only and will help you identify problem areas that need prayer, discipline, and effort. Note: this is not something only new Christians need to do. All Christians must continually evaluate themselves and their walk with God (see 2 Corinthians 13:5).</a:t>
            </a:r>
          </a:p>
          <a:p>
            <a:pPr marL="914400" lvl="1" indent="-457200">
              <a:lnSpc>
                <a:spcPct val="100000"/>
              </a:lnSpc>
              <a:spcAft>
                <a:spcPts val="600"/>
              </a:spcAft>
              <a:buAutoNum type="arabicPeriod"/>
            </a:pPr>
            <a:r>
              <a:rPr lang="en-US" sz="2000" dirty="0">
                <a:latin typeface="Avenir Book" panose="02000503020000020003" pitchFamily="2" charset="0"/>
              </a:rPr>
              <a:t>Home</a:t>
            </a:r>
          </a:p>
          <a:p>
            <a:pPr marL="914400" lvl="1" indent="-457200">
              <a:lnSpc>
                <a:spcPct val="100000"/>
              </a:lnSpc>
              <a:spcAft>
                <a:spcPts val="600"/>
              </a:spcAft>
              <a:buAutoNum type="arabicPeriod"/>
            </a:pPr>
            <a:r>
              <a:rPr lang="en-US" sz="2000" dirty="0">
                <a:latin typeface="Avenir Book" panose="02000503020000020003" pitchFamily="2" charset="0"/>
              </a:rPr>
              <a:t>Job</a:t>
            </a:r>
          </a:p>
          <a:p>
            <a:pPr marL="914400" lvl="1" indent="-457200">
              <a:lnSpc>
                <a:spcPct val="100000"/>
              </a:lnSpc>
              <a:spcAft>
                <a:spcPts val="600"/>
              </a:spcAft>
              <a:buAutoNum type="arabicPeriod"/>
            </a:pPr>
            <a:r>
              <a:rPr lang="en-US" sz="2000" dirty="0">
                <a:latin typeface="Avenir Book" panose="02000503020000020003" pitchFamily="2" charset="0"/>
              </a:rPr>
              <a:t>Truth and Integrity</a:t>
            </a:r>
          </a:p>
          <a:p>
            <a:pPr marL="914400" lvl="1" indent="-457200">
              <a:lnSpc>
                <a:spcPct val="100000"/>
              </a:lnSpc>
              <a:spcAft>
                <a:spcPts val="600"/>
              </a:spcAft>
              <a:buAutoNum type="arabicPeriod"/>
            </a:pPr>
            <a:r>
              <a:rPr lang="en-US" sz="2000" dirty="0">
                <a:latin typeface="Avenir Book" panose="02000503020000020003" pitchFamily="2" charset="0"/>
              </a:rPr>
              <a:t>Influencing others</a:t>
            </a:r>
          </a:p>
          <a:p>
            <a:pPr marL="914400" lvl="1" indent="-457200">
              <a:lnSpc>
                <a:spcPct val="100000"/>
              </a:lnSpc>
              <a:spcAft>
                <a:spcPts val="600"/>
              </a:spcAft>
              <a:buAutoNum type="arabicPeriod"/>
            </a:pPr>
            <a:r>
              <a:rPr lang="en-US" sz="2000" dirty="0">
                <a:latin typeface="Avenir Book" panose="02000503020000020003" pitchFamily="2" charset="0"/>
              </a:rPr>
              <a:t>Resisting temptation</a:t>
            </a:r>
          </a:p>
          <a:p>
            <a:pPr marL="457200" lvl="1" indent="0">
              <a:lnSpc>
                <a:spcPct val="100000"/>
              </a:lnSpc>
              <a:spcAft>
                <a:spcPts val="600"/>
              </a:spcAft>
              <a:buNone/>
            </a:pPr>
            <a:endParaRPr lang="en-US" sz="2000" dirty="0">
              <a:latin typeface="Avenir Book" panose="02000503020000020003" pitchFamily="2" charset="0"/>
            </a:endParaRPr>
          </a:p>
          <a:p>
            <a:pPr marL="457200" indent="-457200">
              <a:lnSpc>
                <a:spcPct val="100000"/>
              </a:lnSpc>
              <a:spcAft>
                <a:spcPts val="600"/>
              </a:spcAft>
              <a:buAutoNum type="arabicPeriod"/>
            </a:pPr>
            <a:endParaRPr lang="en-US" sz="2400" dirty="0">
              <a:latin typeface="Avenir Book" panose="02000503020000020003" pitchFamily="2" charset="0"/>
            </a:endParaRPr>
          </a:p>
        </p:txBody>
      </p:sp>
      <p:sp>
        <p:nvSpPr>
          <p:cNvPr id="4" name="Title 1">
            <a:extLst>
              <a:ext uri="{FF2B5EF4-FFF2-40B4-BE49-F238E27FC236}">
                <a16:creationId xmlns:a16="http://schemas.microsoft.com/office/drawing/2014/main" id="{F0147E49-E3C9-624B-A262-DCC07A05ACD9}"/>
              </a:ext>
            </a:extLst>
          </p:cNvPr>
          <p:cNvSpPr txBox="1">
            <a:spLocks/>
          </p:cNvSpPr>
          <p:nvPr/>
        </p:nvSpPr>
        <p:spPr>
          <a:xfrm>
            <a:off x="838200" y="1797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latin typeface="Avenir Book" panose="02000503020000020003" pitchFamily="2" charset="0"/>
              </a:rPr>
              <a:t>Conclusion</a:t>
            </a:r>
            <a:br>
              <a:rPr lang="en-US" dirty="0">
                <a:latin typeface="Avenir Book" panose="02000503020000020003" pitchFamily="2" charset="0"/>
              </a:rPr>
            </a:br>
            <a:r>
              <a:rPr lang="en-US" sz="1800" dirty="0">
                <a:latin typeface="Avenir Book" panose="02000503020000020003" pitchFamily="2" charset="0"/>
              </a:rPr>
              <a:t>Lesson 1: Disciples Prioritize</a:t>
            </a:r>
            <a:endParaRPr lang="en-US" dirty="0">
              <a:latin typeface="Avenir Book" panose="02000503020000020003" pitchFamily="2" charset="0"/>
            </a:endParaRPr>
          </a:p>
        </p:txBody>
      </p:sp>
      <p:pic>
        <p:nvPicPr>
          <p:cNvPr id="5" name="Picture 4" descr="Text&#10;&#10;Description automatically generated">
            <a:extLst>
              <a:ext uri="{FF2B5EF4-FFF2-40B4-BE49-F238E27FC236}">
                <a16:creationId xmlns:a16="http://schemas.microsoft.com/office/drawing/2014/main" id="{905B1A7D-0DB8-364C-9246-588766F57EFD}"/>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2425456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Text&#10;&#10;Description automatically generated">
            <a:extLst>
              <a:ext uri="{FF2B5EF4-FFF2-40B4-BE49-F238E27FC236}">
                <a16:creationId xmlns:a16="http://schemas.microsoft.com/office/drawing/2014/main" id="{B2B1E415-F56A-40E4-9253-1EBEE74A141E}"/>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9" name="Subtitle 2">
            <a:extLst>
              <a:ext uri="{FF2B5EF4-FFF2-40B4-BE49-F238E27FC236}">
                <a16:creationId xmlns:a16="http://schemas.microsoft.com/office/drawing/2014/main" id="{6E5ACC97-A4E3-41B0-8460-A39A57617AE0}"/>
              </a:ext>
            </a:extLst>
          </p:cNvPr>
          <p:cNvSpPr>
            <a:spLocks noGrp="1"/>
          </p:cNvSpPr>
          <p:nvPr>
            <p:ph type="subTitle" idx="1"/>
          </p:nvPr>
        </p:nvSpPr>
        <p:spPr>
          <a:xfrm rot="16200000">
            <a:off x="8245230" y="2879114"/>
            <a:ext cx="6828694" cy="1069924"/>
          </a:xfrm>
        </p:spPr>
        <p:txBody>
          <a:bodyPr vert="horz" lIns="91440" tIns="45720" rIns="91440" bIns="45720" rtlCol="0" anchor="t">
            <a:normAutofit/>
          </a:bodyPr>
          <a:lstStyle/>
          <a:p>
            <a:r>
              <a:rPr lang="en-US" sz="3200" dirty="0">
                <a:solidFill>
                  <a:schemeClr val="bg1"/>
                </a:solidFill>
                <a:latin typeface="Avenir Book"/>
              </a:rPr>
              <a:t>Lesson 1: Disciples Prioritize</a:t>
            </a:r>
            <a:endParaRPr lang="en-US" dirty="0">
              <a:solidFill>
                <a:schemeClr val="bg1"/>
              </a:solidFill>
              <a:latin typeface="Avenir Book"/>
            </a:endParaRPr>
          </a:p>
          <a:p>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150107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Disciples Prioritize</a:t>
            </a:r>
            <a:br>
              <a:rPr lang="en-US" dirty="0">
                <a:latin typeface="Avenir Book" panose="02000503020000020003" pitchFamily="2" charset="0"/>
              </a:rPr>
            </a:br>
            <a:r>
              <a:rPr lang="en-US" sz="1800" dirty="0">
                <a:latin typeface="Avenir Book" panose="02000503020000020003" pitchFamily="2" charset="0"/>
              </a:rPr>
              <a:t>Lesson 1</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491985"/>
            <a:ext cx="10515600" cy="5940446"/>
          </a:xfrm>
        </p:spPr>
        <p:txBody>
          <a:bodyPr>
            <a:normAutofit/>
          </a:bodyPr>
          <a:lstStyle/>
          <a:p>
            <a:pPr marL="457200" indent="-457200">
              <a:lnSpc>
                <a:spcPct val="100000"/>
              </a:lnSpc>
              <a:buAutoNum type="alphaUcPeriod"/>
            </a:pPr>
            <a:r>
              <a:rPr lang="en-US" sz="2400" dirty="0">
                <a:latin typeface="Avenir Book" panose="02000503020000020003" pitchFamily="2" charset="0"/>
              </a:rPr>
              <a:t>What do you want the most? What is your top priority?</a:t>
            </a:r>
          </a:p>
          <a:p>
            <a:pPr marL="457200" indent="-457200">
              <a:lnSpc>
                <a:spcPct val="100000"/>
              </a:lnSpc>
              <a:buAutoNum type="alphaUcPeriod"/>
            </a:pPr>
            <a:r>
              <a:rPr lang="en-US" sz="2400" dirty="0">
                <a:latin typeface="Avenir Book" panose="02000503020000020003" pitchFamily="2" charset="0"/>
              </a:rPr>
              <a:t>“They brought their boats to land, forsook all and followed Him”</a:t>
            </a:r>
            <a:br>
              <a:rPr lang="en-US" sz="2400" dirty="0">
                <a:latin typeface="Avenir Book" panose="02000503020000020003" pitchFamily="2" charset="0"/>
              </a:rPr>
            </a:br>
            <a:r>
              <a:rPr lang="en-US" sz="2400" dirty="0">
                <a:latin typeface="Avenir Book" panose="02000503020000020003" pitchFamily="2" charset="0"/>
              </a:rPr>
              <a:t>(Luke 5:11).</a:t>
            </a:r>
          </a:p>
          <a:p>
            <a:pPr marL="914400" lvl="1" indent="-457200">
              <a:lnSpc>
                <a:spcPct val="100000"/>
              </a:lnSpc>
              <a:spcAft>
                <a:spcPts val="600"/>
              </a:spcAft>
              <a:buAutoNum type="arabicPeriod"/>
            </a:pPr>
            <a:r>
              <a:rPr lang="en-US" sz="2000" dirty="0">
                <a:latin typeface="Avenir Book" panose="02000503020000020003" pitchFamily="2" charset="0"/>
              </a:rPr>
              <a:t>A disciple is a learner-follower, one who learns from and follows his master. He does as the master instructs.</a:t>
            </a:r>
          </a:p>
          <a:p>
            <a:pPr marL="914400" lvl="1" indent="-457200">
              <a:lnSpc>
                <a:spcPct val="100000"/>
              </a:lnSpc>
              <a:spcAft>
                <a:spcPts val="600"/>
              </a:spcAft>
              <a:buAutoNum type="arabicPeriod"/>
            </a:pPr>
            <a:r>
              <a:rPr lang="en-US" sz="2000" dirty="0">
                <a:latin typeface="Avenir Book" panose="02000503020000020003" pitchFamily="2" charset="0"/>
              </a:rPr>
              <a:t>Luke 5:11 shows Peter, Andrew, James and John doing this.</a:t>
            </a:r>
          </a:p>
          <a:p>
            <a:pPr marL="914400" lvl="1" indent="-457200">
              <a:lnSpc>
                <a:spcPct val="100000"/>
              </a:lnSpc>
              <a:spcAft>
                <a:spcPts val="600"/>
              </a:spcAft>
              <a:buAutoNum type="arabicPeriod"/>
            </a:pPr>
            <a:r>
              <a:rPr lang="en-US" sz="2000" dirty="0">
                <a:latin typeface="Avenir Book" panose="02000503020000020003" pitchFamily="2" charset="0"/>
              </a:rPr>
              <a:t>They made the same choice that you have made: to be a disciple of Christ.</a:t>
            </a:r>
          </a:p>
          <a:p>
            <a:pPr marL="914400" lvl="1" indent="-457200">
              <a:lnSpc>
                <a:spcPct val="100000"/>
              </a:lnSpc>
              <a:spcAft>
                <a:spcPts val="600"/>
              </a:spcAft>
              <a:buAutoNum type="arabicPeriod"/>
            </a:pPr>
            <a:r>
              <a:rPr lang="en-US" sz="2000" dirty="0">
                <a:latin typeface="Avenir Book" panose="02000503020000020003" pitchFamily="2" charset="0"/>
              </a:rPr>
              <a:t>The expression “forsook all and followed Him” shows how this decision radically changed their priorities in life.</a:t>
            </a:r>
          </a:p>
          <a:p>
            <a:pPr marL="457200" indent="-457200">
              <a:lnSpc>
                <a:spcPct val="100000"/>
              </a:lnSpc>
              <a:spcAft>
                <a:spcPts val="600"/>
              </a:spcAft>
              <a:buAutoNum type="alphaUcPeriod"/>
            </a:pPr>
            <a:r>
              <a:rPr lang="en-US" sz="2400" dirty="0">
                <a:latin typeface="Avenir Book" panose="02000503020000020003" pitchFamily="2" charset="0"/>
              </a:rPr>
              <a:t>In this lesson you will learn:</a:t>
            </a:r>
          </a:p>
          <a:p>
            <a:pPr marL="914400" lvl="1" indent="-457200">
              <a:lnSpc>
                <a:spcPct val="100000"/>
              </a:lnSpc>
              <a:spcAft>
                <a:spcPts val="600"/>
              </a:spcAft>
              <a:buAutoNum type="arabicPeriod"/>
            </a:pPr>
            <a:r>
              <a:rPr lang="en-US" sz="2000" dirty="0">
                <a:latin typeface="Avenir Book" panose="02000503020000020003" pitchFamily="2" charset="0"/>
              </a:rPr>
              <a:t>What the disciple’s single priority must be.</a:t>
            </a:r>
          </a:p>
          <a:p>
            <a:pPr marL="914400" lvl="1" indent="-457200">
              <a:lnSpc>
                <a:spcPct val="100000"/>
              </a:lnSpc>
              <a:spcAft>
                <a:spcPts val="600"/>
              </a:spcAft>
              <a:buAutoNum type="arabicPeriod"/>
            </a:pPr>
            <a:r>
              <a:rPr lang="en-US" sz="2000" dirty="0">
                <a:latin typeface="Avenir Book" panose="02000503020000020003" pitchFamily="2" charset="0"/>
              </a:rPr>
              <a:t>How the disciple’s sole priority affects one’s life.</a:t>
            </a:r>
          </a:p>
          <a:p>
            <a:pPr marL="457200" indent="-457200">
              <a:lnSpc>
                <a:spcPct val="100000"/>
              </a:lnSpc>
              <a:buAutoNum type="alphaUcPeriod"/>
            </a:pPr>
            <a:endParaRPr lang="en-US" sz="2400" dirty="0">
              <a:latin typeface="Avenir Book" panose="02000503020000020003" pitchFamily="2" charset="0"/>
            </a:endParaRPr>
          </a:p>
        </p:txBody>
      </p:sp>
      <p:sp>
        <p:nvSpPr>
          <p:cNvPr id="4" name="Content Placeholder 2">
            <a:extLst>
              <a:ext uri="{FF2B5EF4-FFF2-40B4-BE49-F238E27FC236}">
                <a16:creationId xmlns:a16="http://schemas.microsoft.com/office/drawing/2014/main" id="{7973BB6F-EDF7-594B-97AF-BFF94E014B42}"/>
              </a:ext>
            </a:extLst>
          </p:cNvPr>
          <p:cNvSpPr txBox="1">
            <a:spLocks/>
          </p:cNvSpPr>
          <p:nvPr/>
        </p:nvSpPr>
        <p:spPr>
          <a:xfrm>
            <a:off x="838200" y="2043963"/>
            <a:ext cx="10987216" cy="3318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14477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Title</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- 1.1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- 1.2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- 1.3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r>
              <a:rPr lang="en-US" sz="2400" dirty="0"/>
              <a:t>End of Verse 1</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- 2.1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- 2.2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- 2.3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F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07CA-6C63-3E4B-B0E0-5E83D663D221}"/>
              </a:ext>
            </a:extLst>
          </p:cNvPr>
          <p:cNvSpPr>
            <a:spLocks noGrp="1"/>
          </p:cNvSpPr>
          <p:nvPr>
            <p:ph type="title"/>
          </p:nvPr>
        </p:nvSpPr>
        <p:spPr>
          <a:xfrm>
            <a:off x="6889898" y="0"/>
            <a:ext cx="5302102" cy="6858000"/>
          </a:xfrm>
        </p:spPr>
        <p:txBody>
          <a:bodyPr vert="horz" lIns="91440" tIns="45720" rIns="91440" bIns="45720" rtlCol="0" anchor="ctr">
            <a:normAutofit/>
          </a:bodyPr>
          <a:lstStyle/>
          <a:p>
            <a:pPr algn="ctr"/>
            <a:r>
              <a:rPr lang="en-US" sz="5400" dirty="0">
                <a:solidFill>
                  <a:schemeClr val="bg1"/>
                </a:solidFill>
                <a:latin typeface="Avenir Book" panose="02000503020000020003" pitchFamily="2" charset="0"/>
              </a:rPr>
              <a:t>What does </a:t>
            </a:r>
            <a:br>
              <a:rPr lang="en-US" sz="5400" dirty="0">
                <a:solidFill>
                  <a:schemeClr val="bg1"/>
                </a:solidFill>
                <a:latin typeface="Avenir Book" panose="02000503020000020003" pitchFamily="2" charset="0"/>
              </a:rPr>
            </a:br>
            <a:r>
              <a:rPr lang="en-US" sz="5400" dirty="0">
                <a:solidFill>
                  <a:schemeClr val="bg1"/>
                </a:solidFill>
                <a:latin typeface="Avenir Book" panose="02000503020000020003" pitchFamily="2" charset="0"/>
              </a:rPr>
              <a:t>the disciple want most?</a:t>
            </a:r>
          </a:p>
        </p:txBody>
      </p:sp>
      <p:pic>
        <p:nvPicPr>
          <p:cNvPr id="4" name="Picture 8" descr="Text&#10;&#10;Description automatically generated">
            <a:extLst>
              <a:ext uri="{FF2B5EF4-FFF2-40B4-BE49-F238E27FC236}">
                <a16:creationId xmlns:a16="http://schemas.microsoft.com/office/drawing/2014/main" id="{7E6DBD4A-EDF7-9D49-8F02-DE1298D02E10}"/>
              </a:ext>
            </a:extLst>
          </p:cNvPr>
          <p:cNvPicPr>
            <a:picLocks noChangeAspect="1"/>
          </p:cNvPicPr>
          <p:nvPr/>
        </p:nvPicPr>
        <p:blipFill rotWithShape="1">
          <a:blip r:embed="rId2"/>
          <a:srcRect l="20464" r="218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ln w="177800">
            <a:solidFill>
              <a:schemeClr val="bg1">
                <a:lumMod val="85000"/>
              </a:schemeClr>
            </a:solidFill>
          </a:ln>
        </p:spPr>
      </p:pic>
      <p:sp>
        <p:nvSpPr>
          <p:cNvPr id="6" name="Subtitle 2">
            <a:extLst>
              <a:ext uri="{FF2B5EF4-FFF2-40B4-BE49-F238E27FC236}">
                <a16:creationId xmlns:a16="http://schemas.microsoft.com/office/drawing/2014/main" id="{5B234EE1-9C01-FD48-8758-F8C4CF44CE72}"/>
              </a:ext>
            </a:extLst>
          </p:cNvPr>
          <p:cNvSpPr txBox="1">
            <a:spLocks/>
          </p:cNvSpPr>
          <p:nvPr/>
        </p:nvSpPr>
        <p:spPr>
          <a:xfrm>
            <a:off x="5667153" y="5941290"/>
            <a:ext cx="6524847" cy="91670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Avenir Book"/>
              </a:rPr>
              <a:t>Lesson 1: Disciples Prioritize</a:t>
            </a:r>
            <a:endParaRPr lang="en-US" dirty="0">
              <a:solidFill>
                <a:schemeClr val="bg1"/>
              </a:solidFill>
              <a:latin typeface="Avenir Book"/>
            </a:endParaRPr>
          </a:p>
          <a:p>
            <a:pPr marL="0" indent="0" algn="ctr">
              <a:buNone/>
            </a:pPr>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695622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r>
              <a:rPr lang="en-US" sz="2400" dirty="0"/>
              <a:t>End of Verse 2</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- 3.1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- 3.2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- 3.3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r>
              <a:rPr lang="en-US" sz="2400" dirty="0"/>
              <a:t>End of Song</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Text&#10;&#10;Description automatically generated">
            <a:extLst>
              <a:ext uri="{FF2B5EF4-FFF2-40B4-BE49-F238E27FC236}">
                <a16:creationId xmlns:a16="http://schemas.microsoft.com/office/drawing/2014/main" id="{B2B1E415-F56A-40E4-9253-1EBEE74A141E}"/>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9" name="Subtitle 2">
            <a:extLst>
              <a:ext uri="{FF2B5EF4-FFF2-40B4-BE49-F238E27FC236}">
                <a16:creationId xmlns:a16="http://schemas.microsoft.com/office/drawing/2014/main" id="{6E5ACC97-A4E3-41B0-8460-A39A57617AE0}"/>
              </a:ext>
            </a:extLst>
          </p:cNvPr>
          <p:cNvSpPr>
            <a:spLocks noGrp="1"/>
          </p:cNvSpPr>
          <p:nvPr>
            <p:ph type="subTitle" idx="1"/>
          </p:nvPr>
        </p:nvSpPr>
        <p:spPr>
          <a:xfrm rot="16200000">
            <a:off x="8245230" y="2879114"/>
            <a:ext cx="6828694" cy="1069924"/>
          </a:xfrm>
        </p:spPr>
        <p:txBody>
          <a:bodyPr vert="horz" lIns="91440" tIns="45720" rIns="91440" bIns="45720" rtlCol="0" anchor="t">
            <a:normAutofit/>
          </a:bodyPr>
          <a:lstStyle/>
          <a:p>
            <a:r>
              <a:rPr lang="en-US" sz="3200" dirty="0">
                <a:solidFill>
                  <a:schemeClr val="bg1"/>
                </a:solidFill>
                <a:latin typeface="Avenir Book"/>
              </a:rPr>
              <a:t>Lesson 1: Disciples Prioritize</a:t>
            </a:r>
            <a:endParaRPr lang="en-US" dirty="0">
              <a:solidFill>
                <a:schemeClr val="bg1"/>
              </a:solidFill>
              <a:latin typeface="Avenir Book"/>
            </a:endParaRPr>
          </a:p>
          <a:p>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82674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does the disciple want most?</a:t>
            </a:r>
            <a:br>
              <a:rPr lang="en-US" dirty="0">
                <a:latin typeface="Avenir Book" panose="02000503020000020003" pitchFamily="2" charset="0"/>
              </a:rPr>
            </a:br>
            <a:r>
              <a:rPr lang="en-US" sz="1800" dirty="0">
                <a:latin typeface="Avenir Book" panose="02000503020000020003" pitchFamily="2" charset="0"/>
              </a:rPr>
              <a:t>Lesson 1: Disciples Prioritize</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880626"/>
            <a:ext cx="10515600" cy="4797604"/>
          </a:xfrm>
        </p:spPr>
        <p:txBody>
          <a:bodyPr>
            <a:normAutofit/>
          </a:bodyPr>
          <a:lstStyle/>
          <a:p>
            <a:pPr marL="514350" indent="-514350">
              <a:lnSpc>
                <a:spcPct val="100000"/>
              </a:lnSpc>
              <a:spcAft>
                <a:spcPts val="600"/>
              </a:spcAft>
              <a:buAutoNum type="alphaUcPeriod"/>
            </a:pPr>
            <a:r>
              <a:rPr lang="en-US" sz="2400" dirty="0">
                <a:latin typeface="Avenir Book" panose="02000503020000020003" pitchFamily="2" charset="0"/>
              </a:rPr>
              <a:t>The disciple wants to be like his/her teacher.</a:t>
            </a:r>
          </a:p>
          <a:p>
            <a:pPr marL="914400" lvl="1" indent="-457200">
              <a:lnSpc>
                <a:spcPct val="100000"/>
              </a:lnSpc>
              <a:spcAft>
                <a:spcPts val="600"/>
              </a:spcAft>
              <a:buAutoNum type="arabicPeriod"/>
            </a:pPr>
            <a:r>
              <a:rPr lang="en-US" sz="2000" dirty="0">
                <a:latin typeface="Avenir Book" panose="02000503020000020003" pitchFamily="2" charset="0"/>
              </a:rPr>
              <a:t>Jesus says: “A disciple is not above his __________, but everyone who is perfectly trained will be like his teacher” (Luke 6:40).</a:t>
            </a:r>
          </a:p>
          <a:p>
            <a:pPr marL="914400" lvl="1" indent="-457200">
              <a:lnSpc>
                <a:spcPct val="100000"/>
              </a:lnSpc>
              <a:spcAft>
                <a:spcPts val="600"/>
              </a:spcAft>
              <a:buAutoNum type="arabicPeriod"/>
            </a:pPr>
            <a:r>
              <a:rPr lang="en-US" sz="2000" dirty="0">
                <a:latin typeface="Avenir Book" panose="02000503020000020003" pitchFamily="2" charset="0"/>
              </a:rPr>
              <a:t>Discipleship means becoming like our Master, Jesus: “to be conformed to the image of His Son” (Romans 8:29).</a:t>
            </a:r>
          </a:p>
          <a:p>
            <a:pPr marL="914400" lvl="1" indent="-457200">
              <a:lnSpc>
                <a:spcPct val="100000"/>
              </a:lnSpc>
              <a:spcAft>
                <a:spcPts val="600"/>
              </a:spcAft>
              <a:buAutoNum type="arabicPeriod"/>
            </a:pPr>
            <a:r>
              <a:rPr lang="en-US" sz="2000" dirty="0">
                <a:latin typeface="Avenir Book" panose="02000503020000020003" pitchFamily="2" charset="0"/>
              </a:rPr>
              <a:t>There are many definitions for “religion” or “being religious.” Discipleship should not be confused with worldly concepts of religion. Discipleship (Christianity) is the process of becoming like Jesus Christ.</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1624918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8B896D28-F4E0-ED4D-8302-F6948C183F33}"/>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does the disciple want most?</a:t>
            </a:r>
            <a:br>
              <a:rPr lang="en-US" dirty="0">
                <a:latin typeface="Avenir Book" panose="02000503020000020003" pitchFamily="2" charset="0"/>
              </a:rPr>
            </a:br>
            <a:r>
              <a:rPr lang="en-US" sz="1800" dirty="0">
                <a:latin typeface="Avenir Book" panose="02000503020000020003" pitchFamily="2" charset="0"/>
              </a:rPr>
              <a:t>Lesson 1: Disciples Prioritize</a:t>
            </a:r>
            <a:endParaRPr lang="en-US" dirty="0">
              <a:latin typeface="Avenir Book" panose="02000503020000020003" pitchFamily="2" charset="0"/>
            </a:endParaRPr>
          </a:p>
        </p:txBody>
      </p:sp>
      <p:sp>
        <p:nvSpPr>
          <p:cNvPr id="7" name="Content Placeholder 2">
            <a:extLst>
              <a:ext uri="{FF2B5EF4-FFF2-40B4-BE49-F238E27FC236}">
                <a16:creationId xmlns:a16="http://schemas.microsoft.com/office/drawing/2014/main" id="{57189F59-6CE9-4C41-944C-A8D59257F0F6}"/>
              </a:ext>
            </a:extLst>
          </p:cNvPr>
          <p:cNvSpPr>
            <a:spLocks noGrp="1"/>
          </p:cNvSpPr>
          <p:nvPr>
            <p:ph idx="1"/>
          </p:nvPr>
        </p:nvSpPr>
        <p:spPr>
          <a:xfrm>
            <a:off x="838200" y="1622563"/>
            <a:ext cx="10515600" cy="5172897"/>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This is the essence of Christianity (discipleship): to become like Jesus.</a:t>
            </a:r>
          </a:p>
          <a:p>
            <a:pPr marL="914400" lvl="1" indent="-457200">
              <a:lnSpc>
                <a:spcPct val="100000"/>
              </a:lnSpc>
              <a:spcAft>
                <a:spcPts val="600"/>
              </a:spcAft>
              <a:buAutoNum type="arabicPeriod"/>
            </a:pPr>
            <a:r>
              <a:rPr lang="en-US" sz="2000" dirty="0">
                <a:latin typeface="Avenir Book" panose="02000503020000020003" pitchFamily="2" charset="0"/>
              </a:rPr>
              <a:t>“to this you were called, because __________ also suffered for us, leaving us an __________, that you should follow His steps.” </a:t>
            </a:r>
            <a:br>
              <a:rPr lang="en-US" sz="2000" dirty="0">
                <a:latin typeface="Avenir Book" panose="02000503020000020003" pitchFamily="2" charset="0"/>
              </a:rPr>
            </a:br>
            <a:r>
              <a:rPr lang="en-US" sz="2000" dirty="0">
                <a:latin typeface="Avenir Book" panose="02000503020000020003" pitchFamily="2" charset="0"/>
              </a:rPr>
              <a:t>(1 Peter 2:21)</a:t>
            </a:r>
          </a:p>
          <a:p>
            <a:pPr marL="914400" lvl="1" indent="-457200">
              <a:lnSpc>
                <a:spcPct val="100000"/>
              </a:lnSpc>
              <a:spcAft>
                <a:spcPts val="600"/>
              </a:spcAft>
              <a:buAutoNum type="arabicPeriod"/>
            </a:pPr>
            <a:r>
              <a:rPr lang="en-US" sz="2000" dirty="0">
                <a:latin typeface="Avenir Book" panose="02000503020000020003" pitchFamily="2" charset="0"/>
              </a:rPr>
              <a:t>In every situation, in every circumstance, the disciple asks, “How would Jesus act in this situation?,” “What would He say?,” “What would he do?,” or “How can I conduct myself to bring glory to Him?”</a:t>
            </a:r>
          </a:p>
          <a:p>
            <a:pPr marL="914400" lvl="1" indent="-457200">
              <a:lnSpc>
                <a:spcPct val="100000"/>
              </a:lnSpc>
              <a:spcAft>
                <a:spcPts val="600"/>
              </a:spcAft>
              <a:buAutoNum type="arabicPeriod"/>
            </a:pPr>
            <a:r>
              <a:rPr lang="en-US" sz="2000" dirty="0">
                <a:latin typeface="Avenir Book" panose="02000503020000020003" pitchFamily="2" charset="0"/>
              </a:rPr>
              <a:t>This point is crucial to all spiritual development. Christianity is the process of changing self to be like Christ.</a:t>
            </a:r>
          </a:p>
          <a:p>
            <a:pPr marL="914400" lvl="1" indent="-457200">
              <a:lnSpc>
                <a:spcPct val="100000"/>
              </a:lnSpc>
              <a:spcAft>
                <a:spcPts val="600"/>
              </a:spcAft>
              <a:buAutoNum type="arabicPeriod"/>
            </a:pPr>
            <a:r>
              <a:rPr lang="en-US" sz="2000" dirty="0">
                <a:latin typeface="Avenir Book" panose="02000503020000020003" pitchFamily="2" charset="0"/>
              </a:rPr>
              <a:t>Jesus calls this “following Me:” “If anyone desires to __________ after Me, let him __________ himself, and take up his __________ daily, and follow me” (Luke 9:23).</a:t>
            </a:r>
          </a:p>
          <a:p>
            <a:pPr marL="914400" lvl="1" indent="-457200">
              <a:lnSpc>
                <a:spcPct val="100000"/>
              </a:lnSpc>
              <a:spcAft>
                <a:spcPts val="600"/>
              </a:spcAft>
              <a:buAutoNum type="arabicPeriod"/>
            </a:pPr>
            <a:r>
              <a:rPr lang="en-US" sz="2000" dirty="0">
                <a:latin typeface="Avenir Book" panose="02000503020000020003" pitchFamily="2" charset="0"/>
              </a:rPr>
              <a:t>Whether it is termed Christianity, following Jesus, or discipleship the meaning </a:t>
            </a:r>
            <a:br>
              <a:rPr lang="en-US" sz="2000" dirty="0">
                <a:latin typeface="Avenir Book" panose="02000503020000020003" pitchFamily="2" charset="0"/>
              </a:rPr>
            </a:br>
            <a:r>
              <a:rPr lang="en-US" sz="2000" dirty="0">
                <a:latin typeface="Avenir Book" panose="02000503020000020003" pitchFamily="2" charset="0"/>
              </a:rPr>
              <a:t>is the same: becoming like Jesus.</a:t>
            </a:r>
          </a:p>
          <a:p>
            <a:pPr marL="0" indent="0">
              <a:lnSpc>
                <a:spcPct val="100000"/>
              </a:lnSpc>
              <a:spcAft>
                <a:spcPts val="600"/>
              </a:spcAft>
              <a:buNone/>
            </a:pPr>
            <a:endParaRPr lang="en-US" sz="2400" dirty="0">
              <a:latin typeface="Avenir Book" panose="02000503020000020003" pitchFamily="2" charset="0"/>
            </a:endParaRPr>
          </a:p>
        </p:txBody>
      </p:sp>
      <p:sp>
        <p:nvSpPr>
          <p:cNvPr id="8" name="5-Point Star 7">
            <a:extLst>
              <a:ext uri="{FF2B5EF4-FFF2-40B4-BE49-F238E27FC236}">
                <a16:creationId xmlns:a16="http://schemas.microsoft.com/office/drawing/2014/main" id="{3141A4B4-0254-9E4E-8F69-A70F1FA9FCEF}"/>
              </a:ext>
            </a:extLst>
          </p:cNvPr>
          <p:cNvSpPr/>
          <p:nvPr/>
        </p:nvSpPr>
        <p:spPr>
          <a:xfrm>
            <a:off x="1118603" y="4322171"/>
            <a:ext cx="199768" cy="1997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547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does the disciple want most?</a:t>
            </a:r>
            <a:br>
              <a:rPr lang="en-US" dirty="0">
                <a:latin typeface="Avenir Book" panose="02000503020000020003" pitchFamily="2" charset="0"/>
              </a:rPr>
            </a:br>
            <a:r>
              <a:rPr lang="en-US" sz="1800" dirty="0">
                <a:latin typeface="Avenir Book" panose="02000503020000020003" pitchFamily="2" charset="0"/>
              </a:rPr>
              <a:t>Lesson 1: Disciples Prioritize</a:t>
            </a:r>
            <a:endParaRPr lang="en-US" dirty="0">
              <a:latin typeface="Avenir Book" panose="02000503020000020003" pitchFamily="2" charset="0"/>
            </a:endParaRPr>
          </a:p>
        </p:txBody>
      </p:sp>
      <p:sp>
        <p:nvSpPr>
          <p:cNvPr id="7" name="Content Placeholder 2">
            <a:extLst>
              <a:ext uri="{FF2B5EF4-FFF2-40B4-BE49-F238E27FC236}">
                <a16:creationId xmlns:a16="http://schemas.microsoft.com/office/drawing/2014/main" id="{57189F59-6CE9-4C41-944C-A8D59257F0F6}"/>
              </a:ext>
            </a:extLst>
          </p:cNvPr>
          <p:cNvSpPr>
            <a:spLocks noGrp="1"/>
          </p:cNvSpPr>
          <p:nvPr>
            <p:ph idx="1"/>
          </p:nvPr>
        </p:nvSpPr>
        <p:spPr>
          <a:xfrm>
            <a:off x="838200" y="1880625"/>
            <a:ext cx="10515600" cy="4797605"/>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What motivates the disciple to change and become more like Jesus?</a:t>
            </a:r>
          </a:p>
          <a:p>
            <a:pPr marL="914400" lvl="1" indent="-457200">
              <a:lnSpc>
                <a:spcPct val="100000"/>
              </a:lnSpc>
              <a:spcAft>
                <a:spcPts val="600"/>
              </a:spcAft>
              <a:buAutoNum type="arabicPeriod"/>
            </a:pPr>
            <a:r>
              <a:rPr lang="en-US" sz="2000" dirty="0">
                <a:latin typeface="Avenir Book" panose="02000503020000020003" pitchFamily="2" charset="0"/>
              </a:rPr>
              <a:t>The eternal reward of heaven gives the disciple courage, motivation, and endurance to continue discipleship on a daily basis (see 2 Corinthians 4:16-18).</a:t>
            </a:r>
          </a:p>
          <a:p>
            <a:pPr marL="914400" lvl="1" indent="-457200">
              <a:lnSpc>
                <a:spcPct val="100000"/>
              </a:lnSpc>
              <a:spcAft>
                <a:spcPts val="600"/>
              </a:spcAft>
              <a:buAutoNum type="arabicPeriod"/>
            </a:pPr>
            <a:r>
              <a:rPr lang="en-US" sz="2000" dirty="0">
                <a:latin typeface="Avenir Book" panose="02000503020000020003" pitchFamily="2" charset="0"/>
              </a:rPr>
              <a:t>Luke urges the disciple to strive for heaven. He bluntly, but honestly, contrasts the terrors of hell with the joys of heaven.</a:t>
            </a:r>
          </a:p>
          <a:p>
            <a:pPr marL="914400" lvl="1" indent="-457200">
              <a:lnSpc>
                <a:spcPct val="100000"/>
              </a:lnSpc>
              <a:spcAft>
                <a:spcPts val="600"/>
              </a:spcAft>
              <a:buAutoNum type="arabicPeriod"/>
            </a:pPr>
            <a:r>
              <a:rPr lang="en-US" sz="2000" dirty="0">
                <a:latin typeface="Avenir Book" panose="02000503020000020003" pitchFamily="2" charset="0"/>
              </a:rPr>
              <a:t>Read Luke 16:19-31. What was the end result of each man’s life?</a:t>
            </a:r>
          </a:p>
          <a:p>
            <a:pPr marL="914400" lvl="1" indent="-457200">
              <a:lnSpc>
                <a:spcPct val="100000"/>
              </a:lnSpc>
              <a:spcAft>
                <a:spcPts val="600"/>
              </a:spcAft>
              <a:buAutoNum type="arabicPeriod"/>
            </a:pPr>
            <a:r>
              <a:rPr lang="en-US" sz="2000" dirty="0">
                <a:latin typeface="Avenir Book" panose="02000503020000020003" pitchFamily="2" charset="0"/>
              </a:rPr>
              <a:t>List the horrors of eternal torment the rich man is enduring.</a:t>
            </a:r>
          </a:p>
          <a:p>
            <a:pPr marL="914400" lvl="1" indent="-457200">
              <a:lnSpc>
                <a:spcPct val="100000"/>
              </a:lnSpc>
              <a:spcAft>
                <a:spcPts val="600"/>
              </a:spcAft>
              <a:buAutoNum type="arabicPeriod"/>
            </a:pPr>
            <a:r>
              <a:rPr lang="en-US" sz="2000" dirty="0">
                <a:latin typeface="Avenir Book" panose="02000503020000020003" pitchFamily="2" charset="0"/>
              </a:rPr>
              <a:t>List the glories of heaven that Lazarus is enjoying.</a:t>
            </a:r>
          </a:p>
          <a:p>
            <a:pPr marL="914400" lvl="1" indent="-457200">
              <a:lnSpc>
                <a:spcPct val="100000"/>
              </a:lnSpc>
              <a:spcAft>
                <a:spcPts val="600"/>
              </a:spcAft>
              <a:buAutoNum type="arabicPeriod"/>
            </a:pPr>
            <a:r>
              <a:rPr lang="en-US" sz="2000" dirty="0">
                <a:latin typeface="Avenir Book" panose="02000503020000020003" pitchFamily="2" charset="0"/>
              </a:rPr>
              <a:t>Luke’s message is obvious: don’t miss heaven! What is the only way to get to heaven (see John 14:6)?</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29744AA7-8203-4146-A790-570D6C568278}"/>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4232992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does the disciple want most?</a:t>
            </a:r>
            <a:br>
              <a:rPr lang="en-US" dirty="0">
                <a:latin typeface="Avenir Book" panose="02000503020000020003" pitchFamily="2" charset="0"/>
              </a:rPr>
            </a:br>
            <a:r>
              <a:rPr lang="en-US" sz="1800" dirty="0">
                <a:latin typeface="Avenir Book" panose="02000503020000020003" pitchFamily="2" charset="0"/>
              </a:rPr>
              <a:t>Lesson 1: Disciples Prioritize</a:t>
            </a:r>
            <a:endParaRPr lang="en-US" dirty="0">
              <a:latin typeface="Avenir Book" panose="02000503020000020003" pitchFamily="2" charset="0"/>
            </a:endParaRPr>
          </a:p>
        </p:txBody>
      </p:sp>
      <p:sp>
        <p:nvSpPr>
          <p:cNvPr id="7" name="Content Placeholder 2">
            <a:extLst>
              <a:ext uri="{FF2B5EF4-FFF2-40B4-BE49-F238E27FC236}">
                <a16:creationId xmlns:a16="http://schemas.microsoft.com/office/drawing/2014/main" id="{57189F59-6CE9-4C41-944C-A8D59257F0F6}"/>
              </a:ext>
            </a:extLst>
          </p:cNvPr>
          <p:cNvSpPr>
            <a:spLocks noGrp="1"/>
          </p:cNvSpPr>
          <p:nvPr>
            <p:ph idx="1"/>
          </p:nvPr>
        </p:nvSpPr>
        <p:spPr>
          <a:xfrm>
            <a:off x="838200" y="1880625"/>
            <a:ext cx="10515600" cy="4797605"/>
          </a:xfrm>
        </p:spPr>
        <p:txBody>
          <a:bodyPr>
            <a:normAutofit/>
          </a:bodyPr>
          <a:lstStyle/>
          <a:p>
            <a:pPr marL="457200" indent="-457200">
              <a:lnSpc>
                <a:spcPct val="100000"/>
              </a:lnSpc>
              <a:spcAft>
                <a:spcPts val="600"/>
              </a:spcAft>
              <a:buFont typeface="+mj-lt"/>
              <a:buAutoNum type="alphaUcPeriod" startAt="4"/>
            </a:pPr>
            <a:r>
              <a:rPr lang="en-US" sz="2400" dirty="0">
                <a:latin typeface="Avenir Book" panose="02000503020000020003" pitchFamily="2" charset="0"/>
              </a:rPr>
              <a:t>Is heaven the only motivator for Christians?</a:t>
            </a:r>
          </a:p>
          <a:p>
            <a:pPr marL="914400" lvl="1" indent="-457200">
              <a:lnSpc>
                <a:spcPct val="100000"/>
              </a:lnSpc>
              <a:spcAft>
                <a:spcPts val="600"/>
              </a:spcAft>
              <a:buAutoNum type="arabicPeriod"/>
            </a:pPr>
            <a:r>
              <a:rPr lang="en-US" sz="2000" dirty="0">
                <a:latin typeface="Avenir Book" panose="02000503020000020003" pitchFamily="2" charset="0"/>
              </a:rPr>
              <a:t>No. Jesus taught that Christians are winners now, in this life here on earth. </a:t>
            </a:r>
          </a:p>
          <a:p>
            <a:pPr marL="914400" lvl="1" indent="-457200">
              <a:lnSpc>
                <a:spcPct val="100000"/>
              </a:lnSpc>
              <a:spcAft>
                <a:spcPts val="600"/>
              </a:spcAft>
              <a:buAutoNum type="arabicPeriod"/>
            </a:pPr>
            <a:r>
              <a:rPr lang="en-US" sz="2000" dirty="0">
                <a:latin typeface="Avenir Book" panose="02000503020000020003" pitchFamily="2" charset="0"/>
              </a:rPr>
              <a:t>Read John 10:10. What kind of life does Jesus offer His followers now?</a:t>
            </a:r>
          </a:p>
          <a:p>
            <a:pPr marL="914400" lvl="1" indent="-457200">
              <a:lnSpc>
                <a:spcPct val="100000"/>
              </a:lnSpc>
              <a:spcAft>
                <a:spcPts val="600"/>
              </a:spcAft>
              <a:buAutoNum type="arabicPeriod"/>
            </a:pPr>
            <a:r>
              <a:rPr lang="en-US" sz="2000" dirty="0">
                <a:latin typeface="Avenir Book" panose="02000503020000020003" pitchFamily="2" charset="0"/>
              </a:rPr>
              <a:t>Read Philippians 4:11-13. Does Paul sound like an unhappy Christian?</a:t>
            </a:r>
          </a:p>
          <a:p>
            <a:pPr marL="914400" lvl="1" indent="-457200">
              <a:lnSpc>
                <a:spcPct val="100000"/>
              </a:lnSpc>
              <a:spcAft>
                <a:spcPts val="600"/>
              </a:spcAft>
              <a:buAutoNum type="arabicPeriod"/>
            </a:pPr>
            <a:r>
              <a:rPr lang="en-US" sz="2000" dirty="0">
                <a:latin typeface="Avenir Book" panose="02000503020000020003" pitchFamily="2" charset="0"/>
              </a:rPr>
              <a:t>Think carefully. How will your Christianity make your life better now? How does becoming like Jesus make you a better spouse, employee, or neighbor? Identify some specific advantages Christians have over those who do not know Jesus.</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948FA9DE-6867-5742-8A5E-1100AC3C9454}"/>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4073352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does the disciple want most?</a:t>
            </a:r>
            <a:br>
              <a:rPr lang="en-US" dirty="0">
                <a:latin typeface="Avenir Book" panose="02000503020000020003" pitchFamily="2" charset="0"/>
              </a:rPr>
            </a:br>
            <a:r>
              <a:rPr lang="en-US" sz="1800" dirty="0">
                <a:latin typeface="Avenir Book" panose="02000503020000020003" pitchFamily="2" charset="0"/>
              </a:rPr>
              <a:t>Lesson 1: Disciples Prioritize</a:t>
            </a:r>
            <a:endParaRPr lang="en-US" dirty="0">
              <a:latin typeface="Avenir Book" panose="02000503020000020003" pitchFamily="2" charset="0"/>
            </a:endParaRPr>
          </a:p>
        </p:txBody>
      </p:sp>
      <p:sp>
        <p:nvSpPr>
          <p:cNvPr id="7" name="Content Placeholder 2">
            <a:extLst>
              <a:ext uri="{FF2B5EF4-FFF2-40B4-BE49-F238E27FC236}">
                <a16:creationId xmlns:a16="http://schemas.microsoft.com/office/drawing/2014/main" id="{57189F59-6CE9-4C41-944C-A8D59257F0F6}"/>
              </a:ext>
            </a:extLst>
          </p:cNvPr>
          <p:cNvSpPr>
            <a:spLocks noGrp="1"/>
          </p:cNvSpPr>
          <p:nvPr>
            <p:ph idx="1"/>
          </p:nvPr>
        </p:nvSpPr>
        <p:spPr>
          <a:xfrm>
            <a:off x="838200" y="1880625"/>
            <a:ext cx="10515600" cy="4797605"/>
          </a:xfrm>
        </p:spPr>
        <p:txBody>
          <a:bodyPr>
            <a:normAutofit/>
          </a:bodyPr>
          <a:lstStyle/>
          <a:p>
            <a:pPr marL="457200" indent="-457200">
              <a:lnSpc>
                <a:spcPct val="100000"/>
              </a:lnSpc>
              <a:spcAft>
                <a:spcPts val="600"/>
              </a:spcAft>
              <a:buFont typeface="+mj-lt"/>
              <a:buAutoNum type="alphaUcPeriod" startAt="5"/>
            </a:pPr>
            <a:r>
              <a:rPr lang="en-US" sz="2400" dirty="0">
                <a:latin typeface="Avenir Book" panose="02000503020000020003" pitchFamily="2" charset="0"/>
              </a:rPr>
              <a:t>Summary: Disciples desire to be like Jesus for two reasons:</a:t>
            </a:r>
          </a:p>
          <a:p>
            <a:pPr marL="914400" lvl="1" indent="-457200">
              <a:lnSpc>
                <a:spcPct val="100000"/>
              </a:lnSpc>
              <a:spcAft>
                <a:spcPts val="600"/>
              </a:spcAft>
              <a:buAutoNum type="arabicPeriod"/>
            </a:pPr>
            <a:r>
              <a:rPr lang="en-US" sz="2000" dirty="0">
                <a:latin typeface="Avenir Book" panose="02000503020000020003" pitchFamily="2" charset="0"/>
              </a:rPr>
              <a:t>Becoming like Christ is the only way to heaven.</a:t>
            </a:r>
          </a:p>
          <a:p>
            <a:pPr marL="914400" lvl="1" indent="-457200">
              <a:lnSpc>
                <a:spcPct val="100000"/>
              </a:lnSpc>
              <a:spcAft>
                <a:spcPts val="600"/>
              </a:spcAft>
              <a:buAutoNum type="arabicPeriod"/>
            </a:pPr>
            <a:r>
              <a:rPr lang="en-US" sz="2000" dirty="0">
                <a:latin typeface="Avenir Book" panose="02000503020000020003" pitchFamily="2" charset="0"/>
              </a:rPr>
              <a:t>Becoming like Christ is the only means to true happiness here on this earth.</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C4CE60F8-A518-7640-8797-EC38898906F7}"/>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655725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1F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07CA-6C63-3E4B-B0E0-5E83D663D221}"/>
              </a:ext>
            </a:extLst>
          </p:cNvPr>
          <p:cNvSpPr>
            <a:spLocks noGrp="1"/>
          </p:cNvSpPr>
          <p:nvPr>
            <p:ph type="title"/>
          </p:nvPr>
        </p:nvSpPr>
        <p:spPr>
          <a:xfrm>
            <a:off x="6889898" y="0"/>
            <a:ext cx="5302102" cy="6858000"/>
          </a:xfrm>
        </p:spPr>
        <p:txBody>
          <a:bodyPr vert="horz" lIns="91440" tIns="45720" rIns="91440" bIns="45720" rtlCol="0" anchor="ctr">
            <a:normAutofit/>
          </a:bodyPr>
          <a:lstStyle/>
          <a:p>
            <a:pPr algn="ctr"/>
            <a:r>
              <a:rPr lang="en-US" sz="5400" dirty="0">
                <a:solidFill>
                  <a:schemeClr val="bg1"/>
                </a:solidFill>
                <a:latin typeface="Avenir Book" panose="02000503020000020003" pitchFamily="2" charset="0"/>
              </a:rPr>
              <a:t>How do we “deny self” to be like Jesus?</a:t>
            </a:r>
          </a:p>
        </p:txBody>
      </p:sp>
      <p:pic>
        <p:nvPicPr>
          <p:cNvPr id="4" name="Picture 8" descr="Text&#10;&#10;Description automatically generated">
            <a:extLst>
              <a:ext uri="{FF2B5EF4-FFF2-40B4-BE49-F238E27FC236}">
                <a16:creationId xmlns:a16="http://schemas.microsoft.com/office/drawing/2014/main" id="{7E6DBD4A-EDF7-9D49-8F02-DE1298D02E10}"/>
              </a:ext>
            </a:extLst>
          </p:cNvPr>
          <p:cNvPicPr>
            <a:picLocks noChangeAspect="1"/>
          </p:cNvPicPr>
          <p:nvPr/>
        </p:nvPicPr>
        <p:blipFill rotWithShape="1">
          <a:blip r:embed="rId2"/>
          <a:srcRect l="20464" r="218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ln w="177800">
            <a:solidFill>
              <a:schemeClr val="bg1">
                <a:lumMod val="85000"/>
              </a:schemeClr>
            </a:solidFill>
          </a:ln>
        </p:spPr>
      </p:pic>
      <p:sp>
        <p:nvSpPr>
          <p:cNvPr id="6" name="Subtitle 2">
            <a:extLst>
              <a:ext uri="{FF2B5EF4-FFF2-40B4-BE49-F238E27FC236}">
                <a16:creationId xmlns:a16="http://schemas.microsoft.com/office/drawing/2014/main" id="{5B234EE1-9C01-FD48-8758-F8C4CF44CE72}"/>
              </a:ext>
            </a:extLst>
          </p:cNvPr>
          <p:cNvSpPr txBox="1">
            <a:spLocks/>
          </p:cNvSpPr>
          <p:nvPr/>
        </p:nvSpPr>
        <p:spPr>
          <a:xfrm>
            <a:off x="5667153" y="5941290"/>
            <a:ext cx="6524847" cy="91670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Avenir Book"/>
              </a:rPr>
              <a:t>Lesson 1: Disciples Prioritize</a:t>
            </a:r>
            <a:endParaRPr lang="en-US" dirty="0">
              <a:solidFill>
                <a:schemeClr val="bg1"/>
              </a:solidFill>
              <a:latin typeface="Avenir Book"/>
            </a:endParaRPr>
          </a:p>
          <a:p>
            <a:pPr marL="0" indent="0" algn="ctr">
              <a:buNone/>
            </a:pPr>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2478975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C78FA1C4BFDE428D4ECCC492977A10" ma:contentTypeVersion="0" ma:contentTypeDescription="Create a new document." ma:contentTypeScope="" ma:versionID="525b8892570e7e4a5d790fd2285fbbb6">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694D1B-4277-41D7-8316-220F87E6D6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A8A6BA4-4E58-451F-96EB-5226598C16E6}">
  <ds:schemaRefs>
    <ds:schemaRef ds:uri="http://schemas.microsoft.com/sharepoint/v3/contenttype/forms"/>
  </ds:schemaRefs>
</ds:datastoreItem>
</file>

<file path=customXml/itemProps3.xml><?xml version="1.0" encoding="utf-8"?>
<ds:datastoreItem xmlns:ds="http://schemas.openxmlformats.org/officeDocument/2006/customXml" ds:itemID="{A6D6CB90-6909-483C-83E7-8A33D5D0DB76}">
  <ds:schemaRefs>
    <ds:schemaRef ds:uri="http://schemas.microsoft.com/office/2006/metadata/properties"/>
    <ds:schemaRef ds:uri="http://www.w3.org/XML/1998/namespace"/>
    <ds:schemaRef ds:uri="http://purl.org/dc/elements/1.1/"/>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131</TotalTime>
  <Words>2126</Words>
  <Application>Microsoft Macintosh PowerPoint</Application>
  <PresentationFormat>Widescreen</PresentationFormat>
  <Paragraphs>155</Paragraphs>
  <Slides>39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Avenir Book</vt:lpstr>
      <vt:lpstr>Calibri</vt:lpstr>
      <vt:lpstr>Calibri Light</vt:lpstr>
      <vt:lpstr>Office Theme</vt:lpstr>
      <vt:lpstr>PowerPoint Presentation</vt:lpstr>
      <vt:lpstr>Disciples Prioritize Lesson 1</vt:lpstr>
      <vt:lpstr>What does  the disciple want most?</vt:lpstr>
      <vt:lpstr>What does the disciple want most? Lesson 1: Disciples Prioritize</vt:lpstr>
      <vt:lpstr>What does the disciple want most? Lesson 1: Disciples Prioritize</vt:lpstr>
      <vt:lpstr>What does the disciple want most? Lesson 1: Disciples Prioritize</vt:lpstr>
      <vt:lpstr>What does the disciple want most? Lesson 1: Disciples Prioritize</vt:lpstr>
      <vt:lpstr>What does the disciple want most? Lesson 1: Disciples Prioritize</vt:lpstr>
      <vt:lpstr>How do we “deny self” to be like Jesus?</vt:lpstr>
      <vt:lpstr>How do we “deny self” to be like Jesus? Lesson 1: Disciples Prioritize</vt:lpstr>
      <vt:lpstr>How do we “deny self” to be like Jesus? Lesson 1: Disciples Prioritize</vt:lpstr>
      <vt:lpstr>PowerPoint Presentation</vt:lpstr>
      <vt:lpstr>PowerPoint Presentation</vt:lpstr>
      <vt:lpstr>PowerPoint Presentation</vt:lpstr>
      <vt:lpstr>PowerPoint Presentation</vt:lpstr>
      <vt:lpstr>Conclusion</vt:lpstr>
      <vt:lpstr>PowerPoint Presentation</vt:lpstr>
      <vt:lpstr>PowerPoint Presentation</vt:lpstr>
      <vt:lpstr>PowerPoint Presentation</vt:lpstr>
      <vt:lpstr>347 - Who Will Follow Jesus - Title</vt:lpstr>
      <vt:lpstr>347 - Who Will Follow Jesus - 1.1</vt:lpstr>
      <vt:lpstr>347 - Who Will Follow Jesus - 1.2</vt:lpstr>
      <vt:lpstr>347 - Who Will Follow Jesus - 1.3</vt:lpstr>
      <vt:lpstr>347 - Who Will Follow Jesus - C.1</vt:lpstr>
      <vt:lpstr>347 - Who Will Follow Jesus - C.2</vt:lpstr>
      <vt:lpstr>347 - Who Will Follow Jesus - C.3</vt:lpstr>
      <vt:lpstr>347 - Who Will Follow Jesus - 2.1</vt:lpstr>
      <vt:lpstr>347 - Who Will Follow Jesus - 2.2</vt:lpstr>
      <vt:lpstr>347 - Who Will Follow Jesus - 2.3</vt:lpstr>
      <vt:lpstr>347 - Who Will Follow Jesus - C.1</vt:lpstr>
      <vt:lpstr>347 - Who Will Follow Jesus - C.2</vt:lpstr>
      <vt:lpstr>347 - Who Will Follow Jesus - C.3</vt:lpstr>
      <vt:lpstr>347 - Who Will Follow Jesus - 3.1</vt:lpstr>
      <vt:lpstr>347 - Who Will Follow Jesus - 3.2</vt:lpstr>
      <vt:lpstr>347 - Who Will Follow Jesus - 3.3</vt:lpstr>
      <vt:lpstr>347 - Who Will Follow Jesus - C.1</vt:lpstr>
      <vt:lpstr>347 - Who Will Follow Jesus - C.2</vt:lpstr>
      <vt:lpstr>347 - Who Will Follow Jesus - C.3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 Prioritize</dc:title>
  <dc:creator>Tim Caldwell</dc:creator>
  <cp:lastModifiedBy>Tim Caldwell</cp:lastModifiedBy>
  <cp:revision>31</cp:revision>
  <dcterms:created xsi:type="dcterms:W3CDTF">2021-04-13T16:41:06Z</dcterms:created>
  <dcterms:modified xsi:type="dcterms:W3CDTF">2021-05-23T19:48:49Z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0x010100B8C78FA1C4BFDE428D4ECCC492977A10</vt:lpwstr>
  </property>
</Properties>
</file>