
<file path=[Content_Types].xml><?xml version="1.0" encoding="utf-8"?>
<Types xmlns="http://schemas.openxmlformats.org/package/2006/content-types">
  <Default Extension="bin" ContentType="image/pn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8"/>
  </p:notesMasterIdLst>
  <p:sldIdLst>
    <p:sldId id="256" r:id="rId5"/>
    <p:sldId id="257" r:id="rId6"/>
    <p:sldId id="287" r:id="rId7"/>
    <p:sldId id="347" r:id="rId8"/>
    <p:sldId id="258" r:id="rId9"/>
    <p:sldId id="352" r:id="rId10"/>
    <p:sldId id="288" r:id="rId11"/>
    <p:sldId id="289" r:id="rId12"/>
    <p:sldId id="348" r:id="rId13"/>
    <p:sldId id="290" r:id="rId14"/>
    <p:sldId id="291" r:id="rId15"/>
    <p:sldId id="292" r:id="rId16"/>
    <p:sldId id="349" r:id="rId17"/>
    <p:sldId id="293" r:id="rId18"/>
    <p:sldId id="294" r:id="rId19"/>
    <p:sldId id="295" r:id="rId20"/>
    <p:sldId id="296" r:id="rId21"/>
    <p:sldId id="297" r:id="rId22"/>
    <p:sldId id="351" r:id="rId23"/>
    <p:sldId id="298" r:id="rId24"/>
    <p:sldId id="350" r:id="rId25"/>
    <p:sldId id="268" r:id="rId26"/>
    <p:sldId id="286" r:id="rId27"/>
    <p:sldId id="354" r:id="rId28"/>
    <p:sldId id="355" r:id="rId29"/>
    <p:sldId id="356" r:id="rId30"/>
    <p:sldId id="259" r:id="rId31"/>
    <p:sldId id="260" r:id="rId32"/>
    <p:sldId id="261" r:id="rId33"/>
    <p:sldId id="262" r:id="rId34"/>
    <p:sldId id="263" r:id="rId35"/>
    <p:sldId id="264" r:id="rId36"/>
    <p:sldId id="265" r:id="rId37"/>
    <p:sldId id="266" r:id="rId38"/>
    <p:sldId id="267" r:id="rId39"/>
    <p:sldId id="357" r:id="rId40"/>
    <p:sldId id="269" r:id="rId41"/>
    <p:sldId id="270" r:id="rId42"/>
    <p:sldId id="271" r:id="rId43"/>
    <p:sldId id="272" r:id="rId44"/>
    <p:sldId id="273" r:id="rId45"/>
    <p:sldId id="274" r:id="rId46"/>
    <p:sldId id="353"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313"/>
    <p:restoredTop sz="96327"/>
  </p:normalViewPr>
  <p:slideViewPr>
    <p:cSldViewPr snapToGrid="0" snapToObjects="1">
      <p:cViewPr varScale="1">
        <p:scale>
          <a:sx n="128" d="100"/>
          <a:sy n="128" d="100"/>
        </p:scale>
        <p:origin x="81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897BE0-A3A8-654C-82C1-22DA0D555F8B}" type="datetimeFigureOut">
              <a:rPr lang="en-US" smtClean="0"/>
              <a:t>5/23/21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638319-CCC7-7E44-BBC5-F814FEC27231}" type="slidenum">
              <a:rPr lang="en-US" smtClean="0"/>
              <a:t>‹#›</a:t>
            </a:fld>
            <a:endParaRPr lang="en-US"/>
          </a:p>
        </p:txBody>
      </p:sp>
    </p:spTree>
    <p:extLst>
      <p:ext uri="{BB962C8B-B14F-4D97-AF65-F5344CB8AC3E}">
        <p14:creationId xmlns:p14="http://schemas.microsoft.com/office/powerpoint/2010/main" val="762183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F7ED8-C644-7748-810D-3BBC47DA2D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D99A91-A3C4-F047-AE44-CF5BDB8564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B387A9-6E76-1842-A983-90A5B2AF44C2}"/>
              </a:ext>
            </a:extLst>
          </p:cNvPr>
          <p:cNvSpPr>
            <a:spLocks noGrp="1"/>
          </p:cNvSpPr>
          <p:nvPr>
            <p:ph type="dt" sz="half" idx="10"/>
          </p:nvPr>
        </p:nvSpPr>
        <p:spPr/>
        <p:txBody>
          <a:bodyPr/>
          <a:lstStyle/>
          <a:p>
            <a:fld id="{31E03B2E-90D2-5A49-A60A-1E27A8FCECE2}" type="datetimeFigureOut">
              <a:rPr lang="en-US" smtClean="0"/>
              <a:t>5/23/21</a:t>
            </a:fld>
            <a:endParaRPr lang="en-US"/>
          </a:p>
        </p:txBody>
      </p:sp>
      <p:sp>
        <p:nvSpPr>
          <p:cNvPr id="5" name="Footer Placeholder 4">
            <a:extLst>
              <a:ext uri="{FF2B5EF4-FFF2-40B4-BE49-F238E27FC236}">
                <a16:creationId xmlns:a16="http://schemas.microsoft.com/office/drawing/2014/main" id="{10DE3D5B-0BA3-3A40-AAC1-59AA1A5123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6D3199-20E4-5844-943A-65D840FD8F90}"/>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3907946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F470A-651F-9845-8164-6534CBC040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1D7620-FDFB-E040-A279-4F3C49E619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0A45CB-7B56-A448-BC9E-A3F4D5D5FCB4}"/>
              </a:ext>
            </a:extLst>
          </p:cNvPr>
          <p:cNvSpPr>
            <a:spLocks noGrp="1"/>
          </p:cNvSpPr>
          <p:nvPr>
            <p:ph type="dt" sz="half" idx="10"/>
          </p:nvPr>
        </p:nvSpPr>
        <p:spPr/>
        <p:txBody>
          <a:bodyPr/>
          <a:lstStyle/>
          <a:p>
            <a:fld id="{31E03B2E-90D2-5A49-A60A-1E27A8FCECE2}" type="datetimeFigureOut">
              <a:rPr lang="en-US" smtClean="0"/>
              <a:t>5/23/21</a:t>
            </a:fld>
            <a:endParaRPr lang="en-US"/>
          </a:p>
        </p:txBody>
      </p:sp>
      <p:sp>
        <p:nvSpPr>
          <p:cNvPr id="5" name="Footer Placeholder 4">
            <a:extLst>
              <a:ext uri="{FF2B5EF4-FFF2-40B4-BE49-F238E27FC236}">
                <a16:creationId xmlns:a16="http://schemas.microsoft.com/office/drawing/2014/main" id="{0BE16AE1-228E-D849-88C7-2DAA1B8DA1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D416B6-BF06-AB49-B797-8E6F0141919E}"/>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2375580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028335-BA60-A34B-BE0C-AA90BE2F9C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39FBC0-11F0-5E40-BB72-235A3B8A5B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208D3E-C180-C145-A3A6-B2C7670A4EB6}"/>
              </a:ext>
            </a:extLst>
          </p:cNvPr>
          <p:cNvSpPr>
            <a:spLocks noGrp="1"/>
          </p:cNvSpPr>
          <p:nvPr>
            <p:ph type="dt" sz="half" idx="10"/>
          </p:nvPr>
        </p:nvSpPr>
        <p:spPr/>
        <p:txBody>
          <a:bodyPr/>
          <a:lstStyle/>
          <a:p>
            <a:fld id="{31E03B2E-90D2-5A49-A60A-1E27A8FCECE2}" type="datetimeFigureOut">
              <a:rPr lang="en-US" smtClean="0"/>
              <a:t>5/23/21</a:t>
            </a:fld>
            <a:endParaRPr lang="en-US"/>
          </a:p>
        </p:txBody>
      </p:sp>
      <p:sp>
        <p:nvSpPr>
          <p:cNvPr id="5" name="Footer Placeholder 4">
            <a:extLst>
              <a:ext uri="{FF2B5EF4-FFF2-40B4-BE49-F238E27FC236}">
                <a16:creationId xmlns:a16="http://schemas.microsoft.com/office/drawing/2014/main" id="{3350B8F7-C676-6A4A-9A9F-EBFF0DE8A5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69559C-9035-0847-B045-15C8C20ADA22}"/>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87753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B1617-1FC4-B54B-B267-2FA8BA65F4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3CE0FD-4103-CB44-AFCC-930D7A7B11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C076AF-BF76-4E4C-B87C-639C81E0ECAB}"/>
              </a:ext>
            </a:extLst>
          </p:cNvPr>
          <p:cNvSpPr>
            <a:spLocks noGrp="1"/>
          </p:cNvSpPr>
          <p:nvPr>
            <p:ph type="dt" sz="half" idx="10"/>
          </p:nvPr>
        </p:nvSpPr>
        <p:spPr/>
        <p:txBody>
          <a:bodyPr/>
          <a:lstStyle/>
          <a:p>
            <a:fld id="{31E03B2E-90D2-5A49-A60A-1E27A8FCECE2}" type="datetimeFigureOut">
              <a:rPr lang="en-US" smtClean="0"/>
              <a:t>5/23/21</a:t>
            </a:fld>
            <a:endParaRPr lang="en-US"/>
          </a:p>
        </p:txBody>
      </p:sp>
      <p:sp>
        <p:nvSpPr>
          <p:cNvPr id="5" name="Footer Placeholder 4">
            <a:extLst>
              <a:ext uri="{FF2B5EF4-FFF2-40B4-BE49-F238E27FC236}">
                <a16:creationId xmlns:a16="http://schemas.microsoft.com/office/drawing/2014/main" id="{71CF8990-8B60-BC48-A3DE-CDBC1067A9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2F4EB8-E779-BF49-B177-667858BF3627}"/>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148883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91EA9-1064-BD43-B69F-5CBC2AE516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04E862-BCD7-C34C-8957-0F07E0BA4B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B75BAC-7631-1E49-A21D-67F0EFE6DBED}"/>
              </a:ext>
            </a:extLst>
          </p:cNvPr>
          <p:cNvSpPr>
            <a:spLocks noGrp="1"/>
          </p:cNvSpPr>
          <p:nvPr>
            <p:ph type="dt" sz="half" idx="10"/>
          </p:nvPr>
        </p:nvSpPr>
        <p:spPr/>
        <p:txBody>
          <a:bodyPr/>
          <a:lstStyle/>
          <a:p>
            <a:fld id="{31E03B2E-90D2-5A49-A60A-1E27A8FCECE2}" type="datetimeFigureOut">
              <a:rPr lang="en-US" smtClean="0"/>
              <a:t>5/23/21</a:t>
            </a:fld>
            <a:endParaRPr lang="en-US"/>
          </a:p>
        </p:txBody>
      </p:sp>
      <p:sp>
        <p:nvSpPr>
          <p:cNvPr id="5" name="Footer Placeholder 4">
            <a:extLst>
              <a:ext uri="{FF2B5EF4-FFF2-40B4-BE49-F238E27FC236}">
                <a16:creationId xmlns:a16="http://schemas.microsoft.com/office/drawing/2014/main" id="{E8C6A240-70E9-8A45-8B9F-129C21FB66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1EA7B9-1E20-6041-96BE-1621AF912243}"/>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2153538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A7085-240E-314C-84A5-EC9F91BFC6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7ABC6A-B89F-6D42-AA22-95AF8A837E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04D5D6-5810-BD4F-9872-301A3A67FE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663663-04E8-1B4E-ABD8-62057F71D7FC}"/>
              </a:ext>
            </a:extLst>
          </p:cNvPr>
          <p:cNvSpPr>
            <a:spLocks noGrp="1"/>
          </p:cNvSpPr>
          <p:nvPr>
            <p:ph type="dt" sz="half" idx="10"/>
          </p:nvPr>
        </p:nvSpPr>
        <p:spPr/>
        <p:txBody>
          <a:bodyPr/>
          <a:lstStyle/>
          <a:p>
            <a:fld id="{31E03B2E-90D2-5A49-A60A-1E27A8FCECE2}" type="datetimeFigureOut">
              <a:rPr lang="en-US" smtClean="0"/>
              <a:t>5/23/21</a:t>
            </a:fld>
            <a:endParaRPr lang="en-US"/>
          </a:p>
        </p:txBody>
      </p:sp>
      <p:sp>
        <p:nvSpPr>
          <p:cNvPr id="6" name="Footer Placeholder 5">
            <a:extLst>
              <a:ext uri="{FF2B5EF4-FFF2-40B4-BE49-F238E27FC236}">
                <a16:creationId xmlns:a16="http://schemas.microsoft.com/office/drawing/2014/main" id="{9575E74C-FFF1-4E4D-908E-4ACD26EB27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A3CB5E-0BA0-A146-901C-47FC72608E0C}"/>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1105898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F93D9-3841-6E40-9EB9-7B63BD96BE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D33565-0038-D340-91F0-EA5F7EBBDA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77A10D-52A3-AA4D-9112-3170D0AD24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64B025-526B-4A4E-ADB4-543DACB8E8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F8C5A6-B4E0-AA44-AD47-F44CA2AAF6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5D6DCB-EB6F-4F46-8232-57778090B492}"/>
              </a:ext>
            </a:extLst>
          </p:cNvPr>
          <p:cNvSpPr>
            <a:spLocks noGrp="1"/>
          </p:cNvSpPr>
          <p:nvPr>
            <p:ph type="dt" sz="half" idx="10"/>
          </p:nvPr>
        </p:nvSpPr>
        <p:spPr/>
        <p:txBody>
          <a:bodyPr/>
          <a:lstStyle/>
          <a:p>
            <a:fld id="{31E03B2E-90D2-5A49-A60A-1E27A8FCECE2}" type="datetimeFigureOut">
              <a:rPr lang="en-US" smtClean="0"/>
              <a:t>5/23/21</a:t>
            </a:fld>
            <a:endParaRPr lang="en-US"/>
          </a:p>
        </p:txBody>
      </p:sp>
      <p:sp>
        <p:nvSpPr>
          <p:cNvPr id="8" name="Footer Placeholder 7">
            <a:extLst>
              <a:ext uri="{FF2B5EF4-FFF2-40B4-BE49-F238E27FC236}">
                <a16:creationId xmlns:a16="http://schemas.microsoft.com/office/drawing/2014/main" id="{1015FB4D-707A-B445-8A8A-003C9FF5A7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EBD10A-85CF-CA4B-B625-B94117B9D38F}"/>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2870489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6123-9A24-F348-93E4-C1F971D89B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1DE216-8892-4D41-81BA-75A6B6288029}"/>
              </a:ext>
            </a:extLst>
          </p:cNvPr>
          <p:cNvSpPr>
            <a:spLocks noGrp="1"/>
          </p:cNvSpPr>
          <p:nvPr>
            <p:ph type="dt" sz="half" idx="10"/>
          </p:nvPr>
        </p:nvSpPr>
        <p:spPr/>
        <p:txBody>
          <a:bodyPr/>
          <a:lstStyle/>
          <a:p>
            <a:fld id="{31E03B2E-90D2-5A49-A60A-1E27A8FCECE2}" type="datetimeFigureOut">
              <a:rPr lang="en-US" smtClean="0"/>
              <a:t>5/23/21</a:t>
            </a:fld>
            <a:endParaRPr lang="en-US"/>
          </a:p>
        </p:txBody>
      </p:sp>
      <p:sp>
        <p:nvSpPr>
          <p:cNvPr id="4" name="Footer Placeholder 3">
            <a:extLst>
              <a:ext uri="{FF2B5EF4-FFF2-40B4-BE49-F238E27FC236}">
                <a16:creationId xmlns:a16="http://schemas.microsoft.com/office/drawing/2014/main" id="{C4E3046E-1EC0-9B48-B44B-FF462C669C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614408-87E3-EA46-AEB1-2AB2713C6F70}"/>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2517015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82D325-9D93-EA40-A029-642B133075F3}"/>
              </a:ext>
            </a:extLst>
          </p:cNvPr>
          <p:cNvSpPr>
            <a:spLocks noGrp="1"/>
          </p:cNvSpPr>
          <p:nvPr>
            <p:ph type="dt" sz="half" idx="10"/>
          </p:nvPr>
        </p:nvSpPr>
        <p:spPr/>
        <p:txBody>
          <a:bodyPr/>
          <a:lstStyle/>
          <a:p>
            <a:fld id="{31E03B2E-90D2-5A49-A60A-1E27A8FCECE2}" type="datetimeFigureOut">
              <a:rPr lang="en-US" smtClean="0"/>
              <a:t>5/23/21</a:t>
            </a:fld>
            <a:endParaRPr lang="en-US"/>
          </a:p>
        </p:txBody>
      </p:sp>
      <p:sp>
        <p:nvSpPr>
          <p:cNvPr id="3" name="Footer Placeholder 2">
            <a:extLst>
              <a:ext uri="{FF2B5EF4-FFF2-40B4-BE49-F238E27FC236}">
                <a16:creationId xmlns:a16="http://schemas.microsoft.com/office/drawing/2014/main" id="{02A67309-A766-B44C-8B25-6571464B5C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C15404-96BE-BD4B-9B53-87DE4AF9CA05}"/>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1277997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00E29-7181-E147-A78F-32D1ECF59A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FE2303-60EE-A044-A57E-C951E1BCA1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DA9759-37C3-E44D-9BE9-04855FF3A8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2E2E2B-27EB-2845-BF6F-249B6731C785}"/>
              </a:ext>
            </a:extLst>
          </p:cNvPr>
          <p:cNvSpPr>
            <a:spLocks noGrp="1"/>
          </p:cNvSpPr>
          <p:nvPr>
            <p:ph type="dt" sz="half" idx="10"/>
          </p:nvPr>
        </p:nvSpPr>
        <p:spPr/>
        <p:txBody>
          <a:bodyPr/>
          <a:lstStyle/>
          <a:p>
            <a:fld id="{31E03B2E-90D2-5A49-A60A-1E27A8FCECE2}" type="datetimeFigureOut">
              <a:rPr lang="en-US" smtClean="0"/>
              <a:t>5/23/21</a:t>
            </a:fld>
            <a:endParaRPr lang="en-US"/>
          </a:p>
        </p:txBody>
      </p:sp>
      <p:sp>
        <p:nvSpPr>
          <p:cNvPr id="6" name="Footer Placeholder 5">
            <a:extLst>
              <a:ext uri="{FF2B5EF4-FFF2-40B4-BE49-F238E27FC236}">
                <a16:creationId xmlns:a16="http://schemas.microsoft.com/office/drawing/2014/main" id="{36C0EB6B-6AD3-164D-99EA-EE2ABBF1D8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86DD11-9244-4049-9EF3-8FABE34174B1}"/>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2122075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B9D9D-EEF0-4A47-B099-5591500F53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75CBC4-89F3-FE41-9C9E-A4EE56F4B8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092466-B137-354C-A328-7AAD651390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53369D-9B37-1741-90D2-FF8D0C74C7A4}"/>
              </a:ext>
            </a:extLst>
          </p:cNvPr>
          <p:cNvSpPr>
            <a:spLocks noGrp="1"/>
          </p:cNvSpPr>
          <p:nvPr>
            <p:ph type="dt" sz="half" idx="10"/>
          </p:nvPr>
        </p:nvSpPr>
        <p:spPr/>
        <p:txBody>
          <a:bodyPr/>
          <a:lstStyle/>
          <a:p>
            <a:fld id="{31E03B2E-90D2-5A49-A60A-1E27A8FCECE2}" type="datetimeFigureOut">
              <a:rPr lang="en-US" smtClean="0"/>
              <a:t>5/23/21</a:t>
            </a:fld>
            <a:endParaRPr lang="en-US"/>
          </a:p>
        </p:txBody>
      </p:sp>
      <p:sp>
        <p:nvSpPr>
          <p:cNvPr id="6" name="Footer Placeholder 5">
            <a:extLst>
              <a:ext uri="{FF2B5EF4-FFF2-40B4-BE49-F238E27FC236}">
                <a16:creationId xmlns:a16="http://schemas.microsoft.com/office/drawing/2014/main" id="{2E046DBC-4935-2E4F-8EE6-0405BD8116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43F94E-CC6D-C34E-9F14-4CB6A1953296}"/>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1081433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953C49-9BBD-2F4F-B82B-CB9271447A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246E7E-C932-8B42-9D3C-1547F76AF5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9857D9-DE13-004C-92EF-6C24FD0049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E03B2E-90D2-5A49-A60A-1E27A8FCECE2}" type="datetimeFigureOut">
              <a:rPr lang="en-US" smtClean="0"/>
              <a:t>5/23/21</a:t>
            </a:fld>
            <a:endParaRPr lang="en-US"/>
          </a:p>
        </p:txBody>
      </p:sp>
      <p:sp>
        <p:nvSpPr>
          <p:cNvPr id="5" name="Footer Placeholder 4">
            <a:extLst>
              <a:ext uri="{FF2B5EF4-FFF2-40B4-BE49-F238E27FC236}">
                <a16:creationId xmlns:a16="http://schemas.microsoft.com/office/drawing/2014/main" id="{08E38345-541C-C347-A5AD-9B4DA21578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8B1782-6674-D84F-9C5F-EE7B7F1CEB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9B73A1-FC61-BA47-8819-316DF00D2F06}" type="slidenum">
              <a:rPr lang="en-US" smtClean="0"/>
              <a:t>‹#›</a:t>
            </a:fld>
            <a:endParaRPr lang="en-US"/>
          </a:p>
        </p:txBody>
      </p:sp>
    </p:spTree>
    <p:extLst>
      <p:ext uri="{BB962C8B-B14F-4D97-AF65-F5344CB8AC3E}">
        <p14:creationId xmlns:p14="http://schemas.microsoft.com/office/powerpoint/2010/main" val="3592649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bin"/><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bin"/><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bin"/><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bin"/><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bin"/><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bin"/><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2.bin"/><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bin"/><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bin"/><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9.bin"/><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3.bin"/><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4.bin"/><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5.bin"/><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bin"/><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8.bin"/><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9.bin"/><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8" descr="Text&#10;&#10;Description automatically generated">
            <a:extLst>
              <a:ext uri="{FF2B5EF4-FFF2-40B4-BE49-F238E27FC236}">
                <a16:creationId xmlns:a16="http://schemas.microsoft.com/office/drawing/2014/main" id="{B2B1E415-F56A-40E4-9253-1EBEE74A141E}"/>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9" name="Subtitle 2">
            <a:extLst>
              <a:ext uri="{FF2B5EF4-FFF2-40B4-BE49-F238E27FC236}">
                <a16:creationId xmlns:a16="http://schemas.microsoft.com/office/drawing/2014/main" id="{6E5ACC97-A4E3-41B0-8460-A39A57617AE0}"/>
              </a:ext>
            </a:extLst>
          </p:cNvPr>
          <p:cNvSpPr>
            <a:spLocks noGrp="1"/>
          </p:cNvSpPr>
          <p:nvPr>
            <p:ph type="subTitle" idx="1"/>
          </p:nvPr>
        </p:nvSpPr>
        <p:spPr>
          <a:xfrm rot="16200000">
            <a:off x="8245230" y="2879114"/>
            <a:ext cx="6828694" cy="1069924"/>
          </a:xfrm>
        </p:spPr>
        <p:txBody>
          <a:bodyPr vert="horz" lIns="91440" tIns="45720" rIns="91440" bIns="45720" rtlCol="0" anchor="t">
            <a:normAutofit/>
          </a:bodyPr>
          <a:lstStyle/>
          <a:p>
            <a:r>
              <a:rPr lang="en-US" sz="3200" dirty="0">
                <a:solidFill>
                  <a:schemeClr val="bg1"/>
                </a:solidFill>
                <a:latin typeface="Avenir Book"/>
              </a:rPr>
              <a:t>Lesson 3: Disciples Work Together</a:t>
            </a:r>
            <a:endParaRPr lang="en-US" dirty="0">
              <a:solidFill>
                <a:schemeClr val="bg1"/>
              </a:solidFill>
              <a:latin typeface="Avenir Book"/>
            </a:endParaRPr>
          </a:p>
          <a:p>
            <a:r>
              <a:rPr lang="en-US" dirty="0">
                <a:solidFill>
                  <a:schemeClr val="bg1"/>
                </a:solidFill>
                <a:latin typeface="Avenir Book"/>
              </a:rPr>
              <a:t>Studies to Help Disciples Grow Stronger</a:t>
            </a:r>
          </a:p>
        </p:txBody>
      </p:sp>
    </p:spTree>
    <p:extLst>
      <p:ext uri="{BB962C8B-B14F-4D97-AF65-F5344CB8AC3E}">
        <p14:creationId xmlns:p14="http://schemas.microsoft.com/office/powerpoint/2010/main" val="1217802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normAutofit fontScale="90000"/>
          </a:bodyPr>
          <a:lstStyle/>
          <a:p>
            <a:pPr algn="ctr">
              <a:lnSpc>
                <a:spcPct val="100000"/>
              </a:lnSpc>
            </a:pPr>
            <a:r>
              <a:rPr lang="en-US" dirty="0">
                <a:latin typeface="Avenir Book" panose="02000503020000020003" pitchFamily="2" charset="0"/>
              </a:rPr>
              <a:t>Why should a disciple join a local church?</a:t>
            </a:r>
            <a:br>
              <a:rPr lang="en-US" dirty="0">
                <a:latin typeface="Avenir Book" panose="02000503020000020003" pitchFamily="2" charset="0"/>
              </a:rPr>
            </a:br>
            <a:r>
              <a:rPr lang="en-US" sz="1800" dirty="0">
                <a:latin typeface="Avenir Book" panose="02000503020000020003" pitchFamily="2" charset="0"/>
              </a:rPr>
              <a:t>Lesson 3: Disciples Work Together</a:t>
            </a:r>
            <a:endParaRPr lang="en-US" dirty="0">
              <a:latin typeface="Avenir Book" panose="02000503020000020003" pitchFamily="2" charset="0"/>
            </a:endParaRPr>
          </a:p>
        </p:txBody>
      </p:sp>
      <p:pic>
        <p:nvPicPr>
          <p:cNvPr id="4" name="Picture 3" descr="Text&#10;&#10;Description automatically generated">
            <a:extLst>
              <a:ext uri="{FF2B5EF4-FFF2-40B4-BE49-F238E27FC236}">
                <a16:creationId xmlns:a16="http://schemas.microsoft.com/office/drawing/2014/main" id="{80AF4075-3080-5D48-94E2-D65910D97730}"/>
              </a:ext>
            </a:extLst>
          </p:cNvPr>
          <p:cNvPicPr>
            <a:picLocks noChangeAspect="1"/>
          </p:cNvPicPr>
          <p:nvPr/>
        </p:nvPicPr>
        <p:blipFill>
          <a:blip r:embed="rId2"/>
          <a:stretch>
            <a:fillRect/>
          </a:stretch>
        </p:blipFill>
        <p:spPr>
          <a:xfrm>
            <a:off x="10797872" y="5763873"/>
            <a:ext cx="1338472" cy="1038469"/>
          </a:xfrm>
          <a:prstGeom prst="rect">
            <a:avLst/>
          </a:prstGeom>
        </p:spPr>
      </p:pic>
      <p:sp>
        <p:nvSpPr>
          <p:cNvPr id="7" name="Content Placeholder 2">
            <a:extLst>
              <a:ext uri="{FF2B5EF4-FFF2-40B4-BE49-F238E27FC236}">
                <a16:creationId xmlns:a16="http://schemas.microsoft.com/office/drawing/2014/main" id="{0E9044BF-D92E-E04C-8AD5-30C7FB891AFA}"/>
              </a:ext>
            </a:extLst>
          </p:cNvPr>
          <p:cNvSpPr>
            <a:spLocks noGrp="1"/>
          </p:cNvSpPr>
          <p:nvPr>
            <p:ph idx="1"/>
          </p:nvPr>
        </p:nvSpPr>
        <p:spPr>
          <a:xfrm>
            <a:off x="838200" y="1880626"/>
            <a:ext cx="10515600" cy="4797604"/>
          </a:xfrm>
        </p:spPr>
        <p:txBody>
          <a:bodyPr>
            <a:normAutofit/>
          </a:bodyPr>
          <a:lstStyle/>
          <a:p>
            <a:pPr marL="457200" indent="-457200">
              <a:lnSpc>
                <a:spcPct val="100000"/>
              </a:lnSpc>
              <a:spcAft>
                <a:spcPts val="600"/>
              </a:spcAft>
              <a:buAutoNum type="alphaUcPeriod"/>
            </a:pPr>
            <a:r>
              <a:rPr lang="en-US" sz="2400" dirty="0">
                <a:latin typeface="Avenir Book" panose="02000503020000020003" pitchFamily="2" charset="0"/>
              </a:rPr>
              <a:t>The local church promotes accountability.</a:t>
            </a:r>
          </a:p>
          <a:p>
            <a:pPr marL="914400" lvl="1" indent="-457200">
              <a:lnSpc>
                <a:spcPct val="100000"/>
              </a:lnSpc>
              <a:spcAft>
                <a:spcPts val="600"/>
              </a:spcAft>
              <a:buAutoNum type="arabicPeriod"/>
            </a:pPr>
            <a:r>
              <a:rPr lang="en-US" sz="2000" dirty="0">
                <a:latin typeface="Avenir Book" panose="02000503020000020003" pitchFamily="2" charset="0"/>
              </a:rPr>
              <a:t>Sometimes, following Jesus is difficult. Disciples can be tempted to abandon Christianity.</a:t>
            </a:r>
          </a:p>
          <a:p>
            <a:pPr marL="914400" lvl="1" indent="-457200">
              <a:lnSpc>
                <a:spcPct val="100000"/>
              </a:lnSpc>
              <a:spcAft>
                <a:spcPts val="600"/>
              </a:spcAft>
              <a:buAutoNum type="arabicPeriod"/>
            </a:pPr>
            <a:r>
              <a:rPr lang="en-US" sz="2000" dirty="0">
                <a:latin typeface="Avenir Book" panose="02000503020000020003" pitchFamily="2" charset="0"/>
              </a:rPr>
              <a:t>Yet, we know that if we quit the Lord, other disciples will ask about our conduct and actions. This helps us remain faithful.</a:t>
            </a:r>
          </a:p>
          <a:p>
            <a:pPr marL="914400" lvl="1" indent="-457200">
              <a:lnSpc>
                <a:spcPct val="100000"/>
              </a:lnSpc>
              <a:spcAft>
                <a:spcPts val="600"/>
              </a:spcAft>
              <a:buAutoNum type="arabicPeriod"/>
            </a:pPr>
            <a:r>
              <a:rPr lang="en-US" sz="2000" dirty="0">
                <a:latin typeface="Avenir Book" panose="02000503020000020003" pitchFamily="2" charset="0"/>
              </a:rPr>
              <a:t>Read Galatians 6:1. Should brethren assist each other?</a:t>
            </a:r>
          </a:p>
          <a:p>
            <a:pPr marL="914400" lvl="1" indent="-457200">
              <a:lnSpc>
                <a:spcPct val="100000"/>
              </a:lnSpc>
              <a:spcAft>
                <a:spcPts val="600"/>
              </a:spcAft>
              <a:buAutoNum type="arabicPeriod"/>
            </a:pPr>
            <a:r>
              <a:rPr lang="en-US" sz="2000" dirty="0">
                <a:latin typeface="Avenir Book" panose="02000503020000020003" pitchFamily="2" charset="0"/>
              </a:rPr>
              <a:t>Accountability and restoration are two key functions of elders. Read Hebrews 13:17. Should we respect the elders?</a:t>
            </a:r>
          </a:p>
          <a:p>
            <a:pPr marL="914400" lvl="1" indent="-457200">
              <a:lnSpc>
                <a:spcPct val="100000"/>
              </a:lnSpc>
              <a:spcAft>
                <a:spcPts val="600"/>
              </a:spcAft>
              <a:buAutoNum type="arabicPeriod"/>
            </a:pPr>
            <a:r>
              <a:rPr lang="en-US" sz="2000" dirty="0">
                <a:latin typeface="Avenir Book" panose="02000503020000020003" pitchFamily="2" charset="0"/>
              </a:rPr>
              <a:t>No one has the right to pry into private matters just to satisfy personal curiosity. However, Christians should expect the family of God to assist them in growing stronger by holding them accountable for their actions.</a:t>
            </a:r>
          </a:p>
          <a:p>
            <a:pPr marL="914400" lvl="1" indent="-457200">
              <a:lnSpc>
                <a:spcPct val="100000"/>
              </a:lnSpc>
              <a:spcAft>
                <a:spcPts val="600"/>
              </a:spcAft>
              <a:buAutoNum type="arabicPeriod"/>
            </a:pPr>
            <a:endParaRPr lang="en-US" sz="2000" dirty="0">
              <a:latin typeface="Avenir Book" panose="02000503020000020003" pitchFamily="2" charset="0"/>
            </a:endParaRPr>
          </a:p>
        </p:txBody>
      </p:sp>
    </p:spTree>
    <p:extLst>
      <p:ext uri="{BB962C8B-B14F-4D97-AF65-F5344CB8AC3E}">
        <p14:creationId xmlns:p14="http://schemas.microsoft.com/office/powerpoint/2010/main" val="3669390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normAutofit fontScale="90000"/>
          </a:bodyPr>
          <a:lstStyle/>
          <a:p>
            <a:pPr algn="ctr">
              <a:lnSpc>
                <a:spcPct val="100000"/>
              </a:lnSpc>
            </a:pPr>
            <a:r>
              <a:rPr lang="en-US" dirty="0">
                <a:latin typeface="Avenir Book" panose="02000503020000020003" pitchFamily="2" charset="0"/>
              </a:rPr>
              <a:t>Why should a disciple join a local church?</a:t>
            </a:r>
            <a:br>
              <a:rPr lang="en-US" dirty="0">
                <a:latin typeface="Avenir Book" panose="02000503020000020003" pitchFamily="2" charset="0"/>
              </a:rPr>
            </a:br>
            <a:r>
              <a:rPr lang="en-US" sz="1800" dirty="0">
                <a:latin typeface="Avenir Book" panose="02000503020000020003" pitchFamily="2" charset="0"/>
              </a:rPr>
              <a:t>Lesson 3: Disciples Work Together</a:t>
            </a:r>
            <a:endParaRPr lang="en-US" dirty="0">
              <a:latin typeface="Avenir Book" panose="02000503020000020003" pitchFamily="2" charset="0"/>
            </a:endParaRPr>
          </a:p>
        </p:txBody>
      </p:sp>
      <p:pic>
        <p:nvPicPr>
          <p:cNvPr id="4" name="Picture 3" descr="Text&#10;&#10;Description automatically generated">
            <a:extLst>
              <a:ext uri="{FF2B5EF4-FFF2-40B4-BE49-F238E27FC236}">
                <a16:creationId xmlns:a16="http://schemas.microsoft.com/office/drawing/2014/main" id="{80AF4075-3080-5D48-94E2-D65910D97730}"/>
              </a:ext>
            </a:extLst>
          </p:cNvPr>
          <p:cNvPicPr>
            <a:picLocks noChangeAspect="1"/>
          </p:cNvPicPr>
          <p:nvPr/>
        </p:nvPicPr>
        <p:blipFill>
          <a:blip r:embed="rId2"/>
          <a:stretch>
            <a:fillRect/>
          </a:stretch>
        </p:blipFill>
        <p:spPr>
          <a:xfrm>
            <a:off x="10797872" y="5763873"/>
            <a:ext cx="1338472" cy="1038469"/>
          </a:xfrm>
          <a:prstGeom prst="rect">
            <a:avLst/>
          </a:prstGeom>
        </p:spPr>
      </p:pic>
      <p:sp>
        <p:nvSpPr>
          <p:cNvPr id="7" name="Content Placeholder 2">
            <a:extLst>
              <a:ext uri="{FF2B5EF4-FFF2-40B4-BE49-F238E27FC236}">
                <a16:creationId xmlns:a16="http://schemas.microsoft.com/office/drawing/2014/main" id="{0E9044BF-D92E-E04C-8AD5-30C7FB891AFA}"/>
              </a:ext>
            </a:extLst>
          </p:cNvPr>
          <p:cNvSpPr>
            <a:spLocks noGrp="1"/>
          </p:cNvSpPr>
          <p:nvPr>
            <p:ph idx="1"/>
          </p:nvPr>
        </p:nvSpPr>
        <p:spPr>
          <a:xfrm>
            <a:off x="838200" y="1880626"/>
            <a:ext cx="10515600" cy="4797604"/>
          </a:xfrm>
        </p:spPr>
        <p:txBody>
          <a:bodyPr>
            <a:normAutofit/>
          </a:bodyPr>
          <a:lstStyle/>
          <a:p>
            <a:pPr marL="457200" indent="-457200">
              <a:lnSpc>
                <a:spcPct val="100000"/>
              </a:lnSpc>
              <a:spcAft>
                <a:spcPts val="600"/>
              </a:spcAft>
              <a:buFont typeface="+mj-lt"/>
              <a:buAutoNum type="alphaUcPeriod" startAt="2"/>
            </a:pPr>
            <a:r>
              <a:rPr lang="en-US" sz="2400" dirty="0">
                <a:latin typeface="Avenir Book" panose="02000503020000020003" pitchFamily="2" charset="0"/>
              </a:rPr>
              <a:t>The local church provides instruction.</a:t>
            </a:r>
          </a:p>
          <a:p>
            <a:pPr marL="914400" lvl="1" indent="-457200">
              <a:lnSpc>
                <a:spcPct val="100000"/>
              </a:lnSpc>
              <a:spcAft>
                <a:spcPts val="600"/>
              </a:spcAft>
              <a:buAutoNum type="arabicPeriod"/>
            </a:pPr>
            <a:r>
              <a:rPr lang="en-US" sz="2000" dirty="0">
                <a:latin typeface="Avenir Book" panose="02000503020000020003" pitchFamily="2" charset="0"/>
              </a:rPr>
              <a:t>The local church’s main focus is teaching the lost the gospel, and teaching Christians how to be better disciples (1 Timothy 3:15).</a:t>
            </a:r>
          </a:p>
          <a:p>
            <a:pPr marL="914400" lvl="1" indent="-457200">
              <a:lnSpc>
                <a:spcPct val="100000"/>
              </a:lnSpc>
              <a:spcAft>
                <a:spcPts val="600"/>
              </a:spcAft>
              <a:buAutoNum type="arabicPeriod"/>
            </a:pPr>
            <a:r>
              <a:rPr lang="en-US" sz="2000" dirty="0">
                <a:latin typeface="Avenir Book" panose="02000503020000020003" pitchFamily="2" charset="0"/>
              </a:rPr>
              <a:t>Every Christian should expect the local congregation to provide instruction in discipleship.</a:t>
            </a:r>
          </a:p>
          <a:p>
            <a:pPr marL="914400" lvl="1" indent="-457200">
              <a:lnSpc>
                <a:spcPct val="100000"/>
              </a:lnSpc>
              <a:spcAft>
                <a:spcPts val="600"/>
              </a:spcAft>
              <a:buAutoNum type="arabicPeriod"/>
            </a:pPr>
            <a:r>
              <a:rPr lang="en-US" sz="2000" dirty="0">
                <a:latin typeface="Avenir Book" panose="02000503020000020003" pitchFamily="2" charset="0"/>
              </a:rPr>
              <a:t>The basis for such instruction must be the Scriptures. Read Luke 24:27. What did Jesus explain in His teaching?</a:t>
            </a:r>
          </a:p>
          <a:p>
            <a:pPr marL="914400" lvl="1" indent="-457200">
              <a:lnSpc>
                <a:spcPct val="100000"/>
              </a:lnSpc>
              <a:spcAft>
                <a:spcPts val="600"/>
              </a:spcAft>
              <a:buAutoNum type="arabicPeriod"/>
            </a:pPr>
            <a:r>
              <a:rPr lang="en-US" sz="2000" dirty="0">
                <a:latin typeface="Avenir Book" panose="02000503020000020003" pitchFamily="2" charset="0"/>
              </a:rPr>
              <a:t>Good Bible study is not made up of sharing opinions or reading books written by human authors. Instead, the local church teaches the Bible, showing how the Scriptures relate to Jesus and His will for disciples.</a:t>
            </a:r>
          </a:p>
          <a:p>
            <a:pPr marL="914400" lvl="1" indent="-457200">
              <a:lnSpc>
                <a:spcPct val="100000"/>
              </a:lnSpc>
              <a:spcAft>
                <a:spcPts val="600"/>
              </a:spcAft>
              <a:buAutoNum type="arabicPeriod"/>
            </a:pPr>
            <a:endParaRPr lang="en-US" sz="2000" dirty="0">
              <a:latin typeface="Avenir Book" panose="02000503020000020003" pitchFamily="2" charset="0"/>
            </a:endParaRPr>
          </a:p>
        </p:txBody>
      </p:sp>
    </p:spTree>
    <p:extLst>
      <p:ext uri="{BB962C8B-B14F-4D97-AF65-F5344CB8AC3E}">
        <p14:creationId xmlns:p14="http://schemas.microsoft.com/office/powerpoint/2010/main" val="2756804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normAutofit fontScale="90000"/>
          </a:bodyPr>
          <a:lstStyle/>
          <a:p>
            <a:pPr algn="ctr">
              <a:lnSpc>
                <a:spcPct val="100000"/>
              </a:lnSpc>
            </a:pPr>
            <a:r>
              <a:rPr lang="en-US" dirty="0">
                <a:latin typeface="Avenir Book" panose="02000503020000020003" pitchFamily="2" charset="0"/>
              </a:rPr>
              <a:t>Why should a disciple join a local church?</a:t>
            </a:r>
            <a:br>
              <a:rPr lang="en-US" dirty="0">
                <a:latin typeface="Avenir Book" panose="02000503020000020003" pitchFamily="2" charset="0"/>
              </a:rPr>
            </a:br>
            <a:r>
              <a:rPr lang="en-US" sz="1800" dirty="0">
                <a:latin typeface="Avenir Book" panose="02000503020000020003" pitchFamily="2" charset="0"/>
              </a:rPr>
              <a:t>Lesson 3: Disciples Work Together</a:t>
            </a:r>
            <a:endParaRPr lang="en-US" dirty="0">
              <a:latin typeface="Avenir Book" panose="02000503020000020003" pitchFamily="2" charset="0"/>
            </a:endParaRPr>
          </a:p>
        </p:txBody>
      </p:sp>
      <p:pic>
        <p:nvPicPr>
          <p:cNvPr id="4" name="Picture 3" descr="Text&#10;&#10;Description automatically generated">
            <a:extLst>
              <a:ext uri="{FF2B5EF4-FFF2-40B4-BE49-F238E27FC236}">
                <a16:creationId xmlns:a16="http://schemas.microsoft.com/office/drawing/2014/main" id="{80AF4075-3080-5D48-94E2-D65910D97730}"/>
              </a:ext>
            </a:extLst>
          </p:cNvPr>
          <p:cNvPicPr>
            <a:picLocks noChangeAspect="1"/>
          </p:cNvPicPr>
          <p:nvPr/>
        </p:nvPicPr>
        <p:blipFill>
          <a:blip r:embed="rId2"/>
          <a:stretch>
            <a:fillRect/>
          </a:stretch>
        </p:blipFill>
        <p:spPr>
          <a:xfrm>
            <a:off x="10797872" y="5763873"/>
            <a:ext cx="1338472" cy="1038469"/>
          </a:xfrm>
          <a:prstGeom prst="rect">
            <a:avLst/>
          </a:prstGeom>
        </p:spPr>
      </p:pic>
      <p:sp>
        <p:nvSpPr>
          <p:cNvPr id="7" name="Content Placeholder 2">
            <a:extLst>
              <a:ext uri="{FF2B5EF4-FFF2-40B4-BE49-F238E27FC236}">
                <a16:creationId xmlns:a16="http://schemas.microsoft.com/office/drawing/2014/main" id="{0E9044BF-D92E-E04C-8AD5-30C7FB891AFA}"/>
              </a:ext>
            </a:extLst>
          </p:cNvPr>
          <p:cNvSpPr>
            <a:spLocks noGrp="1"/>
          </p:cNvSpPr>
          <p:nvPr>
            <p:ph idx="1"/>
          </p:nvPr>
        </p:nvSpPr>
        <p:spPr>
          <a:xfrm>
            <a:off x="838200" y="1522914"/>
            <a:ext cx="10515600" cy="5538283"/>
          </a:xfrm>
        </p:spPr>
        <p:txBody>
          <a:bodyPr>
            <a:normAutofit/>
          </a:bodyPr>
          <a:lstStyle/>
          <a:p>
            <a:pPr marL="457200" indent="-457200">
              <a:lnSpc>
                <a:spcPct val="100000"/>
              </a:lnSpc>
              <a:spcAft>
                <a:spcPts val="600"/>
              </a:spcAft>
              <a:buFont typeface="+mj-lt"/>
              <a:buAutoNum type="alphaUcPeriod" startAt="3"/>
            </a:pPr>
            <a:r>
              <a:rPr lang="en-US" sz="2400" dirty="0">
                <a:latin typeface="Avenir Book" panose="02000503020000020003" pitchFamily="2" charset="0"/>
              </a:rPr>
              <a:t>The local church is where the disciple can develop his or her talents.</a:t>
            </a:r>
          </a:p>
          <a:p>
            <a:pPr marL="914400" lvl="1" indent="-457200">
              <a:lnSpc>
                <a:spcPct val="100000"/>
              </a:lnSpc>
              <a:spcAft>
                <a:spcPts val="600"/>
              </a:spcAft>
              <a:buAutoNum type="arabicPeriod"/>
            </a:pPr>
            <a:r>
              <a:rPr lang="en-US" sz="2000" dirty="0">
                <a:latin typeface="Avenir Book" panose="02000503020000020003" pitchFamily="2" charset="0"/>
              </a:rPr>
              <a:t>Disciples do not all have the same ability, but every disciple has some talent that can be used in the Kingdom of God.</a:t>
            </a:r>
          </a:p>
          <a:p>
            <a:pPr marL="914400" lvl="1" indent="-457200">
              <a:lnSpc>
                <a:spcPct val="100000"/>
              </a:lnSpc>
              <a:spcAft>
                <a:spcPts val="600"/>
              </a:spcAft>
              <a:buAutoNum type="arabicPeriod"/>
            </a:pPr>
            <a:r>
              <a:rPr lang="en-US" sz="2000" dirty="0">
                <a:latin typeface="Avenir Book" panose="02000503020000020003" pitchFamily="2" charset="0"/>
              </a:rPr>
              <a:t>”For as we have many members in one body, but all the members do not have the same function, so we, being many, are one body in Christ, and individually members of one another” (Romans 12:4-5).</a:t>
            </a:r>
          </a:p>
          <a:p>
            <a:pPr marL="914400" lvl="1" indent="-457200">
              <a:lnSpc>
                <a:spcPct val="100000"/>
              </a:lnSpc>
              <a:spcAft>
                <a:spcPts val="600"/>
              </a:spcAft>
              <a:buAutoNum type="arabicPeriod"/>
            </a:pPr>
            <a:r>
              <a:rPr lang="en-US" sz="2000" dirty="0">
                <a:latin typeface="Avenir Book" panose="02000503020000020003" pitchFamily="2" charset="0"/>
              </a:rPr>
              <a:t>Some can teach Bible classes, others can do physical work around the meeting place, while still others visit the sick and elderly. The list of activities needed in a local church never ends!</a:t>
            </a:r>
          </a:p>
          <a:p>
            <a:pPr marL="914400" lvl="1" indent="-457200">
              <a:lnSpc>
                <a:spcPct val="100000"/>
              </a:lnSpc>
              <a:spcAft>
                <a:spcPts val="600"/>
              </a:spcAft>
              <a:buAutoNum type="arabicPeriod"/>
            </a:pPr>
            <a:r>
              <a:rPr lang="en-US" sz="2000" dirty="0">
                <a:latin typeface="Avenir Book" panose="02000503020000020003" pitchFamily="2" charset="0"/>
              </a:rPr>
              <a:t>Find someone at the local church who is already doing what you might be able to do. Ask them to help you learn how to put your talent to use for the Lord.</a:t>
            </a:r>
          </a:p>
          <a:p>
            <a:pPr marL="914400" lvl="1" indent="-457200">
              <a:lnSpc>
                <a:spcPct val="100000"/>
              </a:lnSpc>
              <a:spcAft>
                <a:spcPts val="600"/>
              </a:spcAft>
              <a:buAutoNum type="arabicPeriod"/>
            </a:pPr>
            <a:r>
              <a:rPr lang="en-US" sz="2000" dirty="0">
                <a:latin typeface="Avenir Book" panose="02000503020000020003" pitchFamily="2" charset="0"/>
              </a:rPr>
              <a:t>Every talent, no matter how small it may seem to others, is needed in the </a:t>
            </a:r>
            <a:br>
              <a:rPr lang="en-US" sz="2000" dirty="0">
                <a:latin typeface="Avenir Book" panose="02000503020000020003" pitchFamily="2" charset="0"/>
              </a:rPr>
            </a:br>
            <a:r>
              <a:rPr lang="en-US" sz="2000" dirty="0">
                <a:latin typeface="Avenir Book" panose="02000503020000020003" pitchFamily="2" charset="0"/>
              </a:rPr>
              <a:t>Body of Christ.</a:t>
            </a:r>
          </a:p>
          <a:p>
            <a:pPr marL="914400" lvl="1" indent="-457200">
              <a:lnSpc>
                <a:spcPct val="100000"/>
              </a:lnSpc>
              <a:spcAft>
                <a:spcPts val="600"/>
              </a:spcAft>
              <a:buAutoNum type="arabicPeriod"/>
            </a:pPr>
            <a:r>
              <a:rPr lang="en-US" sz="2000" dirty="0">
                <a:latin typeface="Avenir Book" panose="02000503020000020003" pitchFamily="2" charset="0"/>
              </a:rPr>
              <a:t>Read 1 Corinthians 12:20-21. Are you needed in the church?</a:t>
            </a:r>
          </a:p>
          <a:p>
            <a:pPr marL="914400" lvl="1" indent="-457200">
              <a:lnSpc>
                <a:spcPct val="100000"/>
              </a:lnSpc>
              <a:spcAft>
                <a:spcPts val="600"/>
              </a:spcAft>
              <a:buAutoNum type="arabicPeriod"/>
            </a:pPr>
            <a:endParaRPr lang="en-US" sz="2000" dirty="0">
              <a:latin typeface="Avenir Book" panose="02000503020000020003" pitchFamily="2" charset="0"/>
            </a:endParaRPr>
          </a:p>
        </p:txBody>
      </p:sp>
    </p:spTree>
    <p:extLst>
      <p:ext uri="{BB962C8B-B14F-4D97-AF65-F5344CB8AC3E}">
        <p14:creationId xmlns:p14="http://schemas.microsoft.com/office/powerpoint/2010/main" val="2050889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1F3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007CA-6C63-3E4B-B0E0-5E83D663D221}"/>
              </a:ext>
            </a:extLst>
          </p:cNvPr>
          <p:cNvSpPr>
            <a:spLocks noGrp="1"/>
          </p:cNvSpPr>
          <p:nvPr>
            <p:ph type="title"/>
          </p:nvPr>
        </p:nvSpPr>
        <p:spPr>
          <a:xfrm>
            <a:off x="6889898" y="0"/>
            <a:ext cx="5302102" cy="5941280"/>
          </a:xfrm>
        </p:spPr>
        <p:txBody>
          <a:bodyPr vert="horz" lIns="91440" tIns="45720" rIns="91440" bIns="45720" rtlCol="0" anchor="ctr">
            <a:normAutofit/>
          </a:bodyPr>
          <a:lstStyle/>
          <a:p>
            <a:pPr algn="ctr"/>
            <a:r>
              <a:rPr lang="en-US" sz="5400" dirty="0">
                <a:solidFill>
                  <a:schemeClr val="bg1"/>
                </a:solidFill>
                <a:latin typeface="Avenir Book" panose="02000503020000020003" pitchFamily="2" charset="0"/>
              </a:rPr>
              <a:t>What obligations </a:t>
            </a:r>
            <a:br>
              <a:rPr lang="en-US" sz="5400" dirty="0">
                <a:solidFill>
                  <a:schemeClr val="bg1"/>
                </a:solidFill>
                <a:latin typeface="Avenir Book" panose="02000503020000020003" pitchFamily="2" charset="0"/>
              </a:rPr>
            </a:br>
            <a:r>
              <a:rPr lang="en-US" sz="5400" dirty="0">
                <a:solidFill>
                  <a:schemeClr val="bg1"/>
                </a:solidFill>
                <a:latin typeface="Avenir Book" panose="02000503020000020003" pitchFamily="2" charset="0"/>
              </a:rPr>
              <a:t>and responsibilities do disciples have to a</a:t>
            </a:r>
            <a:br>
              <a:rPr lang="en-US" sz="5400" dirty="0">
                <a:solidFill>
                  <a:schemeClr val="bg1"/>
                </a:solidFill>
                <a:latin typeface="Avenir Book" panose="02000503020000020003" pitchFamily="2" charset="0"/>
              </a:rPr>
            </a:br>
            <a:r>
              <a:rPr lang="en-US" sz="5400" dirty="0">
                <a:solidFill>
                  <a:schemeClr val="bg1"/>
                </a:solidFill>
                <a:latin typeface="Avenir Book" panose="02000503020000020003" pitchFamily="2" charset="0"/>
              </a:rPr>
              <a:t>local church?</a:t>
            </a:r>
          </a:p>
        </p:txBody>
      </p:sp>
      <p:pic>
        <p:nvPicPr>
          <p:cNvPr id="4" name="Picture 8" descr="Text&#10;&#10;Description automatically generated">
            <a:extLst>
              <a:ext uri="{FF2B5EF4-FFF2-40B4-BE49-F238E27FC236}">
                <a16:creationId xmlns:a16="http://schemas.microsoft.com/office/drawing/2014/main" id="{7E6DBD4A-EDF7-9D49-8F02-DE1298D02E10}"/>
              </a:ext>
            </a:extLst>
          </p:cNvPr>
          <p:cNvPicPr>
            <a:picLocks noChangeAspect="1"/>
          </p:cNvPicPr>
          <p:nvPr/>
        </p:nvPicPr>
        <p:blipFill rotWithShape="1">
          <a:blip r:embed="rId2"/>
          <a:srcRect l="20464" r="21888"/>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ln w="177800">
            <a:solidFill>
              <a:schemeClr val="bg1">
                <a:lumMod val="85000"/>
              </a:schemeClr>
            </a:solidFill>
          </a:ln>
        </p:spPr>
      </p:pic>
      <p:sp>
        <p:nvSpPr>
          <p:cNvPr id="6" name="Subtitle 2">
            <a:extLst>
              <a:ext uri="{FF2B5EF4-FFF2-40B4-BE49-F238E27FC236}">
                <a16:creationId xmlns:a16="http://schemas.microsoft.com/office/drawing/2014/main" id="{5B234EE1-9C01-FD48-8758-F8C4CF44CE72}"/>
              </a:ext>
            </a:extLst>
          </p:cNvPr>
          <p:cNvSpPr txBox="1">
            <a:spLocks/>
          </p:cNvSpPr>
          <p:nvPr/>
        </p:nvSpPr>
        <p:spPr>
          <a:xfrm>
            <a:off x="5667153" y="5941290"/>
            <a:ext cx="6524847" cy="916700"/>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solidFill>
                  <a:schemeClr val="bg1"/>
                </a:solidFill>
                <a:latin typeface="Avenir Book"/>
              </a:rPr>
              <a:t>Lesson 3: Disciples Work Together</a:t>
            </a:r>
            <a:endParaRPr lang="en-US" dirty="0">
              <a:solidFill>
                <a:schemeClr val="bg1"/>
              </a:solidFill>
              <a:latin typeface="Avenir Book"/>
            </a:endParaRPr>
          </a:p>
          <a:p>
            <a:pPr marL="0" indent="0" algn="ctr">
              <a:buNone/>
            </a:pPr>
            <a:r>
              <a:rPr lang="en-US" dirty="0">
                <a:solidFill>
                  <a:schemeClr val="bg1"/>
                </a:solidFill>
                <a:latin typeface="Avenir Book"/>
              </a:rPr>
              <a:t>Studies to Help Disciples Grow Stronger</a:t>
            </a:r>
          </a:p>
        </p:txBody>
      </p:sp>
    </p:spTree>
    <p:extLst>
      <p:ext uri="{BB962C8B-B14F-4D97-AF65-F5344CB8AC3E}">
        <p14:creationId xmlns:p14="http://schemas.microsoft.com/office/powerpoint/2010/main" val="1368568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normAutofit/>
          </a:bodyPr>
          <a:lstStyle/>
          <a:p>
            <a:pPr algn="ctr"/>
            <a:r>
              <a:rPr lang="en-US" dirty="0">
                <a:latin typeface="Avenir Book" panose="02000503020000020003" pitchFamily="2" charset="0"/>
              </a:rPr>
              <a:t>What obligations and responsibilities do disciples have to the local church?</a:t>
            </a:r>
          </a:p>
        </p:txBody>
      </p:sp>
      <p:pic>
        <p:nvPicPr>
          <p:cNvPr id="4" name="Picture 3" descr="Text&#10;&#10;Description automatically generated">
            <a:extLst>
              <a:ext uri="{FF2B5EF4-FFF2-40B4-BE49-F238E27FC236}">
                <a16:creationId xmlns:a16="http://schemas.microsoft.com/office/drawing/2014/main" id="{80AF4075-3080-5D48-94E2-D65910D97730}"/>
              </a:ext>
            </a:extLst>
          </p:cNvPr>
          <p:cNvPicPr>
            <a:picLocks noChangeAspect="1"/>
          </p:cNvPicPr>
          <p:nvPr/>
        </p:nvPicPr>
        <p:blipFill>
          <a:blip r:embed="rId2"/>
          <a:stretch>
            <a:fillRect/>
          </a:stretch>
        </p:blipFill>
        <p:spPr>
          <a:xfrm>
            <a:off x="10797872" y="5763873"/>
            <a:ext cx="1338472" cy="1038469"/>
          </a:xfrm>
          <a:prstGeom prst="rect">
            <a:avLst/>
          </a:prstGeom>
        </p:spPr>
      </p:pic>
      <p:sp>
        <p:nvSpPr>
          <p:cNvPr id="8" name="Content Placeholder 2">
            <a:extLst>
              <a:ext uri="{FF2B5EF4-FFF2-40B4-BE49-F238E27FC236}">
                <a16:creationId xmlns:a16="http://schemas.microsoft.com/office/drawing/2014/main" id="{6AC0CC2E-A4BC-EC46-A393-B85460C1E47E}"/>
              </a:ext>
            </a:extLst>
          </p:cNvPr>
          <p:cNvSpPr>
            <a:spLocks noGrp="1"/>
          </p:cNvSpPr>
          <p:nvPr>
            <p:ph idx="1"/>
          </p:nvPr>
        </p:nvSpPr>
        <p:spPr>
          <a:xfrm>
            <a:off x="838200" y="1880626"/>
            <a:ext cx="10515600" cy="4797604"/>
          </a:xfrm>
        </p:spPr>
        <p:txBody>
          <a:bodyPr>
            <a:normAutofit/>
          </a:bodyPr>
          <a:lstStyle/>
          <a:p>
            <a:pPr marL="457200" indent="-457200">
              <a:lnSpc>
                <a:spcPct val="100000"/>
              </a:lnSpc>
              <a:spcAft>
                <a:spcPts val="600"/>
              </a:spcAft>
              <a:buAutoNum type="alphaUcPeriod"/>
            </a:pPr>
            <a:r>
              <a:rPr lang="en-US" sz="2400" dirty="0">
                <a:latin typeface="Avenir Book" panose="02000503020000020003" pitchFamily="2" charset="0"/>
              </a:rPr>
              <a:t>Disciples accept responsibility.</a:t>
            </a:r>
          </a:p>
          <a:p>
            <a:pPr marL="914400" lvl="1" indent="-457200">
              <a:lnSpc>
                <a:spcPct val="100000"/>
              </a:lnSpc>
              <a:spcAft>
                <a:spcPts val="600"/>
              </a:spcAft>
              <a:buAutoNum type="arabicPeriod"/>
            </a:pPr>
            <a:r>
              <a:rPr lang="en-US" sz="2000" dirty="0">
                <a:latin typeface="Avenir Book" panose="02000503020000020003" pitchFamily="2" charset="0"/>
              </a:rPr>
              <a:t>Read Luke 10:1-3. Jesus charged these disciples with certain tasks.</a:t>
            </a:r>
          </a:p>
          <a:p>
            <a:pPr marL="914400" lvl="1" indent="-457200">
              <a:lnSpc>
                <a:spcPct val="100000"/>
              </a:lnSpc>
              <a:spcAft>
                <a:spcPts val="600"/>
              </a:spcAft>
              <a:buAutoNum type="arabicPeriod"/>
            </a:pPr>
            <a:r>
              <a:rPr lang="en-US" sz="2000" dirty="0">
                <a:latin typeface="Avenir Book" panose="02000503020000020003" pitchFamily="2" charset="0"/>
              </a:rPr>
              <a:t>Christianity is not a “free ride” in which everyone constantly caters to your every need.</a:t>
            </a:r>
          </a:p>
          <a:p>
            <a:pPr marL="914400" lvl="1" indent="-457200">
              <a:lnSpc>
                <a:spcPct val="100000"/>
              </a:lnSpc>
              <a:spcAft>
                <a:spcPts val="600"/>
              </a:spcAft>
              <a:buAutoNum type="arabicPeriod"/>
            </a:pPr>
            <a:r>
              <a:rPr lang="en-US" sz="2000" dirty="0">
                <a:latin typeface="Avenir Book" panose="02000503020000020003" pitchFamily="2" charset="0"/>
              </a:rPr>
              <a:t>It is vital that you understand the duties, obligations, and responsibilities that God has given you to fulfill in the local church.</a:t>
            </a:r>
          </a:p>
          <a:p>
            <a:pPr marL="914400" lvl="1" indent="-457200">
              <a:lnSpc>
                <a:spcPct val="100000"/>
              </a:lnSpc>
              <a:spcAft>
                <a:spcPts val="600"/>
              </a:spcAft>
              <a:buAutoNum type="arabicPeriod"/>
            </a:pPr>
            <a:endParaRPr lang="en-US" sz="2000" dirty="0">
              <a:latin typeface="Avenir Book" panose="02000503020000020003" pitchFamily="2" charset="0"/>
            </a:endParaRPr>
          </a:p>
        </p:txBody>
      </p:sp>
    </p:spTree>
    <p:extLst>
      <p:ext uri="{BB962C8B-B14F-4D97-AF65-F5344CB8AC3E}">
        <p14:creationId xmlns:p14="http://schemas.microsoft.com/office/powerpoint/2010/main" val="4234644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normAutofit/>
          </a:bodyPr>
          <a:lstStyle/>
          <a:p>
            <a:pPr algn="ctr"/>
            <a:r>
              <a:rPr lang="en-US" dirty="0">
                <a:latin typeface="Avenir Book" panose="02000503020000020003" pitchFamily="2" charset="0"/>
              </a:rPr>
              <a:t>What obligations and responsibilities do disciples have to the local church?</a:t>
            </a:r>
          </a:p>
        </p:txBody>
      </p:sp>
      <p:pic>
        <p:nvPicPr>
          <p:cNvPr id="4" name="Picture 3" descr="Text&#10;&#10;Description automatically generated">
            <a:extLst>
              <a:ext uri="{FF2B5EF4-FFF2-40B4-BE49-F238E27FC236}">
                <a16:creationId xmlns:a16="http://schemas.microsoft.com/office/drawing/2014/main" id="{80AF4075-3080-5D48-94E2-D65910D97730}"/>
              </a:ext>
            </a:extLst>
          </p:cNvPr>
          <p:cNvPicPr>
            <a:picLocks noChangeAspect="1"/>
          </p:cNvPicPr>
          <p:nvPr/>
        </p:nvPicPr>
        <p:blipFill>
          <a:blip r:embed="rId2"/>
          <a:stretch>
            <a:fillRect/>
          </a:stretch>
        </p:blipFill>
        <p:spPr>
          <a:xfrm>
            <a:off x="10797872" y="5763873"/>
            <a:ext cx="1338472" cy="1038469"/>
          </a:xfrm>
          <a:prstGeom prst="rect">
            <a:avLst/>
          </a:prstGeom>
        </p:spPr>
      </p:pic>
      <p:sp>
        <p:nvSpPr>
          <p:cNvPr id="8" name="Content Placeholder 2">
            <a:extLst>
              <a:ext uri="{FF2B5EF4-FFF2-40B4-BE49-F238E27FC236}">
                <a16:creationId xmlns:a16="http://schemas.microsoft.com/office/drawing/2014/main" id="{6AC0CC2E-A4BC-EC46-A393-B85460C1E47E}"/>
              </a:ext>
            </a:extLst>
          </p:cNvPr>
          <p:cNvSpPr>
            <a:spLocks noGrp="1"/>
          </p:cNvSpPr>
          <p:nvPr>
            <p:ph idx="1"/>
          </p:nvPr>
        </p:nvSpPr>
        <p:spPr>
          <a:xfrm>
            <a:off x="838200" y="1838291"/>
            <a:ext cx="10515600" cy="4797604"/>
          </a:xfrm>
        </p:spPr>
        <p:txBody>
          <a:bodyPr>
            <a:normAutofit/>
          </a:bodyPr>
          <a:lstStyle/>
          <a:p>
            <a:pPr marL="457200" indent="-457200">
              <a:lnSpc>
                <a:spcPct val="100000"/>
              </a:lnSpc>
              <a:spcAft>
                <a:spcPts val="600"/>
              </a:spcAft>
              <a:buFont typeface="+mj-lt"/>
              <a:buAutoNum type="alphaUcPeriod" startAt="2"/>
            </a:pPr>
            <a:r>
              <a:rPr lang="en-US" sz="2400" dirty="0">
                <a:latin typeface="Avenir Book" panose="02000503020000020003" pitchFamily="2" charset="0"/>
              </a:rPr>
              <a:t>Disciples help keep the local church united.</a:t>
            </a:r>
          </a:p>
          <a:p>
            <a:pPr marL="914400" lvl="1" indent="-457200">
              <a:lnSpc>
                <a:spcPct val="100000"/>
              </a:lnSpc>
              <a:spcAft>
                <a:spcPts val="600"/>
              </a:spcAft>
              <a:buAutoNum type="arabicPeriod"/>
            </a:pPr>
            <a:r>
              <a:rPr lang="en-US" sz="2000" dirty="0">
                <a:latin typeface="Avenir Book" panose="02000503020000020003" pitchFamily="2" charset="0"/>
              </a:rPr>
              <a:t>Unity among disciples is extremely important to Jesus.</a:t>
            </a:r>
          </a:p>
          <a:p>
            <a:pPr marL="914400" lvl="1" indent="-457200">
              <a:lnSpc>
                <a:spcPct val="100000"/>
              </a:lnSpc>
              <a:spcAft>
                <a:spcPts val="600"/>
              </a:spcAft>
              <a:buAutoNum type="arabicPeriod"/>
            </a:pPr>
            <a:r>
              <a:rPr lang="en-US" sz="2000" dirty="0">
                <a:latin typeface="Avenir Book" panose="02000503020000020003" pitchFamily="2" charset="0"/>
              </a:rPr>
              <a:t>Read John 17:20-21. Should Jesus’ disciples be divided?</a:t>
            </a:r>
          </a:p>
          <a:p>
            <a:pPr marL="914400" lvl="1" indent="-457200">
              <a:lnSpc>
                <a:spcPct val="100000"/>
              </a:lnSpc>
              <a:spcAft>
                <a:spcPts val="600"/>
              </a:spcAft>
              <a:buAutoNum type="arabicPeriod"/>
            </a:pPr>
            <a:r>
              <a:rPr lang="en-US" sz="2000" dirty="0">
                <a:latin typeface="Avenir Book" panose="02000503020000020003" pitchFamily="2" charset="0"/>
              </a:rPr>
              <a:t>Fussing, fighting, and dividing are strongly condemned throughout the New Testament (see 1 Corinthians 1:10-13; Ephesians 4:31).</a:t>
            </a:r>
          </a:p>
          <a:p>
            <a:pPr marL="914400" lvl="1" indent="-457200">
              <a:lnSpc>
                <a:spcPct val="100000"/>
              </a:lnSpc>
              <a:spcAft>
                <a:spcPts val="600"/>
              </a:spcAft>
              <a:buAutoNum type="arabicPeriod"/>
            </a:pPr>
            <a:r>
              <a:rPr lang="en-US" sz="2000" dirty="0">
                <a:latin typeface="Avenir Book" panose="02000503020000020003" pitchFamily="2" charset="0"/>
              </a:rPr>
              <a:t>Unity cannot be maintained at the expense of truth (Galatians 1:8-9), but division over anything but truth is inexcusable.</a:t>
            </a:r>
          </a:p>
          <a:p>
            <a:pPr marL="914400" lvl="1" indent="-457200">
              <a:lnSpc>
                <a:spcPct val="100000"/>
              </a:lnSpc>
              <a:spcAft>
                <a:spcPts val="600"/>
              </a:spcAft>
              <a:buAutoNum type="arabicPeriod"/>
            </a:pPr>
            <a:r>
              <a:rPr lang="en-US" sz="2000" dirty="0">
                <a:latin typeface="Avenir Book" panose="02000503020000020003" pitchFamily="2" charset="0"/>
              </a:rPr>
              <a:t>You can assist the local church in building and maintaining unity by refusing to gossip (1 Timothy 5:13, 19), by not taking part in arguments over inconsequential matters (2 Timothy 2:23), and by being a peacemaker to brethren with </a:t>
            </a:r>
            <a:br>
              <a:rPr lang="en-US" sz="2000" dirty="0">
                <a:latin typeface="Avenir Book" panose="02000503020000020003" pitchFamily="2" charset="0"/>
              </a:rPr>
            </a:br>
            <a:r>
              <a:rPr lang="en-US" sz="2000" dirty="0">
                <a:latin typeface="Avenir Book" panose="02000503020000020003" pitchFamily="2" charset="0"/>
              </a:rPr>
              <a:t>problems (Matthew 5:9).</a:t>
            </a:r>
          </a:p>
          <a:p>
            <a:pPr marL="914400" lvl="1" indent="-457200">
              <a:lnSpc>
                <a:spcPct val="100000"/>
              </a:lnSpc>
              <a:spcAft>
                <a:spcPts val="600"/>
              </a:spcAft>
              <a:buAutoNum type="arabicPeriod"/>
            </a:pPr>
            <a:endParaRPr lang="en-US" sz="2000" dirty="0">
              <a:latin typeface="Avenir Book" panose="02000503020000020003" pitchFamily="2" charset="0"/>
            </a:endParaRPr>
          </a:p>
        </p:txBody>
      </p:sp>
    </p:spTree>
    <p:extLst>
      <p:ext uri="{BB962C8B-B14F-4D97-AF65-F5344CB8AC3E}">
        <p14:creationId xmlns:p14="http://schemas.microsoft.com/office/powerpoint/2010/main" val="4074634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normAutofit/>
          </a:bodyPr>
          <a:lstStyle/>
          <a:p>
            <a:pPr algn="ctr"/>
            <a:r>
              <a:rPr lang="en-US" dirty="0">
                <a:latin typeface="Avenir Book" panose="02000503020000020003" pitchFamily="2" charset="0"/>
              </a:rPr>
              <a:t>What obligations and responsibilities do disciples have to the local church?</a:t>
            </a:r>
          </a:p>
        </p:txBody>
      </p:sp>
      <p:pic>
        <p:nvPicPr>
          <p:cNvPr id="4" name="Picture 3" descr="Text&#10;&#10;Description automatically generated">
            <a:extLst>
              <a:ext uri="{FF2B5EF4-FFF2-40B4-BE49-F238E27FC236}">
                <a16:creationId xmlns:a16="http://schemas.microsoft.com/office/drawing/2014/main" id="{80AF4075-3080-5D48-94E2-D65910D97730}"/>
              </a:ext>
            </a:extLst>
          </p:cNvPr>
          <p:cNvPicPr>
            <a:picLocks noChangeAspect="1"/>
          </p:cNvPicPr>
          <p:nvPr/>
        </p:nvPicPr>
        <p:blipFill>
          <a:blip r:embed="rId2"/>
          <a:stretch>
            <a:fillRect/>
          </a:stretch>
        </p:blipFill>
        <p:spPr>
          <a:xfrm>
            <a:off x="10797872" y="5763873"/>
            <a:ext cx="1338472" cy="1038469"/>
          </a:xfrm>
          <a:prstGeom prst="rect">
            <a:avLst/>
          </a:prstGeom>
        </p:spPr>
      </p:pic>
      <p:sp>
        <p:nvSpPr>
          <p:cNvPr id="8" name="Content Placeholder 2">
            <a:extLst>
              <a:ext uri="{FF2B5EF4-FFF2-40B4-BE49-F238E27FC236}">
                <a16:creationId xmlns:a16="http://schemas.microsoft.com/office/drawing/2014/main" id="{6AC0CC2E-A4BC-EC46-A393-B85460C1E47E}"/>
              </a:ext>
            </a:extLst>
          </p:cNvPr>
          <p:cNvSpPr>
            <a:spLocks noGrp="1"/>
          </p:cNvSpPr>
          <p:nvPr>
            <p:ph idx="1"/>
          </p:nvPr>
        </p:nvSpPr>
        <p:spPr>
          <a:xfrm>
            <a:off x="838200" y="1618158"/>
            <a:ext cx="10515600" cy="4797604"/>
          </a:xfrm>
        </p:spPr>
        <p:txBody>
          <a:bodyPr>
            <a:normAutofit/>
          </a:bodyPr>
          <a:lstStyle/>
          <a:p>
            <a:pPr marL="457200" indent="-457200">
              <a:lnSpc>
                <a:spcPct val="100000"/>
              </a:lnSpc>
              <a:spcAft>
                <a:spcPts val="600"/>
              </a:spcAft>
              <a:buFont typeface="+mj-lt"/>
              <a:buAutoNum type="alphaUcPeriod" startAt="3"/>
            </a:pPr>
            <a:r>
              <a:rPr lang="en-US" sz="2400" dirty="0">
                <a:latin typeface="Avenir Book" panose="02000503020000020003" pitchFamily="2" charset="0"/>
              </a:rPr>
              <a:t>Disciples attend worship services faithfully.</a:t>
            </a:r>
          </a:p>
          <a:p>
            <a:pPr marL="914400" lvl="1" indent="-457200">
              <a:lnSpc>
                <a:spcPct val="100000"/>
              </a:lnSpc>
              <a:spcAft>
                <a:spcPts val="600"/>
              </a:spcAft>
              <a:buAutoNum type="arabicPeriod"/>
            </a:pPr>
            <a:r>
              <a:rPr lang="en-US" sz="2000" dirty="0">
                <a:latin typeface="Avenir Book" panose="02000503020000020003" pitchFamily="2" charset="0"/>
              </a:rPr>
              <a:t>We are commanded to “not __________ the assembling of ourselves together, as is the manner of some” (Hebrews 10:25).</a:t>
            </a:r>
          </a:p>
          <a:p>
            <a:pPr marL="914400" lvl="1" indent="-457200">
              <a:lnSpc>
                <a:spcPct val="100000"/>
              </a:lnSpc>
              <a:spcAft>
                <a:spcPts val="600"/>
              </a:spcAft>
              <a:buAutoNum type="arabicPeriod"/>
            </a:pPr>
            <a:r>
              <a:rPr lang="en-US" sz="2000" dirty="0">
                <a:latin typeface="Avenir Book" panose="02000503020000020003" pitchFamily="2" charset="0"/>
              </a:rPr>
              <a:t>Perhaps nothing else will make or break your spiritual vitality as much as your attitude toward attendance. Those who fail to attend fail at Christianity. This means they will be lost.</a:t>
            </a:r>
          </a:p>
          <a:p>
            <a:pPr marL="914400" lvl="1" indent="-457200">
              <a:lnSpc>
                <a:spcPct val="100000"/>
              </a:lnSpc>
              <a:spcAft>
                <a:spcPts val="600"/>
              </a:spcAft>
              <a:buAutoNum type="arabicPeriod"/>
            </a:pPr>
            <a:r>
              <a:rPr lang="en-US" sz="2000" dirty="0">
                <a:latin typeface="Avenir Book" panose="02000503020000020003" pitchFamily="2" charset="0"/>
              </a:rPr>
              <a:t>Regular attendance provides the Christian with the opportunity to examine his or her life and rededicate self to the Lord, recharge spiritually, and serve others.</a:t>
            </a:r>
          </a:p>
          <a:p>
            <a:pPr marL="914400" lvl="1" indent="-457200">
              <a:lnSpc>
                <a:spcPct val="100000"/>
              </a:lnSpc>
              <a:spcAft>
                <a:spcPts val="600"/>
              </a:spcAft>
              <a:buAutoNum type="arabicPeriod"/>
            </a:pPr>
            <a:r>
              <a:rPr lang="en-US" sz="2000" dirty="0">
                <a:latin typeface="Avenir Book" panose="02000503020000020003" pitchFamily="2" charset="0"/>
              </a:rPr>
              <a:t>Attending regularly begins with deciding to be at every service possible, a complete refusal to excuse or rationalize failure to attend, and a determination to schedule everything else around service times. Faithful attendance is a habit: once it is started, it is easy to maintain. Begin building this habit now!</a:t>
            </a:r>
          </a:p>
          <a:p>
            <a:pPr marL="914400" lvl="1" indent="-457200">
              <a:lnSpc>
                <a:spcPct val="100000"/>
              </a:lnSpc>
              <a:spcAft>
                <a:spcPts val="600"/>
              </a:spcAft>
              <a:buAutoNum type="arabicPeriod"/>
            </a:pPr>
            <a:endParaRPr lang="en-US" sz="2000" dirty="0">
              <a:latin typeface="Avenir Book" panose="02000503020000020003" pitchFamily="2" charset="0"/>
            </a:endParaRPr>
          </a:p>
        </p:txBody>
      </p:sp>
    </p:spTree>
    <p:extLst>
      <p:ext uri="{BB962C8B-B14F-4D97-AF65-F5344CB8AC3E}">
        <p14:creationId xmlns:p14="http://schemas.microsoft.com/office/powerpoint/2010/main" val="357923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normAutofit/>
          </a:bodyPr>
          <a:lstStyle/>
          <a:p>
            <a:pPr algn="ctr"/>
            <a:r>
              <a:rPr lang="en-US" dirty="0">
                <a:latin typeface="Avenir Book" panose="02000503020000020003" pitchFamily="2" charset="0"/>
              </a:rPr>
              <a:t>What obligations and responsibilities do disciples have to the local church?</a:t>
            </a:r>
          </a:p>
        </p:txBody>
      </p:sp>
      <p:pic>
        <p:nvPicPr>
          <p:cNvPr id="4" name="Picture 3" descr="Text&#10;&#10;Description automatically generated">
            <a:extLst>
              <a:ext uri="{FF2B5EF4-FFF2-40B4-BE49-F238E27FC236}">
                <a16:creationId xmlns:a16="http://schemas.microsoft.com/office/drawing/2014/main" id="{80AF4075-3080-5D48-94E2-D65910D97730}"/>
              </a:ext>
            </a:extLst>
          </p:cNvPr>
          <p:cNvPicPr>
            <a:picLocks noChangeAspect="1"/>
          </p:cNvPicPr>
          <p:nvPr/>
        </p:nvPicPr>
        <p:blipFill>
          <a:blip r:embed="rId2"/>
          <a:stretch>
            <a:fillRect/>
          </a:stretch>
        </p:blipFill>
        <p:spPr>
          <a:xfrm>
            <a:off x="10797872" y="5763873"/>
            <a:ext cx="1338472" cy="1038469"/>
          </a:xfrm>
          <a:prstGeom prst="rect">
            <a:avLst/>
          </a:prstGeom>
        </p:spPr>
      </p:pic>
      <p:sp>
        <p:nvSpPr>
          <p:cNvPr id="8" name="Content Placeholder 2">
            <a:extLst>
              <a:ext uri="{FF2B5EF4-FFF2-40B4-BE49-F238E27FC236}">
                <a16:creationId xmlns:a16="http://schemas.microsoft.com/office/drawing/2014/main" id="{6AC0CC2E-A4BC-EC46-A393-B85460C1E47E}"/>
              </a:ext>
            </a:extLst>
          </p:cNvPr>
          <p:cNvSpPr>
            <a:spLocks noGrp="1"/>
          </p:cNvSpPr>
          <p:nvPr>
            <p:ph idx="1"/>
          </p:nvPr>
        </p:nvSpPr>
        <p:spPr>
          <a:xfrm>
            <a:off x="838200" y="1880626"/>
            <a:ext cx="10515600" cy="4797604"/>
          </a:xfrm>
        </p:spPr>
        <p:txBody>
          <a:bodyPr>
            <a:normAutofit/>
          </a:bodyPr>
          <a:lstStyle/>
          <a:p>
            <a:pPr marL="457200" indent="-457200">
              <a:lnSpc>
                <a:spcPct val="100000"/>
              </a:lnSpc>
              <a:spcAft>
                <a:spcPts val="600"/>
              </a:spcAft>
              <a:buFont typeface="+mj-lt"/>
              <a:buAutoNum type="alphaUcPeriod" startAt="4"/>
            </a:pPr>
            <a:r>
              <a:rPr lang="en-US" sz="2400" dirty="0">
                <a:latin typeface="Avenir Book" panose="02000503020000020003" pitchFamily="2" charset="0"/>
              </a:rPr>
              <a:t>Disciples worship sincerely and genuinely.</a:t>
            </a:r>
          </a:p>
          <a:p>
            <a:pPr marL="914400" lvl="1" indent="-457200">
              <a:lnSpc>
                <a:spcPct val="100000"/>
              </a:lnSpc>
              <a:spcAft>
                <a:spcPts val="600"/>
              </a:spcAft>
              <a:buAutoNum type="arabicPeriod"/>
            </a:pPr>
            <a:r>
              <a:rPr lang="en-US" sz="2000" dirty="0">
                <a:latin typeface="Avenir Book" panose="02000503020000020003" pitchFamily="2" charset="0"/>
              </a:rPr>
              <a:t>We must “worship in spirit and truth.” (John 4:24).</a:t>
            </a:r>
          </a:p>
          <a:p>
            <a:pPr marL="914400" lvl="1" indent="-457200">
              <a:lnSpc>
                <a:spcPct val="100000"/>
              </a:lnSpc>
              <a:spcAft>
                <a:spcPts val="600"/>
              </a:spcAft>
              <a:buAutoNum type="arabicPeriod"/>
            </a:pPr>
            <a:r>
              <a:rPr lang="en-US" sz="2000" dirty="0">
                <a:latin typeface="Avenir Book" panose="02000503020000020003" pitchFamily="2" charset="0"/>
              </a:rPr>
              <a:t>True worship means we have the right attitude (the heart or spirit) and the right actions (as set forth by God’s truth, the Bible).</a:t>
            </a:r>
          </a:p>
          <a:p>
            <a:pPr marL="914400" lvl="1" indent="-457200">
              <a:lnSpc>
                <a:spcPct val="100000"/>
              </a:lnSpc>
              <a:spcAft>
                <a:spcPts val="600"/>
              </a:spcAft>
              <a:buAutoNum type="arabicPeriod"/>
            </a:pPr>
            <a:r>
              <a:rPr lang="en-US" sz="2000" dirty="0">
                <a:latin typeface="Avenir Book" panose="02000503020000020003" pitchFamily="2" charset="0"/>
              </a:rPr>
              <a:t>The right attitude demands that we worship with an awareness that God is watching our worship and every action must please Him.</a:t>
            </a:r>
          </a:p>
          <a:p>
            <a:pPr marL="1257300" lvl="2" indent="-342900">
              <a:lnSpc>
                <a:spcPct val="100000"/>
              </a:lnSpc>
              <a:spcAft>
                <a:spcPts val="600"/>
              </a:spcAft>
              <a:buAutoNum type="alphaLcPeriod"/>
            </a:pPr>
            <a:r>
              <a:rPr lang="en-US" sz="1600" dirty="0">
                <a:latin typeface="Avenir Book" panose="02000503020000020003" pitchFamily="2" charset="0"/>
              </a:rPr>
              <a:t>Reverence, a deep respect for God, controls us as we worship.</a:t>
            </a:r>
          </a:p>
          <a:p>
            <a:pPr marL="1257300" lvl="2" indent="-342900">
              <a:lnSpc>
                <a:spcPct val="100000"/>
              </a:lnSpc>
              <a:spcAft>
                <a:spcPts val="600"/>
              </a:spcAft>
              <a:buAutoNum type="alphaLcPeriod"/>
            </a:pPr>
            <a:r>
              <a:rPr lang="en-US" sz="1600" dirty="0">
                <a:latin typeface="Avenir Book" panose="02000503020000020003" pitchFamily="2" charset="0"/>
              </a:rPr>
              <a:t>It is not possible for one to be self-centered, or flippant in mind and heart while worshipping God (see Psalms 89:7).</a:t>
            </a:r>
          </a:p>
          <a:p>
            <a:pPr marL="457200" lvl="1" indent="0">
              <a:lnSpc>
                <a:spcPct val="100000"/>
              </a:lnSpc>
              <a:spcAft>
                <a:spcPts val="600"/>
              </a:spcAft>
              <a:buNone/>
            </a:pPr>
            <a:endParaRPr lang="en-US" sz="2000" dirty="0">
              <a:latin typeface="Avenir Book" panose="02000503020000020003" pitchFamily="2" charset="0"/>
            </a:endParaRPr>
          </a:p>
        </p:txBody>
      </p:sp>
    </p:spTree>
    <p:extLst>
      <p:ext uri="{BB962C8B-B14F-4D97-AF65-F5344CB8AC3E}">
        <p14:creationId xmlns:p14="http://schemas.microsoft.com/office/powerpoint/2010/main" val="586398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9838"/>
            <a:ext cx="10515600" cy="1325563"/>
          </a:xfrm>
        </p:spPr>
        <p:txBody>
          <a:bodyPr>
            <a:normAutofit/>
          </a:bodyPr>
          <a:lstStyle/>
          <a:p>
            <a:pPr algn="ctr"/>
            <a:r>
              <a:rPr lang="en-US" dirty="0">
                <a:latin typeface="Avenir Book" panose="02000503020000020003" pitchFamily="2" charset="0"/>
              </a:rPr>
              <a:t>What obligations and responsibilities do disciples have to the local church?</a:t>
            </a:r>
          </a:p>
        </p:txBody>
      </p:sp>
      <p:pic>
        <p:nvPicPr>
          <p:cNvPr id="4" name="Picture 3" descr="Text&#10;&#10;Description automatically generated">
            <a:extLst>
              <a:ext uri="{FF2B5EF4-FFF2-40B4-BE49-F238E27FC236}">
                <a16:creationId xmlns:a16="http://schemas.microsoft.com/office/drawing/2014/main" id="{80AF4075-3080-5D48-94E2-D65910D97730}"/>
              </a:ext>
            </a:extLst>
          </p:cNvPr>
          <p:cNvPicPr>
            <a:picLocks noChangeAspect="1"/>
          </p:cNvPicPr>
          <p:nvPr/>
        </p:nvPicPr>
        <p:blipFill>
          <a:blip r:embed="rId2"/>
          <a:stretch>
            <a:fillRect/>
          </a:stretch>
        </p:blipFill>
        <p:spPr>
          <a:xfrm>
            <a:off x="10797872" y="5763873"/>
            <a:ext cx="1338472" cy="1038469"/>
          </a:xfrm>
          <a:prstGeom prst="rect">
            <a:avLst/>
          </a:prstGeom>
        </p:spPr>
      </p:pic>
      <p:sp>
        <p:nvSpPr>
          <p:cNvPr id="8" name="Content Placeholder 2">
            <a:extLst>
              <a:ext uri="{FF2B5EF4-FFF2-40B4-BE49-F238E27FC236}">
                <a16:creationId xmlns:a16="http://schemas.microsoft.com/office/drawing/2014/main" id="{6AC0CC2E-A4BC-EC46-A393-B85460C1E47E}"/>
              </a:ext>
            </a:extLst>
          </p:cNvPr>
          <p:cNvSpPr>
            <a:spLocks noGrp="1"/>
          </p:cNvSpPr>
          <p:nvPr>
            <p:ph idx="1"/>
          </p:nvPr>
        </p:nvSpPr>
        <p:spPr>
          <a:xfrm>
            <a:off x="838200" y="1592998"/>
            <a:ext cx="10515600" cy="5171870"/>
          </a:xfrm>
        </p:spPr>
        <p:txBody>
          <a:bodyPr>
            <a:normAutofit/>
          </a:bodyPr>
          <a:lstStyle/>
          <a:p>
            <a:pPr marL="457200" indent="-457200">
              <a:lnSpc>
                <a:spcPct val="100000"/>
              </a:lnSpc>
              <a:spcAft>
                <a:spcPts val="600"/>
              </a:spcAft>
              <a:buFont typeface="+mj-lt"/>
              <a:buAutoNum type="alphaUcPeriod" startAt="4"/>
            </a:pPr>
            <a:r>
              <a:rPr lang="en-US" sz="2400" dirty="0">
                <a:latin typeface="Avenir Book" panose="02000503020000020003" pitchFamily="2" charset="0"/>
              </a:rPr>
              <a:t>Disciples worship sincerely and genuinely.</a:t>
            </a:r>
          </a:p>
          <a:p>
            <a:pPr marL="914400" lvl="1" indent="-457200">
              <a:lnSpc>
                <a:spcPct val="100000"/>
              </a:lnSpc>
              <a:spcAft>
                <a:spcPts val="600"/>
              </a:spcAft>
              <a:buFont typeface="+mj-lt"/>
              <a:buAutoNum type="arabicPeriod" startAt="4"/>
            </a:pPr>
            <a:r>
              <a:rPr lang="en-US" sz="2000" dirty="0">
                <a:latin typeface="Avenir Book" panose="02000503020000020003" pitchFamily="2" charset="0"/>
              </a:rPr>
              <a:t>Worship includes singing. Read Ephesians 5:19. What is important in singing: musical ability or thinking about the words sung?</a:t>
            </a:r>
          </a:p>
          <a:p>
            <a:pPr marL="914400" lvl="1" indent="-457200">
              <a:lnSpc>
                <a:spcPct val="100000"/>
              </a:lnSpc>
              <a:spcAft>
                <a:spcPts val="600"/>
              </a:spcAft>
              <a:buFont typeface="+mj-lt"/>
              <a:buAutoNum type="arabicPeriod" startAt="4"/>
            </a:pPr>
            <a:r>
              <a:rPr lang="en-US" sz="2000" dirty="0">
                <a:latin typeface="Avenir Book" panose="02000503020000020003" pitchFamily="2" charset="0"/>
              </a:rPr>
              <a:t>Prayer is part of worship – Acts 2:42.</a:t>
            </a:r>
          </a:p>
          <a:p>
            <a:pPr marL="914400" lvl="1" indent="-457200">
              <a:lnSpc>
                <a:spcPct val="100000"/>
              </a:lnSpc>
              <a:spcAft>
                <a:spcPts val="600"/>
              </a:spcAft>
              <a:buFont typeface="+mj-lt"/>
              <a:buAutoNum type="arabicPeriod" startAt="4"/>
            </a:pPr>
            <a:r>
              <a:rPr lang="en-US" sz="2000" dirty="0">
                <a:latin typeface="Avenir Book" panose="02000503020000020003" pitchFamily="2" charset="0"/>
              </a:rPr>
              <a:t>Giving counts! Study 1 Corinthians 16:1-2; 2 Corinthians 8:9.</a:t>
            </a:r>
          </a:p>
          <a:p>
            <a:pPr marL="1257300" lvl="2" indent="-342900">
              <a:lnSpc>
                <a:spcPct val="100000"/>
              </a:lnSpc>
              <a:spcAft>
                <a:spcPts val="600"/>
              </a:spcAft>
              <a:buAutoNum type="alphaLcPeriod"/>
            </a:pPr>
            <a:r>
              <a:rPr lang="en-US" sz="1600" dirty="0">
                <a:latin typeface="Avenir Book" panose="02000503020000020003" pitchFamily="2" charset="0"/>
              </a:rPr>
              <a:t>Does God set a certain percentage that disciples must give?</a:t>
            </a:r>
          </a:p>
          <a:p>
            <a:pPr marL="1257300" lvl="2" indent="-342900">
              <a:lnSpc>
                <a:spcPct val="100000"/>
              </a:lnSpc>
              <a:spcAft>
                <a:spcPts val="600"/>
              </a:spcAft>
              <a:buAutoNum type="alphaLcPeriod"/>
            </a:pPr>
            <a:r>
              <a:rPr lang="en-US" sz="1600" dirty="0">
                <a:latin typeface="Avenir Book" panose="02000503020000020003" pitchFamily="2" charset="0"/>
              </a:rPr>
              <a:t>Proper giving involves planning, generosity, and a glad heart.</a:t>
            </a:r>
          </a:p>
          <a:p>
            <a:pPr marL="800100" lvl="1" indent="-342900">
              <a:lnSpc>
                <a:spcPct val="100000"/>
              </a:lnSpc>
              <a:spcAft>
                <a:spcPts val="600"/>
              </a:spcAft>
              <a:buAutoNum type="arabicPeriod" startAt="4"/>
            </a:pPr>
            <a:r>
              <a:rPr lang="en-US" sz="2000" dirty="0">
                <a:latin typeface="Avenir Book" panose="02000503020000020003" pitchFamily="2" charset="0"/>
              </a:rPr>
              <a:t>Teaching or preaching is part of worship – read 2 Timothy 4:2. What should preaching do?</a:t>
            </a:r>
          </a:p>
          <a:p>
            <a:pPr marL="800100" lvl="1" indent="-342900">
              <a:lnSpc>
                <a:spcPct val="100000"/>
              </a:lnSpc>
              <a:spcAft>
                <a:spcPts val="600"/>
              </a:spcAft>
              <a:buAutoNum type="arabicPeriod" startAt="4"/>
            </a:pPr>
            <a:r>
              <a:rPr lang="en-US" sz="2000" dirty="0">
                <a:latin typeface="Avenir Book" panose="02000503020000020003" pitchFamily="2" charset="0"/>
              </a:rPr>
              <a:t>The Lord’s Supper is essential – read 1 Corinthians 11:23-29. </a:t>
            </a:r>
          </a:p>
          <a:p>
            <a:pPr marL="1257300" lvl="2" indent="-342900">
              <a:lnSpc>
                <a:spcPct val="100000"/>
              </a:lnSpc>
              <a:spcAft>
                <a:spcPts val="600"/>
              </a:spcAft>
              <a:buAutoNum type="alphaLcPeriod"/>
            </a:pPr>
            <a:r>
              <a:rPr lang="en-US" sz="1600" dirty="0">
                <a:latin typeface="Avenir Book" panose="02000503020000020003" pitchFamily="2" charset="0"/>
              </a:rPr>
              <a:t>What does the disciple do during the Lord’s Supper?</a:t>
            </a:r>
          </a:p>
          <a:p>
            <a:pPr marL="1257300" lvl="2" indent="-342900">
              <a:lnSpc>
                <a:spcPct val="100000"/>
              </a:lnSpc>
              <a:spcAft>
                <a:spcPts val="600"/>
              </a:spcAft>
              <a:buAutoNum type="alphaLcPeriod"/>
            </a:pPr>
            <a:r>
              <a:rPr lang="en-US" sz="1600" dirty="0">
                <a:latin typeface="Avenir Book" panose="02000503020000020003" pitchFamily="2" charset="0"/>
              </a:rPr>
              <a:t>What is the purpose of the Lord’s Supper?</a:t>
            </a:r>
          </a:p>
        </p:txBody>
      </p:sp>
    </p:spTree>
    <p:extLst>
      <p:ext uri="{BB962C8B-B14F-4D97-AF65-F5344CB8AC3E}">
        <p14:creationId xmlns:p14="http://schemas.microsoft.com/office/powerpoint/2010/main" val="469532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9838"/>
            <a:ext cx="10515600" cy="1325563"/>
          </a:xfrm>
        </p:spPr>
        <p:txBody>
          <a:bodyPr>
            <a:normAutofit/>
          </a:bodyPr>
          <a:lstStyle/>
          <a:p>
            <a:pPr algn="ctr"/>
            <a:r>
              <a:rPr lang="en-US" dirty="0">
                <a:latin typeface="Avenir Book" panose="02000503020000020003" pitchFamily="2" charset="0"/>
              </a:rPr>
              <a:t>What obligations and responsibilities do disciples have to the local church?</a:t>
            </a:r>
          </a:p>
        </p:txBody>
      </p:sp>
      <p:pic>
        <p:nvPicPr>
          <p:cNvPr id="4" name="Picture 3" descr="Text&#10;&#10;Description automatically generated">
            <a:extLst>
              <a:ext uri="{FF2B5EF4-FFF2-40B4-BE49-F238E27FC236}">
                <a16:creationId xmlns:a16="http://schemas.microsoft.com/office/drawing/2014/main" id="{80AF4075-3080-5D48-94E2-D65910D97730}"/>
              </a:ext>
            </a:extLst>
          </p:cNvPr>
          <p:cNvPicPr>
            <a:picLocks noChangeAspect="1"/>
          </p:cNvPicPr>
          <p:nvPr/>
        </p:nvPicPr>
        <p:blipFill>
          <a:blip r:embed="rId2"/>
          <a:stretch>
            <a:fillRect/>
          </a:stretch>
        </p:blipFill>
        <p:spPr>
          <a:xfrm>
            <a:off x="10797872" y="5763873"/>
            <a:ext cx="1338472" cy="1038469"/>
          </a:xfrm>
          <a:prstGeom prst="rect">
            <a:avLst/>
          </a:prstGeom>
        </p:spPr>
      </p:pic>
      <p:sp>
        <p:nvSpPr>
          <p:cNvPr id="8" name="Content Placeholder 2">
            <a:extLst>
              <a:ext uri="{FF2B5EF4-FFF2-40B4-BE49-F238E27FC236}">
                <a16:creationId xmlns:a16="http://schemas.microsoft.com/office/drawing/2014/main" id="{6AC0CC2E-A4BC-EC46-A393-B85460C1E47E}"/>
              </a:ext>
            </a:extLst>
          </p:cNvPr>
          <p:cNvSpPr>
            <a:spLocks noGrp="1"/>
          </p:cNvSpPr>
          <p:nvPr>
            <p:ph idx="1"/>
          </p:nvPr>
        </p:nvSpPr>
        <p:spPr>
          <a:xfrm>
            <a:off x="838200" y="1745395"/>
            <a:ext cx="10515600" cy="1903736"/>
          </a:xfrm>
        </p:spPr>
        <p:txBody>
          <a:bodyPr>
            <a:normAutofit/>
          </a:bodyPr>
          <a:lstStyle/>
          <a:p>
            <a:pPr marL="457200" indent="-457200">
              <a:lnSpc>
                <a:spcPct val="100000"/>
              </a:lnSpc>
              <a:spcAft>
                <a:spcPts val="600"/>
              </a:spcAft>
              <a:buFont typeface="+mj-lt"/>
              <a:buAutoNum type="alphaUcPeriod" startAt="4"/>
            </a:pPr>
            <a:r>
              <a:rPr lang="en-US" sz="2400" dirty="0">
                <a:latin typeface="Avenir Book" panose="02000503020000020003" pitchFamily="2" charset="0"/>
              </a:rPr>
              <a:t>Disciples worship sincerely and genuinely.</a:t>
            </a:r>
          </a:p>
          <a:p>
            <a:pPr marL="914400" lvl="1" indent="-457200">
              <a:lnSpc>
                <a:spcPct val="100000"/>
              </a:lnSpc>
              <a:spcAft>
                <a:spcPts val="600"/>
              </a:spcAft>
              <a:buFont typeface="+mj-lt"/>
              <a:buAutoNum type="arabicPeriod" startAt="9"/>
            </a:pPr>
            <a:r>
              <a:rPr lang="en-US" sz="2000" dirty="0">
                <a:latin typeface="Avenir Book" panose="02000503020000020003" pitchFamily="2" charset="0"/>
              </a:rPr>
              <a:t>Worship is a verb. It is an action word. Make certain you are actively taking </a:t>
            </a:r>
            <a:br>
              <a:rPr lang="en-US" sz="2000" dirty="0">
                <a:latin typeface="Avenir Book" panose="02000503020000020003" pitchFamily="2" charset="0"/>
              </a:rPr>
            </a:br>
            <a:r>
              <a:rPr lang="en-US" sz="2000" dirty="0">
                <a:latin typeface="Avenir Book" panose="02000503020000020003" pitchFamily="2" charset="0"/>
              </a:rPr>
              <a:t>part in the worship services by involving your mind and body in worship that </a:t>
            </a:r>
            <a:br>
              <a:rPr lang="en-US" sz="2000" dirty="0">
                <a:latin typeface="Avenir Book" panose="02000503020000020003" pitchFamily="2" charset="0"/>
              </a:rPr>
            </a:br>
            <a:r>
              <a:rPr lang="en-US" sz="2000" dirty="0">
                <a:latin typeface="Avenir Book" panose="02000503020000020003" pitchFamily="2" charset="0"/>
              </a:rPr>
              <a:t>pleases God.</a:t>
            </a:r>
          </a:p>
        </p:txBody>
      </p:sp>
      <p:sp>
        <p:nvSpPr>
          <p:cNvPr id="5" name="5-Point Star 4">
            <a:extLst>
              <a:ext uri="{FF2B5EF4-FFF2-40B4-BE49-F238E27FC236}">
                <a16:creationId xmlns:a16="http://schemas.microsoft.com/office/drawing/2014/main" id="{56680C8E-FEDF-D947-BA78-B0E6A15816D6}"/>
              </a:ext>
            </a:extLst>
          </p:cNvPr>
          <p:cNvSpPr/>
          <p:nvPr/>
        </p:nvSpPr>
        <p:spPr>
          <a:xfrm>
            <a:off x="1129871" y="2318289"/>
            <a:ext cx="199768" cy="19976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0865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Disciples Work Together</a:t>
            </a:r>
            <a:br>
              <a:rPr lang="en-US" dirty="0">
                <a:latin typeface="Avenir Book" panose="02000503020000020003" pitchFamily="2" charset="0"/>
              </a:rPr>
            </a:br>
            <a:r>
              <a:rPr lang="en-US" sz="1800" dirty="0">
                <a:latin typeface="Avenir Book" panose="02000503020000020003" pitchFamily="2" charset="0"/>
              </a:rPr>
              <a:t>Lesson 3</a:t>
            </a:r>
            <a:endParaRPr lang="en-US" dirty="0">
              <a:latin typeface="Avenir Book" panose="02000503020000020003" pitchFamily="2" charset="0"/>
            </a:endParaRPr>
          </a:p>
        </p:txBody>
      </p:sp>
      <p:sp>
        <p:nvSpPr>
          <p:cNvPr id="3" name="Content Placeholder 2">
            <a:extLst>
              <a:ext uri="{FF2B5EF4-FFF2-40B4-BE49-F238E27FC236}">
                <a16:creationId xmlns:a16="http://schemas.microsoft.com/office/drawing/2014/main" id="{056C9D31-FA9B-D74D-810E-D78DA5673FA3}"/>
              </a:ext>
            </a:extLst>
          </p:cNvPr>
          <p:cNvSpPr>
            <a:spLocks noGrp="1"/>
          </p:cNvSpPr>
          <p:nvPr>
            <p:ph idx="1"/>
          </p:nvPr>
        </p:nvSpPr>
        <p:spPr>
          <a:xfrm>
            <a:off x="838200" y="1627451"/>
            <a:ext cx="10515600" cy="4951149"/>
          </a:xfrm>
        </p:spPr>
        <p:txBody>
          <a:bodyPr>
            <a:normAutofit/>
          </a:bodyPr>
          <a:lstStyle/>
          <a:p>
            <a:pPr marL="457200" indent="-457200">
              <a:lnSpc>
                <a:spcPct val="100000"/>
              </a:lnSpc>
              <a:buAutoNum type="alphaUcPeriod"/>
            </a:pPr>
            <a:r>
              <a:rPr lang="en-US" sz="2400" dirty="0">
                <a:latin typeface="Avenir Book" panose="02000503020000020003" pitchFamily="2" charset="0"/>
              </a:rPr>
              <a:t>Is being a disciple a solo venture? What is the disciple’s relationship to other followers of Jesus?</a:t>
            </a:r>
          </a:p>
          <a:p>
            <a:pPr marL="457200" indent="-457200">
              <a:lnSpc>
                <a:spcPct val="100000"/>
              </a:lnSpc>
              <a:buAutoNum type="alphaUcPeriod"/>
            </a:pPr>
            <a:r>
              <a:rPr lang="en-US" sz="2400" dirty="0">
                <a:latin typeface="Avenir Book" panose="02000503020000020003" pitchFamily="2" charset="0"/>
              </a:rPr>
              <a:t>Luke 6:12-16 records the call of the apostles. Read this text now.</a:t>
            </a:r>
          </a:p>
          <a:p>
            <a:pPr marL="914400" lvl="1" indent="-457200">
              <a:lnSpc>
                <a:spcPct val="100000"/>
              </a:lnSpc>
              <a:spcAft>
                <a:spcPts val="600"/>
              </a:spcAft>
              <a:buAutoNum type="arabicPeriod"/>
            </a:pPr>
            <a:r>
              <a:rPr lang="en-US" sz="2000" dirty="0">
                <a:latin typeface="Avenir Book" panose="02000503020000020003" pitchFamily="2" charset="0"/>
              </a:rPr>
              <a:t>Significantly, Jesus did not call only one apostle.</a:t>
            </a:r>
          </a:p>
          <a:p>
            <a:pPr marL="914400" lvl="1" indent="-457200">
              <a:lnSpc>
                <a:spcPct val="100000"/>
              </a:lnSpc>
              <a:spcAft>
                <a:spcPts val="600"/>
              </a:spcAft>
              <a:buAutoNum type="arabicPeriod"/>
            </a:pPr>
            <a:r>
              <a:rPr lang="en-US" sz="2000" dirty="0">
                <a:latin typeface="Avenir Book" panose="02000503020000020003" pitchFamily="2" charset="0"/>
              </a:rPr>
              <a:t>Instead, a group was assembled. They worked together as Jesus’ ambassadors to spread the gospel into all the world.</a:t>
            </a:r>
          </a:p>
          <a:p>
            <a:pPr marL="914400" lvl="1" indent="-457200">
              <a:lnSpc>
                <a:spcPct val="100000"/>
              </a:lnSpc>
              <a:spcAft>
                <a:spcPts val="600"/>
              </a:spcAft>
              <a:buAutoNum type="arabicPeriod"/>
            </a:pPr>
            <a:r>
              <a:rPr lang="en-US" sz="2000" dirty="0">
                <a:latin typeface="Avenir Book" panose="02000503020000020003" pitchFamily="2" charset="0"/>
              </a:rPr>
              <a:t>Luke’s account of these followers continues in his sequel work, Acts. This book shows the apostles as the beginning and foundation of the church, the saved actively following Jesus.</a:t>
            </a:r>
          </a:p>
          <a:p>
            <a:pPr marL="914400" lvl="1" indent="-457200">
              <a:lnSpc>
                <a:spcPct val="100000"/>
              </a:lnSpc>
              <a:spcAft>
                <a:spcPts val="600"/>
              </a:spcAft>
              <a:buAutoNum type="arabicPeriod"/>
            </a:pPr>
            <a:r>
              <a:rPr lang="en-US" sz="2000" dirty="0">
                <a:latin typeface="Avenir Book" panose="02000503020000020003" pitchFamily="2" charset="0"/>
              </a:rPr>
              <a:t>Jesus did not mean for disciples to function alone. Disciples come together in a special group arrangement known as the church.</a:t>
            </a:r>
          </a:p>
          <a:p>
            <a:pPr marL="457200" indent="-457200">
              <a:lnSpc>
                <a:spcPct val="100000"/>
              </a:lnSpc>
              <a:buAutoNum type="alphaUcPeriod"/>
            </a:pPr>
            <a:endParaRPr lang="en-US" sz="2400" dirty="0">
              <a:latin typeface="Avenir Book" panose="02000503020000020003" pitchFamily="2" charset="0"/>
            </a:endParaRPr>
          </a:p>
        </p:txBody>
      </p:sp>
      <p:pic>
        <p:nvPicPr>
          <p:cNvPr id="7" name="Picture 6" descr="Text&#10;&#10;Description automatically generated">
            <a:extLst>
              <a:ext uri="{FF2B5EF4-FFF2-40B4-BE49-F238E27FC236}">
                <a16:creationId xmlns:a16="http://schemas.microsoft.com/office/drawing/2014/main" id="{8F87689A-6677-E54E-8A90-650DB7178F0F}"/>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144775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normAutofit/>
          </a:bodyPr>
          <a:lstStyle/>
          <a:p>
            <a:pPr algn="ctr"/>
            <a:r>
              <a:rPr lang="en-US" dirty="0">
                <a:latin typeface="Avenir Book" panose="02000503020000020003" pitchFamily="2" charset="0"/>
              </a:rPr>
              <a:t>What obligations and responsibilities do disciples have to the local church?</a:t>
            </a:r>
          </a:p>
        </p:txBody>
      </p:sp>
      <p:pic>
        <p:nvPicPr>
          <p:cNvPr id="4" name="Picture 3" descr="Text&#10;&#10;Description automatically generated">
            <a:extLst>
              <a:ext uri="{FF2B5EF4-FFF2-40B4-BE49-F238E27FC236}">
                <a16:creationId xmlns:a16="http://schemas.microsoft.com/office/drawing/2014/main" id="{80AF4075-3080-5D48-94E2-D65910D97730}"/>
              </a:ext>
            </a:extLst>
          </p:cNvPr>
          <p:cNvPicPr>
            <a:picLocks noChangeAspect="1"/>
          </p:cNvPicPr>
          <p:nvPr/>
        </p:nvPicPr>
        <p:blipFill>
          <a:blip r:embed="rId2"/>
          <a:stretch>
            <a:fillRect/>
          </a:stretch>
        </p:blipFill>
        <p:spPr>
          <a:xfrm>
            <a:off x="10797872" y="5763873"/>
            <a:ext cx="1338472" cy="1038469"/>
          </a:xfrm>
          <a:prstGeom prst="rect">
            <a:avLst/>
          </a:prstGeom>
        </p:spPr>
      </p:pic>
      <p:sp>
        <p:nvSpPr>
          <p:cNvPr id="8" name="Content Placeholder 2">
            <a:extLst>
              <a:ext uri="{FF2B5EF4-FFF2-40B4-BE49-F238E27FC236}">
                <a16:creationId xmlns:a16="http://schemas.microsoft.com/office/drawing/2014/main" id="{6AC0CC2E-A4BC-EC46-A393-B85460C1E47E}"/>
              </a:ext>
            </a:extLst>
          </p:cNvPr>
          <p:cNvSpPr>
            <a:spLocks noGrp="1"/>
          </p:cNvSpPr>
          <p:nvPr>
            <p:ph idx="1"/>
          </p:nvPr>
        </p:nvSpPr>
        <p:spPr>
          <a:xfrm>
            <a:off x="838200" y="1880626"/>
            <a:ext cx="10515600" cy="4797604"/>
          </a:xfrm>
        </p:spPr>
        <p:txBody>
          <a:bodyPr>
            <a:normAutofit/>
          </a:bodyPr>
          <a:lstStyle/>
          <a:p>
            <a:pPr marL="457200" indent="-457200">
              <a:lnSpc>
                <a:spcPct val="100000"/>
              </a:lnSpc>
              <a:spcAft>
                <a:spcPts val="600"/>
              </a:spcAft>
              <a:buFont typeface="+mj-lt"/>
              <a:buAutoNum type="alphaUcPeriod" startAt="5"/>
            </a:pPr>
            <a:r>
              <a:rPr lang="en-US" sz="2400" dirty="0">
                <a:latin typeface="Avenir Book" panose="02000503020000020003" pitchFamily="2" charset="0"/>
              </a:rPr>
              <a:t>Disciples live a life that reflects well on the local church.</a:t>
            </a:r>
          </a:p>
          <a:p>
            <a:pPr marL="914400" lvl="1" indent="-457200">
              <a:lnSpc>
                <a:spcPct val="100000"/>
              </a:lnSpc>
              <a:spcAft>
                <a:spcPts val="600"/>
              </a:spcAft>
              <a:buAutoNum type="arabicPeriod"/>
            </a:pPr>
            <a:r>
              <a:rPr lang="en-US" sz="2000" dirty="0">
                <a:latin typeface="Avenir Book" panose="02000503020000020003" pitchFamily="2" charset="0"/>
              </a:rPr>
              <a:t>Christians are a living advertisement for (or against) Christianity.</a:t>
            </a:r>
          </a:p>
          <a:p>
            <a:pPr marL="914400" lvl="1" indent="-457200">
              <a:lnSpc>
                <a:spcPct val="100000"/>
              </a:lnSpc>
              <a:spcAft>
                <a:spcPts val="600"/>
              </a:spcAft>
              <a:buAutoNum type="arabicPeriod"/>
            </a:pPr>
            <a:r>
              <a:rPr lang="en-US" sz="2000" dirty="0">
                <a:latin typeface="Avenir Book" panose="02000503020000020003" pitchFamily="2" charset="0"/>
              </a:rPr>
              <a:t>“Walk in __________ toward those who are outside” (Colossians 4:5)</a:t>
            </a:r>
          </a:p>
          <a:p>
            <a:pPr marL="914400" lvl="1" indent="-457200">
              <a:lnSpc>
                <a:spcPct val="100000"/>
              </a:lnSpc>
              <a:spcAft>
                <a:spcPts val="600"/>
              </a:spcAft>
              <a:buAutoNum type="arabicPeriod"/>
            </a:pPr>
            <a:r>
              <a:rPr lang="en-US" sz="2000" dirty="0">
                <a:latin typeface="Avenir Book" panose="02000503020000020003" pitchFamily="2" charset="0"/>
              </a:rPr>
              <a:t>Some unbelievers delight in seeing Christians who are living sinfully. Are such Christians truly following Jesus?</a:t>
            </a:r>
          </a:p>
          <a:p>
            <a:pPr marL="914400" lvl="1" indent="-457200">
              <a:lnSpc>
                <a:spcPct val="100000"/>
              </a:lnSpc>
              <a:spcAft>
                <a:spcPts val="600"/>
              </a:spcAft>
              <a:buAutoNum type="arabicPeriod"/>
            </a:pPr>
            <a:r>
              <a:rPr lang="en-US" sz="2000" dirty="0">
                <a:latin typeface="Avenir Book" panose="02000503020000020003" pitchFamily="2" charset="0"/>
              </a:rPr>
              <a:t>The disciple wants to set a positive example before unbelievers so that opportunities to teach the lost will be created (1 Peter 2:12)</a:t>
            </a:r>
          </a:p>
          <a:p>
            <a:pPr marL="914400" lvl="1" indent="-457200">
              <a:lnSpc>
                <a:spcPct val="100000"/>
              </a:lnSpc>
              <a:spcAft>
                <a:spcPts val="600"/>
              </a:spcAft>
              <a:buAutoNum type="arabicPeriod"/>
            </a:pPr>
            <a:endParaRPr lang="en-US" sz="2000" dirty="0">
              <a:latin typeface="Avenir Book" panose="02000503020000020003" pitchFamily="2" charset="0"/>
            </a:endParaRPr>
          </a:p>
        </p:txBody>
      </p:sp>
    </p:spTree>
    <p:extLst>
      <p:ext uri="{BB962C8B-B14F-4D97-AF65-F5344CB8AC3E}">
        <p14:creationId xmlns:p14="http://schemas.microsoft.com/office/powerpoint/2010/main" val="436595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1F3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007CA-6C63-3E4B-B0E0-5E83D663D221}"/>
              </a:ext>
            </a:extLst>
          </p:cNvPr>
          <p:cNvSpPr>
            <a:spLocks noGrp="1"/>
          </p:cNvSpPr>
          <p:nvPr>
            <p:ph type="title"/>
          </p:nvPr>
        </p:nvSpPr>
        <p:spPr>
          <a:xfrm>
            <a:off x="6889898" y="0"/>
            <a:ext cx="5302102" cy="6858000"/>
          </a:xfrm>
        </p:spPr>
        <p:txBody>
          <a:bodyPr vert="horz" lIns="91440" tIns="45720" rIns="91440" bIns="45720" rtlCol="0" anchor="ctr">
            <a:normAutofit/>
          </a:bodyPr>
          <a:lstStyle/>
          <a:p>
            <a:pPr algn="ctr"/>
            <a:r>
              <a:rPr lang="en-US" sz="5400" dirty="0">
                <a:solidFill>
                  <a:schemeClr val="bg1"/>
                </a:solidFill>
                <a:latin typeface="Avenir Book" panose="02000503020000020003" pitchFamily="2" charset="0"/>
              </a:rPr>
              <a:t>Conclusion</a:t>
            </a:r>
          </a:p>
        </p:txBody>
      </p:sp>
      <p:pic>
        <p:nvPicPr>
          <p:cNvPr id="4" name="Picture 8" descr="Text&#10;&#10;Description automatically generated">
            <a:extLst>
              <a:ext uri="{FF2B5EF4-FFF2-40B4-BE49-F238E27FC236}">
                <a16:creationId xmlns:a16="http://schemas.microsoft.com/office/drawing/2014/main" id="{7E6DBD4A-EDF7-9D49-8F02-DE1298D02E10}"/>
              </a:ext>
            </a:extLst>
          </p:cNvPr>
          <p:cNvPicPr>
            <a:picLocks noChangeAspect="1"/>
          </p:cNvPicPr>
          <p:nvPr/>
        </p:nvPicPr>
        <p:blipFill rotWithShape="1">
          <a:blip r:embed="rId2"/>
          <a:srcRect l="20464" r="21888"/>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ln w="177800">
            <a:solidFill>
              <a:schemeClr val="bg1">
                <a:lumMod val="85000"/>
              </a:schemeClr>
            </a:solidFill>
          </a:ln>
        </p:spPr>
      </p:pic>
      <p:sp>
        <p:nvSpPr>
          <p:cNvPr id="6" name="Subtitle 2">
            <a:extLst>
              <a:ext uri="{FF2B5EF4-FFF2-40B4-BE49-F238E27FC236}">
                <a16:creationId xmlns:a16="http://schemas.microsoft.com/office/drawing/2014/main" id="{5B234EE1-9C01-FD48-8758-F8C4CF44CE72}"/>
              </a:ext>
            </a:extLst>
          </p:cNvPr>
          <p:cNvSpPr txBox="1">
            <a:spLocks/>
          </p:cNvSpPr>
          <p:nvPr/>
        </p:nvSpPr>
        <p:spPr>
          <a:xfrm>
            <a:off x="5667153" y="5941290"/>
            <a:ext cx="6524847" cy="916700"/>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solidFill>
                  <a:schemeClr val="bg1"/>
                </a:solidFill>
                <a:latin typeface="Avenir Book"/>
              </a:rPr>
              <a:t>Lesson 3: Disciples Work Together</a:t>
            </a:r>
            <a:endParaRPr lang="en-US" dirty="0">
              <a:solidFill>
                <a:schemeClr val="bg1"/>
              </a:solidFill>
              <a:latin typeface="Avenir Book"/>
            </a:endParaRPr>
          </a:p>
          <a:p>
            <a:pPr marL="0" indent="0" algn="ctr">
              <a:buNone/>
            </a:pPr>
            <a:r>
              <a:rPr lang="en-US" dirty="0">
                <a:solidFill>
                  <a:schemeClr val="bg1"/>
                </a:solidFill>
                <a:latin typeface="Avenir Book"/>
              </a:rPr>
              <a:t>Studies to Help Disciples Grow Stronger</a:t>
            </a:r>
          </a:p>
        </p:txBody>
      </p:sp>
    </p:spTree>
    <p:extLst>
      <p:ext uri="{BB962C8B-B14F-4D97-AF65-F5344CB8AC3E}">
        <p14:creationId xmlns:p14="http://schemas.microsoft.com/office/powerpoint/2010/main" val="3155306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AF74871-F497-C448-A7D1-D12033CB93FC}"/>
              </a:ext>
            </a:extLst>
          </p:cNvPr>
          <p:cNvSpPr>
            <a:spLocks noGrp="1"/>
          </p:cNvSpPr>
          <p:nvPr>
            <p:ph idx="1"/>
          </p:nvPr>
        </p:nvSpPr>
        <p:spPr>
          <a:xfrm>
            <a:off x="543697" y="1779373"/>
            <a:ext cx="11219935" cy="4898857"/>
          </a:xfrm>
        </p:spPr>
        <p:txBody>
          <a:bodyPr>
            <a:normAutofit/>
          </a:bodyPr>
          <a:lstStyle/>
          <a:p>
            <a:pPr marL="457200" indent="-457200">
              <a:lnSpc>
                <a:spcPct val="100000"/>
              </a:lnSpc>
              <a:spcAft>
                <a:spcPts val="600"/>
              </a:spcAft>
              <a:buAutoNum type="alphaUcPeriod"/>
            </a:pPr>
            <a:r>
              <a:rPr lang="en-US" sz="2400" dirty="0">
                <a:latin typeface="Avenir Book" panose="02000503020000020003" pitchFamily="2" charset="0"/>
              </a:rPr>
              <a:t>Discipleship is not a solo task. The disciple needs other disciples.</a:t>
            </a:r>
          </a:p>
          <a:p>
            <a:pPr marL="914400" lvl="1" indent="-457200">
              <a:lnSpc>
                <a:spcPct val="100000"/>
              </a:lnSpc>
              <a:spcAft>
                <a:spcPts val="600"/>
              </a:spcAft>
              <a:buAutoNum type="arabicPeriod"/>
            </a:pPr>
            <a:r>
              <a:rPr lang="en-US" sz="2000" dirty="0">
                <a:latin typeface="Avenir Book" panose="02000503020000020003" pitchFamily="2" charset="0"/>
              </a:rPr>
              <a:t>While one cannot join the universal church, it is important that every disciple become part of a local church.</a:t>
            </a:r>
          </a:p>
          <a:p>
            <a:pPr marL="914400" lvl="1" indent="-457200">
              <a:lnSpc>
                <a:spcPct val="100000"/>
              </a:lnSpc>
              <a:spcAft>
                <a:spcPts val="600"/>
              </a:spcAft>
              <a:buAutoNum type="arabicPeriod"/>
            </a:pPr>
            <a:r>
              <a:rPr lang="en-US" sz="2000" dirty="0">
                <a:latin typeface="Avenir Book" panose="02000503020000020003" pitchFamily="2" charset="0"/>
              </a:rPr>
              <a:t>The local church provides excellent opportunities for service, growth, and faithfulness.</a:t>
            </a:r>
          </a:p>
          <a:p>
            <a:pPr marL="914400" lvl="1" indent="-457200">
              <a:lnSpc>
                <a:spcPct val="100000"/>
              </a:lnSpc>
              <a:spcAft>
                <a:spcPts val="600"/>
              </a:spcAft>
              <a:buAutoNum type="arabicPeriod"/>
            </a:pPr>
            <a:r>
              <a:rPr lang="en-US" sz="2000" dirty="0">
                <a:latin typeface="Avenir Book" panose="02000503020000020003" pitchFamily="2" charset="0"/>
              </a:rPr>
              <a:t>With the blessings of the local church also come great responsibilities. The disciple must accept these obligations as part of following Jesus.</a:t>
            </a:r>
          </a:p>
          <a:p>
            <a:pPr marL="457200" indent="-457200">
              <a:lnSpc>
                <a:spcPct val="100000"/>
              </a:lnSpc>
              <a:spcAft>
                <a:spcPts val="600"/>
              </a:spcAft>
              <a:buAutoNum type="alphaUcPeriod"/>
            </a:pPr>
            <a:r>
              <a:rPr lang="en-US" sz="2400" dirty="0">
                <a:latin typeface="Avenir Book" panose="02000503020000020003" pitchFamily="2" charset="0"/>
              </a:rPr>
              <a:t>Young Christians are so vulnerable to the devil’s tricks and temptations.</a:t>
            </a:r>
          </a:p>
          <a:p>
            <a:pPr marL="914400" lvl="1" indent="-457200">
              <a:lnSpc>
                <a:spcPct val="100000"/>
              </a:lnSpc>
              <a:spcAft>
                <a:spcPts val="600"/>
              </a:spcAft>
              <a:buAutoNum type="arabicPeriod"/>
            </a:pPr>
            <a:r>
              <a:rPr lang="en-US" sz="2000" dirty="0">
                <a:latin typeface="Avenir Book" panose="02000503020000020003" pitchFamily="2" charset="0"/>
              </a:rPr>
              <a:t>Do not isolate yourself from other Christians. Doing so invites spiritual disaster.</a:t>
            </a:r>
          </a:p>
          <a:p>
            <a:pPr marL="914400" lvl="1" indent="-457200">
              <a:lnSpc>
                <a:spcPct val="100000"/>
              </a:lnSpc>
              <a:spcAft>
                <a:spcPts val="600"/>
              </a:spcAft>
              <a:buAutoNum type="arabicPeriod"/>
            </a:pPr>
            <a:r>
              <a:rPr lang="en-US" sz="2000" dirty="0">
                <a:latin typeface="Avenir Book" panose="02000503020000020003" pitchFamily="2" charset="0"/>
              </a:rPr>
              <a:t>Become part of a local congregation of the Lord’s people.</a:t>
            </a:r>
          </a:p>
          <a:p>
            <a:pPr marL="914400" lvl="1" indent="-457200">
              <a:lnSpc>
                <a:spcPct val="100000"/>
              </a:lnSpc>
              <a:spcAft>
                <a:spcPts val="600"/>
              </a:spcAft>
              <a:buAutoNum type="arabicPeriod"/>
            </a:pPr>
            <a:r>
              <a:rPr lang="en-US" sz="2000" dirty="0">
                <a:latin typeface="Avenir Book" panose="02000503020000020003" pitchFamily="2" charset="0"/>
              </a:rPr>
              <a:t>Being a working part of a local church is essential to being an effective disciple.</a:t>
            </a:r>
          </a:p>
        </p:txBody>
      </p:sp>
      <p:sp>
        <p:nvSpPr>
          <p:cNvPr id="4" name="Title 1">
            <a:extLst>
              <a:ext uri="{FF2B5EF4-FFF2-40B4-BE49-F238E27FC236}">
                <a16:creationId xmlns:a16="http://schemas.microsoft.com/office/drawing/2014/main" id="{F0147E49-E3C9-624B-A262-DCC07A05ACD9}"/>
              </a:ext>
            </a:extLst>
          </p:cNvPr>
          <p:cNvSpPr txBox="1">
            <a:spLocks/>
          </p:cNvSpPr>
          <p:nvPr/>
        </p:nvSpPr>
        <p:spPr>
          <a:xfrm>
            <a:off x="838200" y="1797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dirty="0">
                <a:latin typeface="Avenir Book" panose="02000503020000020003" pitchFamily="2" charset="0"/>
              </a:rPr>
              <a:t>Conclusion</a:t>
            </a:r>
            <a:br>
              <a:rPr lang="en-US" dirty="0">
                <a:latin typeface="Avenir Book" panose="02000503020000020003" pitchFamily="2" charset="0"/>
              </a:rPr>
            </a:br>
            <a:r>
              <a:rPr lang="en-US" sz="1800" dirty="0">
                <a:latin typeface="Avenir Book" panose="02000503020000020003" pitchFamily="2" charset="0"/>
              </a:rPr>
              <a:t>Lesson 3: Disciples Work Together</a:t>
            </a:r>
            <a:endParaRPr lang="en-US" dirty="0">
              <a:latin typeface="Avenir Book" panose="02000503020000020003" pitchFamily="2" charset="0"/>
            </a:endParaRPr>
          </a:p>
        </p:txBody>
      </p:sp>
      <p:pic>
        <p:nvPicPr>
          <p:cNvPr id="5" name="Picture 4" descr="Text&#10;&#10;Description automatically generated">
            <a:extLst>
              <a:ext uri="{FF2B5EF4-FFF2-40B4-BE49-F238E27FC236}">
                <a16:creationId xmlns:a16="http://schemas.microsoft.com/office/drawing/2014/main" id="{CA06CE00-B233-3F40-BC13-5A54EC10B5FD}"/>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4289274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Text&#10;&#10;Description automatically generated">
            <a:extLst>
              <a:ext uri="{FF2B5EF4-FFF2-40B4-BE49-F238E27FC236}">
                <a16:creationId xmlns:a16="http://schemas.microsoft.com/office/drawing/2014/main" id="{B2B1E415-F56A-40E4-9253-1EBEE74A141E}"/>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9" name="Subtitle 2">
            <a:extLst>
              <a:ext uri="{FF2B5EF4-FFF2-40B4-BE49-F238E27FC236}">
                <a16:creationId xmlns:a16="http://schemas.microsoft.com/office/drawing/2014/main" id="{6E5ACC97-A4E3-41B0-8460-A39A57617AE0}"/>
              </a:ext>
            </a:extLst>
          </p:cNvPr>
          <p:cNvSpPr>
            <a:spLocks noGrp="1"/>
          </p:cNvSpPr>
          <p:nvPr>
            <p:ph type="subTitle" idx="1"/>
          </p:nvPr>
        </p:nvSpPr>
        <p:spPr>
          <a:xfrm rot="16200000">
            <a:off x="8245230" y="2879114"/>
            <a:ext cx="6828694" cy="1069924"/>
          </a:xfrm>
        </p:spPr>
        <p:txBody>
          <a:bodyPr vert="horz" lIns="91440" tIns="45720" rIns="91440" bIns="45720" rtlCol="0" anchor="t">
            <a:normAutofit/>
          </a:bodyPr>
          <a:lstStyle/>
          <a:p>
            <a:r>
              <a:rPr lang="en-US" sz="3200" dirty="0">
                <a:solidFill>
                  <a:schemeClr val="bg1"/>
                </a:solidFill>
                <a:latin typeface="Avenir Book"/>
              </a:rPr>
              <a:t>Lesson 3: Disciples Work Together</a:t>
            </a:r>
            <a:endParaRPr lang="en-US" dirty="0">
              <a:solidFill>
                <a:schemeClr val="bg1"/>
              </a:solidFill>
              <a:latin typeface="Avenir Book"/>
            </a:endParaRPr>
          </a:p>
          <a:p>
            <a:r>
              <a:rPr lang="en-US" dirty="0">
                <a:solidFill>
                  <a:schemeClr val="bg1"/>
                </a:solidFill>
                <a:latin typeface="Avenir Book"/>
              </a:rPr>
              <a:t>Studies to Help Disciples Grow Stronger</a:t>
            </a:r>
          </a:p>
        </p:txBody>
      </p:sp>
    </p:spTree>
    <p:extLst>
      <p:ext uri="{BB962C8B-B14F-4D97-AF65-F5344CB8AC3E}">
        <p14:creationId xmlns:p14="http://schemas.microsoft.com/office/powerpoint/2010/main" val="1053278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Title</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- 1.1</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- 1.2</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- 1.3</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C.1</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C.2</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Disciples Work Together</a:t>
            </a:r>
            <a:br>
              <a:rPr lang="en-US" dirty="0">
                <a:latin typeface="Avenir Book" panose="02000503020000020003" pitchFamily="2" charset="0"/>
              </a:rPr>
            </a:br>
            <a:r>
              <a:rPr lang="en-US" sz="1800" dirty="0">
                <a:latin typeface="Avenir Book" panose="02000503020000020003" pitchFamily="2" charset="0"/>
              </a:rPr>
              <a:t>Lesson 3</a:t>
            </a:r>
            <a:endParaRPr lang="en-US" dirty="0">
              <a:latin typeface="Avenir Book" panose="02000503020000020003" pitchFamily="2" charset="0"/>
            </a:endParaRPr>
          </a:p>
        </p:txBody>
      </p:sp>
      <p:sp>
        <p:nvSpPr>
          <p:cNvPr id="4" name="Content Placeholder 2">
            <a:extLst>
              <a:ext uri="{FF2B5EF4-FFF2-40B4-BE49-F238E27FC236}">
                <a16:creationId xmlns:a16="http://schemas.microsoft.com/office/drawing/2014/main" id="{7973BB6F-EDF7-594B-97AF-BFF94E014B42}"/>
              </a:ext>
            </a:extLst>
          </p:cNvPr>
          <p:cNvSpPr txBox="1">
            <a:spLocks/>
          </p:cNvSpPr>
          <p:nvPr/>
        </p:nvSpPr>
        <p:spPr>
          <a:xfrm>
            <a:off x="838200" y="1641231"/>
            <a:ext cx="10987216" cy="41390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Aft>
                <a:spcPts val="600"/>
              </a:spcAft>
              <a:buFont typeface="+mj-lt"/>
              <a:buAutoNum type="alphaUcPeriod" startAt="3"/>
            </a:pPr>
            <a:r>
              <a:rPr lang="en-US" sz="2400" dirty="0">
                <a:latin typeface="Avenir Book" panose="02000503020000020003" pitchFamily="2" charset="0"/>
              </a:rPr>
              <a:t>In this lesson you will learn:</a:t>
            </a:r>
          </a:p>
          <a:p>
            <a:pPr marL="914400" lvl="1" indent="-457200">
              <a:lnSpc>
                <a:spcPct val="100000"/>
              </a:lnSpc>
              <a:spcAft>
                <a:spcPts val="600"/>
              </a:spcAft>
              <a:buAutoNum type="arabicPeriod"/>
            </a:pPr>
            <a:r>
              <a:rPr lang="en-US" sz="2000" dirty="0">
                <a:latin typeface="Avenir Book" panose="02000503020000020003" pitchFamily="2" charset="0"/>
              </a:rPr>
              <a:t>What the local church means to the disciple.</a:t>
            </a:r>
          </a:p>
          <a:p>
            <a:pPr marL="914400" lvl="1" indent="-457200">
              <a:lnSpc>
                <a:spcPct val="100000"/>
              </a:lnSpc>
              <a:spcAft>
                <a:spcPts val="600"/>
              </a:spcAft>
              <a:buAutoNum type="arabicPeriod"/>
            </a:pPr>
            <a:r>
              <a:rPr lang="en-US" sz="2000" dirty="0">
                <a:latin typeface="Avenir Book" panose="02000503020000020003" pitchFamily="2" charset="0"/>
              </a:rPr>
              <a:t>Why a disciple should join a local church.</a:t>
            </a:r>
          </a:p>
          <a:p>
            <a:pPr marL="914400" lvl="1" indent="-457200">
              <a:lnSpc>
                <a:spcPct val="100000"/>
              </a:lnSpc>
              <a:spcAft>
                <a:spcPts val="600"/>
              </a:spcAft>
              <a:buAutoNum type="arabicPeriod"/>
            </a:pPr>
            <a:r>
              <a:rPr lang="en-US" sz="2000" dirty="0">
                <a:latin typeface="Avenir Book" panose="02000503020000020003" pitchFamily="2" charset="0"/>
              </a:rPr>
              <a:t>What obligations and responsibilities disciples have to the local church.</a:t>
            </a:r>
          </a:p>
          <a:p>
            <a:pPr marL="0" indent="0">
              <a:lnSpc>
                <a:spcPct val="100000"/>
              </a:lnSpc>
              <a:spcAft>
                <a:spcPts val="600"/>
              </a:spcAft>
              <a:buFont typeface="Arial" panose="020B0604020202020204" pitchFamily="34" charset="0"/>
              <a:buNone/>
            </a:pPr>
            <a:endParaRPr lang="en-US" sz="2400" dirty="0">
              <a:latin typeface="Avenir Book" panose="02000503020000020003" pitchFamily="2" charset="0"/>
            </a:endParaRPr>
          </a:p>
        </p:txBody>
      </p:sp>
      <p:pic>
        <p:nvPicPr>
          <p:cNvPr id="7" name="Picture 6" descr="Text&#10;&#10;Description automatically generated">
            <a:extLst>
              <a:ext uri="{FF2B5EF4-FFF2-40B4-BE49-F238E27FC236}">
                <a16:creationId xmlns:a16="http://schemas.microsoft.com/office/drawing/2014/main" id="{8F87689A-6677-E54E-8A90-650DB7178F0F}"/>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3664863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C.3</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r>
              <a:rPr lang="en-US" sz="2400" dirty="0"/>
              <a:t>End of Verse 1</a:t>
            </a: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- 2.1</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- 2.2</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- 2.3</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C.1</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C.2</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C.3</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r>
              <a:rPr lang="en-US" sz="2400" dirty="0"/>
              <a:t>End of Verse 2</a:t>
            </a: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- 3.1</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- 3.2</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- 3.3</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1F3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007CA-6C63-3E4B-B0E0-5E83D663D221}"/>
              </a:ext>
            </a:extLst>
          </p:cNvPr>
          <p:cNvSpPr>
            <a:spLocks noGrp="1"/>
          </p:cNvSpPr>
          <p:nvPr>
            <p:ph type="title"/>
          </p:nvPr>
        </p:nvSpPr>
        <p:spPr>
          <a:xfrm>
            <a:off x="6889898" y="0"/>
            <a:ext cx="5302102" cy="6858000"/>
          </a:xfrm>
        </p:spPr>
        <p:txBody>
          <a:bodyPr vert="horz" lIns="91440" tIns="45720" rIns="91440" bIns="45720" rtlCol="0" anchor="ctr">
            <a:normAutofit/>
          </a:bodyPr>
          <a:lstStyle/>
          <a:p>
            <a:pPr algn="ctr"/>
            <a:r>
              <a:rPr lang="en-US" sz="5400" dirty="0">
                <a:solidFill>
                  <a:schemeClr val="bg1"/>
                </a:solidFill>
                <a:latin typeface="Avenir Book" panose="02000503020000020003" pitchFamily="2" charset="0"/>
              </a:rPr>
              <a:t>What is the </a:t>
            </a:r>
            <a:br>
              <a:rPr lang="en-US" sz="5400" dirty="0">
                <a:solidFill>
                  <a:schemeClr val="bg1"/>
                </a:solidFill>
                <a:latin typeface="Avenir Book" panose="02000503020000020003" pitchFamily="2" charset="0"/>
              </a:rPr>
            </a:br>
            <a:r>
              <a:rPr lang="en-US" sz="5400" dirty="0">
                <a:solidFill>
                  <a:schemeClr val="bg1"/>
                </a:solidFill>
                <a:latin typeface="Avenir Book" panose="02000503020000020003" pitchFamily="2" charset="0"/>
              </a:rPr>
              <a:t>local church?</a:t>
            </a:r>
          </a:p>
        </p:txBody>
      </p:sp>
      <p:pic>
        <p:nvPicPr>
          <p:cNvPr id="4" name="Picture 8" descr="Text&#10;&#10;Description automatically generated">
            <a:extLst>
              <a:ext uri="{FF2B5EF4-FFF2-40B4-BE49-F238E27FC236}">
                <a16:creationId xmlns:a16="http://schemas.microsoft.com/office/drawing/2014/main" id="{7E6DBD4A-EDF7-9D49-8F02-DE1298D02E10}"/>
              </a:ext>
            </a:extLst>
          </p:cNvPr>
          <p:cNvPicPr>
            <a:picLocks noChangeAspect="1"/>
          </p:cNvPicPr>
          <p:nvPr/>
        </p:nvPicPr>
        <p:blipFill rotWithShape="1">
          <a:blip r:embed="rId2"/>
          <a:srcRect l="20464" r="21888"/>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ln w="177800">
            <a:solidFill>
              <a:schemeClr val="bg1">
                <a:lumMod val="85000"/>
              </a:schemeClr>
            </a:solidFill>
          </a:ln>
        </p:spPr>
      </p:pic>
      <p:sp>
        <p:nvSpPr>
          <p:cNvPr id="6" name="Subtitle 2">
            <a:extLst>
              <a:ext uri="{FF2B5EF4-FFF2-40B4-BE49-F238E27FC236}">
                <a16:creationId xmlns:a16="http://schemas.microsoft.com/office/drawing/2014/main" id="{5B234EE1-9C01-FD48-8758-F8C4CF44CE72}"/>
              </a:ext>
            </a:extLst>
          </p:cNvPr>
          <p:cNvSpPr txBox="1">
            <a:spLocks/>
          </p:cNvSpPr>
          <p:nvPr/>
        </p:nvSpPr>
        <p:spPr>
          <a:xfrm>
            <a:off x="5667153" y="5941290"/>
            <a:ext cx="6524847" cy="916700"/>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solidFill>
                  <a:schemeClr val="bg1"/>
                </a:solidFill>
                <a:latin typeface="Avenir Book"/>
              </a:rPr>
              <a:t>Lesson 3: Disciples Work Together</a:t>
            </a:r>
            <a:endParaRPr lang="en-US" dirty="0">
              <a:solidFill>
                <a:schemeClr val="bg1"/>
              </a:solidFill>
              <a:latin typeface="Avenir Book"/>
            </a:endParaRPr>
          </a:p>
          <a:p>
            <a:pPr marL="0" indent="0" algn="ctr">
              <a:buNone/>
            </a:pPr>
            <a:r>
              <a:rPr lang="en-US" dirty="0">
                <a:solidFill>
                  <a:schemeClr val="bg1"/>
                </a:solidFill>
                <a:latin typeface="Avenir Book"/>
              </a:rPr>
              <a:t>Studies to Help Disciples Grow Stronger</a:t>
            </a:r>
          </a:p>
        </p:txBody>
      </p:sp>
    </p:spTree>
    <p:extLst>
      <p:ext uri="{BB962C8B-B14F-4D97-AF65-F5344CB8AC3E}">
        <p14:creationId xmlns:p14="http://schemas.microsoft.com/office/powerpoint/2010/main" val="6956228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C.1</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C.2</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C.3</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r>
              <a:rPr lang="en-US" sz="2400" dirty="0"/>
              <a:t>End of Song</a:t>
            </a: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Text&#10;&#10;Description automatically generated">
            <a:extLst>
              <a:ext uri="{FF2B5EF4-FFF2-40B4-BE49-F238E27FC236}">
                <a16:creationId xmlns:a16="http://schemas.microsoft.com/office/drawing/2014/main" id="{B2B1E415-F56A-40E4-9253-1EBEE74A141E}"/>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9" name="Subtitle 2">
            <a:extLst>
              <a:ext uri="{FF2B5EF4-FFF2-40B4-BE49-F238E27FC236}">
                <a16:creationId xmlns:a16="http://schemas.microsoft.com/office/drawing/2014/main" id="{6E5ACC97-A4E3-41B0-8460-A39A57617AE0}"/>
              </a:ext>
            </a:extLst>
          </p:cNvPr>
          <p:cNvSpPr>
            <a:spLocks noGrp="1"/>
          </p:cNvSpPr>
          <p:nvPr>
            <p:ph type="subTitle" idx="1"/>
          </p:nvPr>
        </p:nvSpPr>
        <p:spPr>
          <a:xfrm rot="16200000">
            <a:off x="8245230" y="2879114"/>
            <a:ext cx="6828694" cy="1069924"/>
          </a:xfrm>
        </p:spPr>
        <p:txBody>
          <a:bodyPr vert="horz" lIns="91440" tIns="45720" rIns="91440" bIns="45720" rtlCol="0" anchor="t">
            <a:normAutofit/>
          </a:bodyPr>
          <a:lstStyle/>
          <a:p>
            <a:r>
              <a:rPr lang="en-US" sz="3200" dirty="0">
                <a:solidFill>
                  <a:schemeClr val="bg1"/>
                </a:solidFill>
                <a:latin typeface="Avenir Book"/>
              </a:rPr>
              <a:t>Lesson 3: Disciples Work Together</a:t>
            </a:r>
            <a:endParaRPr lang="en-US" dirty="0">
              <a:solidFill>
                <a:schemeClr val="bg1"/>
              </a:solidFill>
              <a:latin typeface="Avenir Book"/>
            </a:endParaRPr>
          </a:p>
          <a:p>
            <a:r>
              <a:rPr lang="en-US" dirty="0">
                <a:solidFill>
                  <a:schemeClr val="bg1"/>
                </a:solidFill>
                <a:latin typeface="Avenir Book"/>
              </a:rPr>
              <a:t>Studies to Help Disciples Grow Stronger</a:t>
            </a:r>
          </a:p>
        </p:txBody>
      </p:sp>
    </p:spTree>
    <p:extLst>
      <p:ext uri="{BB962C8B-B14F-4D97-AF65-F5344CB8AC3E}">
        <p14:creationId xmlns:p14="http://schemas.microsoft.com/office/powerpoint/2010/main" val="3031186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What is the local church?</a:t>
            </a:r>
            <a:br>
              <a:rPr lang="en-US" dirty="0">
                <a:latin typeface="Avenir Book" panose="02000503020000020003" pitchFamily="2" charset="0"/>
              </a:rPr>
            </a:br>
            <a:r>
              <a:rPr lang="en-US" sz="1800" dirty="0">
                <a:latin typeface="Avenir Book" panose="02000503020000020003" pitchFamily="2" charset="0"/>
              </a:rPr>
              <a:t>Lesson 3: Disciples Work Together</a:t>
            </a:r>
            <a:endParaRPr lang="en-US" dirty="0">
              <a:latin typeface="Avenir Book" panose="02000503020000020003" pitchFamily="2" charset="0"/>
            </a:endParaRPr>
          </a:p>
        </p:txBody>
      </p:sp>
      <p:sp>
        <p:nvSpPr>
          <p:cNvPr id="3" name="Content Placeholder 2">
            <a:extLst>
              <a:ext uri="{FF2B5EF4-FFF2-40B4-BE49-F238E27FC236}">
                <a16:creationId xmlns:a16="http://schemas.microsoft.com/office/drawing/2014/main" id="{056C9D31-FA9B-D74D-810E-D78DA5673FA3}"/>
              </a:ext>
            </a:extLst>
          </p:cNvPr>
          <p:cNvSpPr>
            <a:spLocks noGrp="1"/>
          </p:cNvSpPr>
          <p:nvPr>
            <p:ph idx="1"/>
          </p:nvPr>
        </p:nvSpPr>
        <p:spPr>
          <a:xfrm>
            <a:off x="653562" y="1709192"/>
            <a:ext cx="10884877" cy="4750884"/>
          </a:xfrm>
        </p:spPr>
        <p:txBody>
          <a:bodyPr>
            <a:normAutofit/>
          </a:bodyPr>
          <a:lstStyle/>
          <a:p>
            <a:pPr marL="514350" indent="-514350">
              <a:lnSpc>
                <a:spcPct val="100000"/>
              </a:lnSpc>
              <a:spcAft>
                <a:spcPts val="600"/>
              </a:spcAft>
              <a:buAutoNum type="alphaUcPeriod"/>
            </a:pPr>
            <a:r>
              <a:rPr lang="en-US" sz="2400" dirty="0">
                <a:latin typeface="Avenir Book" panose="02000503020000020003" pitchFamily="2" charset="0"/>
              </a:rPr>
              <a:t>The New Testament uses the term “church” in two different ways:</a:t>
            </a:r>
          </a:p>
          <a:p>
            <a:pPr marL="914400" lvl="1" indent="-457200">
              <a:lnSpc>
                <a:spcPct val="100000"/>
              </a:lnSpc>
              <a:spcAft>
                <a:spcPts val="600"/>
              </a:spcAft>
              <a:buAutoNum type="arabicPeriod"/>
            </a:pPr>
            <a:r>
              <a:rPr lang="en-US" sz="2000" dirty="0">
                <a:latin typeface="Avenir Book" panose="02000503020000020003" pitchFamily="2" charset="0"/>
              </a:rPr>
              <a:t>It designates all saved people: “To the general assembly and __________ of the firstborn who are registered in heaven” (Hebrews 12:23).</a:t>
            </a:r>
          </a:p>
          <a:p>
            <a:pPr marL="914400" lvl="1" indent="-457200">
              <a:lnSpc>
                <a:spcPct val="100000"/>
              </a:lnSpc>
              <a:spcAft>
                <a:spcPts val="600"/>
              </a:spcAft>
              <a:buAutoNum type="arabicPeriod"/>
            </a:pPr>
            <a:r>
              <a:rPr lang="en-US" sz="2000" dirty="0">
                <a:latin typeface="Avenir Book" panose="02000503020000020003" pitchFamily="2" charset="0"/>
              </a:rPr>
              <a:t>It designates a group of disciples in a certain city or community: “To the church of God which is at __________” (1 Corinthians 1:2).</a:t>
            </a:r>
          </a:p>
          <a:p>
            <a:pPr marL="914400" lvl="1" indent="-457200">
              <a:lnSpc>
                <a:spcPct val="100000"/>
              </a:lnSpc>
              <a:spcAft>
                <a:spcPts val="600"/>
              </a:spcAft>
              <a:buAutoNum type="arabicPeriod"/>
            </a:pPr>
            <a:r>
              <a:rPr lang="en-US" sz="2000" dirty="0">
                <a:latin typeface="Avenir Book" panose="02000503020000020003" pitchFamily="2" charset="0"/>
              </a:rPr>
              <a:t>When referring to all the saved, we are speaking of the universal church. The universal church is composed of everyone who is a Christian, living or dead. Some members of the universal church are on earth, and some are in heaven.</a:t>
            </a:r>
          </a:p>
          <a:p>
            <a:pPr marL="1257300" lvl="2" indent="-342900">
              <a:lnSpc>
                <a:spcPct val="100000"/>
              </a:lnSpc>
              <a:spcAft>
                <a:spcPts val="600"/>
              </a:spcAft>
              <a:buAutoNum type="alphaLcPeriod"/>
            </a:pPr>
            <a:r>
              <a:rPr lang="en-US" sz="1600" dirty="0">
                <a:latin typeface="Avenir Book" panose="02000503020000020003" pitchFamily="2" charset="0"/>
              </a:rPr>
              <a:t>In the universal sense there is only one church (Ephesians 4:4).</a:t>
            </a:r>
          </a:p>
          <a:p>
            <a:pPr marL="1257300" lvl="2" indent="-342900">
              <a:lnSpc>
                <a:spcPct val="100000"/>
              </a:lnSpc>
              <a:spcAft>
                <a:spcPts val="600"/>
              </a:spcAft>
              <a:buAutoNum type="alphaLcPeriod"/>
            </a:pPr>
            <a:r>
              <a:rPr lang="en-US" sz="1600" dirty="0">
                <a:latin typeface="Avenir Book" panose="02000503020000020003" pitchFamily="2" charset="0"/>
              </a:rPr>
              <a:t>There exists no earthly organization or headquarters for the universal church. Jesus Christ is its Head (Ephesians 1:22-23).</a:t>
            </a:r>
          </a:p>
          <a:p>
            <a:pPr marL="0" indent="0">
              <a:lnSpc>
                <a:spcPct val="100000"/>
              </a:lnSpc>
              <a:spcAft>
                <a:spcPts val="600"/>
              </a:spcAft>
              <a:buNone/>
            </a:pPr>
            <a:endParaRPr lang="en-US" sz="2400" dirty="0">
              <a:latin typeface="Avenir Book" panose="02000503020000020003" pitchFamily="2" charset="0"/>
            </a:endParaRPr>
          </a:p>
        </p:txBody>
      </p:sp>
      <p:pic>
        <p:nvPicPr>
          <p:cNvPr id="4" name="Picture 3" descr="Text&#10;&#10;Description automatically generated">
            <a:extLst>
              <a:ext uri="{FF2B5EF4-FFF2-40B4-BE49-F238E27FC236}">
                <a16:creationId xmlns:a16="http://schemas.microsoft.com/office/drawing/2014/main" id="{80AF4075-3080-5D48-94E2-D65910D97730}"/>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1624918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What is the local church?</a:t>
            </a:r>
            <a:br>
              <a:rPr lang="en-US" dirty="0">
                <a:latin typeface="Avenir Book" panose="02000503020000020003" pitchFamily="2" charset="0"/>
              </a:rPr>
            </a:br>
            <a:r>
              <a:rPr lang="en-US" sz="1800" dirty="0">
                <a:latin typeface="Avenir Book" panose="02000503020000020003" pitchFamily="2" charset="0"/>
              </a:rPr>
              <a:t>Lesson 3: Disciples Work Together</a:t>
            </a:r>
            <a:endParaRPr lang="en-US" dirty="0">
              <a:latin typeface="Avenir Book" panose="02000503020000020003" pitchFamily="2" charset="0"/>
            </a:endParaRPr>
          </a:p>
        </p:txBody>
      </p:sp>
      <p:sp>
        <p:nvSpPr>
          <p:cNvPr id="3" name="Content Placeholder 2">
            <a:extLst>
              <a:ext uri="{FF2B5EF4-FFF2-40B4-BE49-F238E27FC236}">
                <a16:creationId xmlns:a16="http://schemas.microsoft.com/office/drawing/2014/main" id="{056C9D31-FA9B-D74D-810E-D78DA5673FA3}"/>
              </a:ext>
            </a:extLst>
          </p:cNvPr>
          <p:cNvSpPr>
            <a:spLocks noGrp="1"/>
          </p:cNvSpPr>
          <p:nvPr>
            <p:ph idx="1"/>
          </p:nvPr>
        </p:nvSpPr>
        <p:spPr>
          <a:xfrm>
            <a:off x="653562" y="1793850"/>
            <a:ext cx="10884877" cy="3463951"/>
          </a:xfrm>
        </p:spPr>
        <p:txBody>
          <a:bodyPr>
            <a:normAutofit/>
          </a:bodyPr>
          <a:lstStyle/>
          <a:p>
            <a:pPr marL="514350" indent="-514350">
              <a:lnSpc>
                <a:spcPct val="100000"/>
              </a:lnSpc>
              <a:spcAft>
                <a:spcPts val="600"/>
              </a:spcAft>
              <a:buAutoNum type="alphaUcPeriod"/>
            </a:pPr>
            <a:r>
              <a:rPr lang="en-US" sz="2400" dirty="0">
                <a:latin typeface="Avenir Book" panose="02000503020000020003" pitchFamily="2" charset="0"/>
              </a:rPr>
              <a:t>The New Testament uses the term “church” in two different ways:</a:t>
            </a:r>
          </a:p>
          <a:p>
            <a:pPr marL="914400" lvl="1" indent="-457200">
              <a:lnSpc>
                <a:spcPct val="100000"/>
              </a:lnSpc>
              <a:spcAft>
                <a:spcPts val="600"/>
              </a:spcAft>
              <a:buFont typeface="+mj-lt"/>
              <a:buAutoNum type="arabicPeriod" startAt="4"/>
            </a:pPr>
            <a:r>
              <a:rPr lang="en-US" sz="2000" dirty="0">
                <a:latin typeface="Avenir Book" panose="02000503020000020003" pitchFamily="2" charset="0"/>
              </a:rPr>
              <a:t>If one is speaking of a certain group of Christians, one may speak of the local church. This is the band of disciples in a certain place. In the local sense there are many congregations.</a:t>
            </a:r>
          </a:p>
          <a:p>
            <a:pPr marL="800100" lvl="1" indent="-342900">
              <a:lnSpc>
                <a:spcPct val="100000"/>
              </a:lnSpc>
              <a:spcAft>
                <a:spcPts val="600"/>
              </a:spcAft>
              <a:buAutoNum type="arabicPeriod" startAt="4"/>
            </a:pPr>
            <a:r>
              <a:rPr lang="en-US" sz="2000" dirty="0">
                <a:latin typeface="Avenir Book" panose="02000503020000020003" pitchFamily="2" charset="0"/>
              </a:rPr>
              <a:t>Neither “universal church” nor “local church” are terms found specifically in the Bible, but they express scriptural concepts. Do you understand the difference in these terms?</a:t>
            </a:r>
          </a:p>
          <a:p>
            <a:pPr marL="0" indent="0">
              <a:lnSpc>
                <a:spcPct val="100000"/>
              </a:lnSpc>
              <a:spcAft>
                <a:spcPts val="600"/>
              </a:spcAft>
              <a:buNone/>
            </a:pPr>
            <a:endParaRPr lang="en-US" sz="2400" dirty="0">
              <a:latin typeface="Avenir Book" panose="02000503020000020003" pitchFamily="2" charset="0"/>
            </a:endParaRPr>
          </a:p>
        </p:txBody>
      </p:sp>
      <p:pic>
        <p:nvPicPr>
          <p:cNvPr id="4" name="Picture 3" descr="Text&#10;&#10;Description automatically generated">
            <a:extLst>
              <a:ext uri="{FF2B5EF4-FFF2-40B4-BE49-F238E27FC236}">
                <a16:creationId xmlns:a16="http://schemas.microsoft.com/office/drawing/2014/main" id="{80AF4075-3080-5D48-94E2-D65910D97730}"/>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1506257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What is the local church?</a:t>
            </a:r>
            <a:br>
              <a:rPr lang="en-US" dirty="0">
                <a:latin typeface="Avenir Book" panose="02000503020000020003" pitchFamily="2" charset="0"/>
              </a:rPr>
            </a:br>
            <a:r>
              <a:rPr lang="en-US" sz="1800" dirty="0">
                <a:latin typeface="Avenir Book" panose="02000503020000020003" pitchFamily="2" charset="0"/>
              </a:rPr>
              <a:t>Lesson 3: Disciples Work Together</a:t>
            </a:r>
            <a:endParaRPr lang="en-US" dirty="0">
              <a:latin typeface="Avenir Book" panose="02000503020000020003" pitchFamily="2" charset="0"/>
            </a:endParaRPr>
          </a:p>
        </p:txBody>
      </p:sp>
      <p:pic>
        <p:nvPicPr>
          <p:cNvPr id="4" name="Picture 3" descr="Text&#10;&#10;Description automatically generated">
            <a:extLst>
              <a:ext uri="{FF2B5EF4-FFF2-40B4-BE49-F238E27FC236}">
                <a16:creationId xmlns:a16="http://schemas.microsoft.com/office/drawing/2014/main" id="{80AF4075-3080-5D48-94E2-D65910D97730}"/>
              </a:ext>
            </a:extLst>
          </p:cNvPr>
          <p:cNvPicPr>
            <a:picLocks noChangeAspect="1"/>
          </p:cNvPicPr>
          <p:nvPr/>
        </p:nvPicPr>
        <p:blipFill>
          <a:blip r:embed="rId2"/>
          <a:stretch>
            <a:fillRect/>
          </a:stretch>
        </p:blipFill>
        <p:spPr>
          <a:xfrm>
            <a:off x="10797872" y="5763873"/>
            <a:ext cx="1338472" cy="1038469"/>
          </a:xfrm>
          <a:prstGeom prst="rect">
            <a:avLst/>
          </a:prstGeom>
        </p:spPr>
      </p:pic>
      <p:sp>
        <p:nvSpPr>
          <p:cNvPr id="7" name="Content Placeholder 2">
            <a:extLst>
              <a:ext uri="{FF2B5EF4-FFF2-40B4-BE49-F238E27FC236}">
                <a16:creationId xmlns:a16="http://schemas.microsoft.com/office/drawing/2014/main" id="{0E9044BF-D92E-E04C-8AD5-30C7FB891AFA}"/>
              </a:ext>
            </a:extLst>
          </p:cNvPr>
          <p:cNvSpPr>
            <a:spLocks noGrp="1"/>
          </p:cNvSpPr>
          <p:nvPr>
            <p:ph idx="1"/>
          </p:nvPr>
        </p:nvSpPr>
        <p:spPr>
          <a:xfrm>
            <a:off x="838200" y="1880626"/>
            <a:ext cx="10515600" cy="4797604"/>
          </a:xfrm>
        </p:spPr>
        <p:txBody>
          <a:bodyPr>
            <a:normAutofit/>
          </a:bodyPr>
          <a:lstStyle/>
          <a:p>
            <a:pPr marL="457200" indent="-457200">
              <a:lnSpc>
                <a:spcPct val="100000"/>
              </a:lnSpc>
              <a:spcAft>
                <a:spcPts val="600"/>
              </a:spcAft>
              <a:buFont typeface="+mj-lt"/>
              <a:buAutoNum type="alphaUcPeriod" startAt="2"/>
            </a:pPr>
            <a:r>
              <a:rPr lang="en-US" sz="2400" dirty="0">
                <a:latin typeface="Avenir Book" panose="02000503020000020003" pitchFamily="2" charset="0"/>
              </a:rPr>
              <a:t>Can you join the church?</a:t>
            </a:r>
          </a:p>
          <a:p>
            <a:pPr marL="914400" lvl="1" indent="-457200">
              <a:lnSpc>
                <a:spcPct val="100000"/>
              </a:lnSpc>
              <a:spcAft>
                <a:spcPts val="600"/>
              </a:spcAft>
              <a:buAutoNum type="arabicPeriod"/>
            </a:pPr>
            <a:r>
              <a:rPr lang="en-US" sz="2000" dirty="0">
                <a:latin typeface="Avenir Book" panose="02000503020000020003" pitchFamily="2" charset="0"/>
              </a:rPr>
              <a:t>No one can join the universal church because its membership is not controlled by humans.</a:t>
            </a:r>
          </a:p>
          <a:p>
            <a:pPr marL="914400" lvl="1" indent="-457200">
              <a:lnSpc>
                <a:spcPct val="100000"/>
              </a:lnSpc>
              <a:spcAft>
                <a:spcPts val="600"/>
              </a:spcAft>
              <a:buAutoNum type="arabicPeriod"/>
            </a:pPr>
            <a:r>
              <a:rPr lang="en-US" sz="2000" dirty="0">
                <a:latin typeface="Avenir Book" panose="02000503020000020003" pitchFamily="2" charset="0"/>
              </a:rPr>
              <a:t>Read Acts 2:47. Who adds people to the universal church?</a:t>
            </a:r>
          </a:p>
          <a:p>
            <a:pPr marL="914400" lvl="1" indent="-457200">
              <a:lnSpc>
                <a:spcPct val="100000"/>
              </a:lnSpc>
              <a:spcAft>
                <a:spcPts val="600"/>
              </a:spcAft>
              <a:buAutoNum type="arabicPeriod"/>
            </a:pPr>
            <a:r>
              <a:rPr lang="en-US" sz="2000" dirty="0">
                <a:latin typeface="Avenir Book" panose="02000503020000020003" pitchFamily="2" charset="0"/>
              </a:rPr>
              <a:t>What is the entrance requirement for the universal church?</a:t>
            </a:r>
          </a:p>
          <a:p>
            <a:pPr marL="914400" lvl="1" indent="-457200">
              <a:lnSpc>
                <a:spcPct val="100000"/>
              </a:lnSpc>
              <a:spcAft>
                <a:spcPts val="600"/>
              </a:spcAft>
              <a:buAutoNum type="arabicPeriod"/>
            </a:pPr>
            <a:r>
              <a:rPr lang="en-US" sz="2000" dirty="0">
                <a:latin typeface="Avenir Book" panose="02000503020000020003" pitchFamily="2" charset="0"/>
              </a:rPr>
              <a:t>While we cannot join the universal church, but must be added to it by God, it is possible to attach oneself to a local body of Christians.</a:t>
            </a:r>
          </a:p>
          <a:p>
            <a:pPr marL="914400" lvl="1" indent="-457200">
              <a:lnSpc>
                <a:spcPct val="100000"/>
              </a:lnSpc>
              <a:spcAft>
                <a:spcPts val="600"/>
              </a:spcAft>
              <a:buAutoNum type="arabicPeriod"/>
            </a:pPr>
            <a:r>
              <a:rPr lang="en-US" sz="2000" dirty="0">
                <a:latin typeface="Avenir Book" panose="02000503020000020003" pitchFamily="2" charset="0"/>
              </a:rPr>
              <a:t>Read what Luke wrote about Saul in Acts 9:26-28. What did Saul want to do?</a:t>
            </a:r>
          </a:p>
          <a:p>
            <a:pPr marL="457200" lvl="1" indent="0">
              <a:lnSpc>
                <a:spcPct val="100000"/>
              </a:lnSpc>
              <a:spcAft>
                <a:spcPts val="600"/>
              </a:spcAft>
              <a:buNone/>
            </a:pPr>
            <a:r>
              <a:rPr lang="en-US" sz="2000" dirty="0">
                <a:latin typeface="Avenir Book" panose="02000503020000020003" pitchFamily="2" charset="0"/>
              </a:rPr>
              <a:t>	We too must join a local church.</a:t>
            </a:r>
          </a:p>
        </p:txBody>
      </p:sp>
      <p:sp>
        <p:nvSpPr>
          <p:cNvPr id="8" name="5-Point Star 7">
            <a:extLst>
              <a:ext uri="{FF2B5EF4-FFF2-40B4-BE49-F238E27FC236}">
                <a16:creationId xmlns:a16="http://schemas.microsoft.com/office/drawing/2014/main" id="{FC3D2DFF-EC6B-A84D-829B-E6861FE97D87}"/>
              </a:ext>
            </a:extLst>
          </p:cNvPr>
          <p:cNvSpPr/>
          <p:nvPr/>
        </p:nvSpPr>
        <p:spPr>
          <a:xfrm>
            <a:off x="1153773" y="2458856"/>
            <a:ext cx="199768" cy="19976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3114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What is the local church?</a:t>
            </a:r>
            <a:br>
              <a:rPr lang="en-US" dirty="0">
                <a:latin typeface="Avenir Book" panose="02000503020000020003" pitchFamily="2" charset="0"/>
              </a:rPr>
            </a:br>
            <a:r>
              <a:rPr lang="en-US" sz="1800" dirty="0">
                <a:latin typeface="Avenir Book" panose="02000503020000020003" pitchFamily="2" charset="0"/>
              </a:rPr>
              <a:t>Lesson 3: Disciples Work Together</a:t>
            </a:r>
            <a:endParaRPr lang="en-US" dirty="0">
              <a:latin typeface="Avenir Book" panose="02000503020000020003" pitchFamily="2" charset="0"/>
            </a:endParaRPr>
          </a:p>
        </p:txBody>
      </p:sp>
      <p:pic>
        <p:nvPicPr>
          <p:cNvPr id="4" name="Picture 3" descr="Text&#10;&#10;Description automatically generated">
            <a:extLst>
              <a:ext uri="{FF2B5EF4-FFF2-40B4-BE49-F238E27FC236}">
                <a16:creationId xmlns:a16="http://schemas.microsoft.com/office/drawing/2014/main" id="{80AF4075-3080-5D48-94E2-D65910D97730}"/>
              </a:ext>
            </a:extLst>
          </p:cNvPr>
          <p:cNvPicPr>
            <a:picLocks noChangeAspect="1"/>
          </p:cNvPicPr>
          <p:nvPr/>
        </p:nvPicPr>
        <p:blipFill>
          <a:blip r:embed="rId2"/>
          <a:stretch>
            <a:fillRect/>
          </a:stretch>
        </p:blipFill>
        <p:spPr>
          <a:xfrm>
            <a:off x="10797872" y="5763873"/>
            <a:ext cx="1338472" cy="1038469"/>
          </a:xfrm>
          <a:prstGeom prst="rect">
            <a:avLst/>
          </a:prstGeom>
        </p:spPr>
      </p:pic>
      <p:sp>
        <p:nvSpPr>
          <p:cNvPr id="7" name="Content Placeholder 2">
            <a:extLst>
              <a:ext uri="{FF2B5EF4-FFF2-40B4-BE49-F238E27FC236}">
                <a16:creationId xmlns:a16="http://schemas.microsoft.com/office/drawing/2014/main" id="{0E9044BF-D92E-E04C-8AD5-30C7FB891AFA}"/>
              </a:ext>
            </a:extLst>
          </p:cNvPr>
          <p:cNvSpPr>
            <a:spLocks noGrp="1"/>
          </p:cNvSpPr>
          <p:nvPr>
            <p:ph idx="1"/>
          </p:nvPr>
        </p:nvSpPr>
        <p:spPr>
          <a:xfrm>
            <a:off x="838200" y="1880626"/>
            <a:ext cx="10515600" cy="4797604"/>
          </a:xfrm>
        </p:spPr>
        <p:txBody>
          <a:bodyPr>
            <a:normAutofit/>
          </a:bodyPr>
          <a:lstStyle/>
          <a:p>
            <a:pPr marL="457200" indent="-457200">
              <a:lnSpc>
                <a:spcPct val="100000"/>
              </a:lnSpc>
              <a:spcAft>
                <a:spcPts val="600"/>
              </a:spcAft>
              <a:buFont typeface="+mj-lt"/>
              <a:buAutoNum type="alphaUcPeriod" startAt="3"/>
            </a:pPr>
            <a:r>
              <a:rPr lang="en-US" sz="2400" dirty="0">
                <a:latin typeface="Avenir Book" panose="02000503020000020003" pitchFamily="2" charset="0"/>
              </a:rPr>
              <a:t>What does it mean to place membership (join) a local church?</a:t>
            </a:r>
          </a:p>
          <a:p>
            <a:pPr marL="914400" lvl="1" indent="-457200">
              <a:lnSpc>
                <a:spcPct val="100000"/>
              </a:lnSpc>
              <a:spcAft>
                <a:spcPts val="600"/>
              </a:spcAft>
              <a:buAutoNum type="arabicPeriod"/>
            </a:pPr>
            <a:r>
              <a:rPr lang="en-US" sz="2000" dirty="0">
                <a:latin typeface="Avenir Book" panose="02000503020000020003" pitchFamily="2" charset="0"/>
              </a:rPr>
              <a:t>Joining a local congregation is a serious commitment because the local church has important work to accomplish.</a:t>
            </a:r>
          </a:p>
          <a:p>
            <a:pPr marL="914400" lvl="1" indent="-457200">
              <a:lnSpc>
                <a:spcPct val="100000"/>
              </a:lnSpc>
              <a:spcAft>
                <a:spcPts val="600"/>
              </a:spcAft>
              <a:buAutoNum type="arabicPeriod"/>
            </a:pPr>
            <a:r>
              <a:rPr lang="en-US" sz="2000" dirty="0">
                <a:latin typeface="Avenir Book" panose="02000503020000020003" pitchFamily="2" charset="0"/>
              </a:rPr>
              <a:t>Every member is needed to carry out the local church’s threefold mission:</a:t>
            </a:r>
          </a:p>
          <a:p>
            <a:pPr marL="1257300" lvl="2" indent="-342900">
              <a:lnSpc>
                <a:spcPct val="100000"/>
              </a:lnSpc>
              <a:spcAft>
                <a:spcPts val="600"/>
              </a:spcAft>
              <a:buAutoNum type="alphaLcPeriod"/>
            </a:pPr>
            <a:r>
              <a:rPr lang="en-US" sz="1600" dirty="0">
                <a:latin typeface="Avenir Book" panose="02000503020000020003" pitchFamily="2" charset="0"/>
              </a:rPr>
              <a:t>Preach the gospel to all the lost: Matthew 28:19-20.</a:t>
            </a:r>
          </a:p>
          <a:p>
            <a:pPr marL="1257300" lvl="2" indent="-342900">
              <a:lnSpc>
                <a:spcPct val="100000"/>
              </a:lnSpc>
              <a:spcAft>
                <a:spcPts val="600"/>
              </a:spcAft>
              <a:buAutoNum type="alphaLcPeriod"/>
            </a:pPr>
            <a:r>
              <a:rPr lang="en-US" sz="1600" dirty="0">
                <a:latin typeface="Avenir Book" panose="02000503020000020003" pitchFamily="2" charset="0"/>
              </a:rPr>
              <a:t>Build up Christians spiritually: Ephesians 4:11-16.</a:t>
            </a:r>
          </a:p>
          <a:p>
            <a:pPr marL="1257300" lvl="2" indent="-342900">
              <a:lnSpc>
                <a:spcPct val="100000"/>
              </a:lnSpc>
              <a:spcAft>
                <a:spcPts val="600"/>
              </a:spcAft>
              <a:buAutoNum type="alphaLcPeriod"/>
            </a:pPr>
            <a:r>
              <a:rPr lang="en-US" sz="1600" dirty="0">
                <a:latin typeface="Avenir Book" panose="02000503020000020003" pitchFamily="2" charset="0"/>
              </a:rPr>
              <a:t>Relieve needy Christians: 1 Timothy 5:16.</a:t>
            </a:r>
          </a:p>
          <a:p>
            <a:pPr marL="800100" lvl="1" indent="-342900">
              <a:lnSpc>
                <a:spcPct val="100000"/>
              </a:lnSpc>
              <a:spcAft>
                <a:spcPts val="600"/>
              </a:spcAft>
              <a:buAutoNum type="arabicPeriod"/>
            </a:pPr>
            <a:r>
              <a:rPr lang="en-US" sz="2000" dirty="0">
                <a:latin typeface="Avenir Book" panose="02000503020000020003" pitchFamily="2" charset="0"/>
              </a:rPr>
              <a:t>When a disciple joins a local church he or she is announcing the intention to help that congregation fulfill the assignments for the local church.</a:t>
            </a:r>
          </a:p>
        </p:txBody>
      </p:sp>
    </p:spTree>
    <p:extLst>
      <p:ext uri="{BB962C8B-B14F-4D97-AF65-F5344CB8AC3E}">
        <p14:creationId xmlns:p14="http://schemas.microsoft.com/office/powerpoint/2010/main" val="4215244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1F3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007CA-6C63-3E4B-B0E0-5E83D663D221}"/>
              </a:ext>
            </a:extLst>
          </p:cNvPr>
          <p:cNvSpPr>
            <a:spLocks noGrp="1"/>
          </p:cNvSpPr>
          <p:nvPr>
            <p:ph type="title"/>
          </p:nvPr>
        </p:nvSpPr>
        <p:spPr>
          <a:xfrm>
            <a:off x="6889898" y="0"/>
            <a:ext cx="5302102" cy="6858000"/>
          </a:xfrm>
        </p:spPr>
        <p:txBody>
          <a:bodyPr vert="horz" lIns="91440" tIns="45720" rIns="91440" bIns="45720" rtlCol="0" anchor="ctr">
            <a:normAutofit/>
          </a:bodyPr>
          <a:lstStyle/>
          <a:p>
            <a:pPr algn="ctr"/>
            <a:r>
              <a:rPr lang="en-US" sz="5400" dirty="0">
                <a:solidFill>
                  <a:schemeClr val="bg1"/>
                </a:solidFill>
                <a:latin typeface="Avenir Book" panose="02000503020000020003" pitchFamily="2" charset="0"/>
              </a:rPr>
              <a:t>Why should a disciple join a</a:t>
            </a:r>
            <a:br>
              <a:rPr lang="en-US" sz="5400" dirty="0">
                <a:solidFill>
                  <a:schemeClr val="bg1"/>
                </a:solidFill>
                <a:latin typeface="Avenir Book" panose="02000503020000020003" pitchFamily="2" charset="0"/>
              </a:rPr>
            </a:br>
            <a:r>
              <a:rPr lang="en-US" sz="5400" dirty="0">
                <a:solidFill>
                  <a:schemeClr val="bg1"/>
                </a:solidFill>
                <a:latin typeface="Avenir Book" panose="02000503020000020003" pitchFamily="2" charset="0"/>
              </a:rPr>
              <a:t>local church?</a:t>
            </a:r>
          </a:p>
        </p:txBody>
      </p:sp>
      <p:pic>
        <p:nvPicPr>
          <p:cNvPr id="4" name="Picture 8" descr="Text&#10;&#10;Description automatically generated">
            <a:extLst>
              <a:ext uri="{FF2B5EF4-FFF2-40B4-BE49-F238E27FC236}">
                <a16:creationId xmlns:a16="http://schemas.microsoft.com/office/drawing/2014/main" id="{7E6DBD4A-EDF7-9D49-8F02-DE1298D02E10}"/>
              </a:ext>
            </a:extLst>
          </p:cNvPr>
          <p:cNvPicPr>
            <a:picLocks noChangeAspect="1"/>
          </p:cNvPicPr>
          <p:nvPr/>
        </p:nvPicPr>
        <p:blipFill rotWithShape="1">
          <a:blip r:embed="rId2"/>
          <a:srcRect l="20464" r="21888"/>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ln w="177800">
            <a:solidFill>
              <a:schemeClr val="bg1">
                <a:lumMod val="85000"/>
              </a:schemeClr>
            </a:solidFill>
          </a:ln>
        </p:spPr>
      </p:pic>
      <p:sp>
        <p:nvSpPr>
          <p:cNvPr id="6" name="Subtitle 2">
            <a:extLst>
              <a:ext uri="{FF2B5EF4-FFF2-40B4-BE49-F238E27FC236}">
                <a16:creationId xmlns:a16="http://schemas.microsoft.com/office/drawing/2014/main" id="{5B234EE1-9C01-FD48-8758-F8C4CF44CE72}"/>
              </a:ext>
            </a:extLst>
          </p:cNvPr>
          <p:cNvSpPr txBox="1">
            <a:spLocks/>
          </p:cNvSpPr>
          <p:nvPr/>
        </p:nvSpPr>
        <p:spPr>
          <a:xfrm>
            <a:off x="5667153" y="5941290"/>
            <a:ext cx="6524847" cy="916700"/>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solidFill>
                  <a:schemeClr val="bg1"/>
                </a:solidFill>
                <a:latin typeface="Avenir Book"/>
              </a:rPr>
              <a:t>Lesson 3: Disciples Work Together</a:t>
            </a:r>
            <a:endParaRPr lang="en-US" dirty="0">
              <a:solidFill>
                <a:schemeClr val="bg1"/>
              </a:solidFill>
              <a:latin typeface="Avenir Book"/>
            </a:endParaRPr>
          </a:p>
          <a:p>
            <a:pPr marL="0" indent="0" algn="ctr">
              <a:buNone/>
            </a:pPr>
            <a:r>
              <a:rPr lang="en-US" dirty="0">
                <a:solidFill>
                  <a:schemeClr val="bg1"/>
                </a:solidFill>
                <a:latin typeface="Avenir Book"/>
              </a:rPr>
              <a:t>Studies to Help Disciples Grow Stronger</a:t>
            </a:r>
          </a:p>
        </p:txBody>
      </p:sp>
    </p:spTree>
    <p:extLst>
      <p:ext uri="{BB962C8B-B14F-4D97-AF65-F5344CB8AC3E}">
        <p14:creationId xmlns:p14="http://schemas.microsoft.com/office/powerpoint/2010/main" val="16165079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C78FA1C4BFDE428D4ECCC492977A10" ma:contentTypeVersion="0" ma:contentTypeDescription="Create a new document." ma:contentTypeScope="" ma:versionID="525b8892570e7e4a5d790fd2285fbbb6">
  <xsd:schema xmlns:xsd="http://www.w3.org/2001/XMLSchema" xmlns:xs="http://www.w3.org/2001/XMLSchema" xmlns:p="http://schemas.microsoft.com/office/2006/metadata/properties" targetNamespace="http://schemas.microsoft.com/office/2006/metadata/properties" ma:root="true" ma:fieldsID="d413257cd9829394d17656a545d5fa4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3694D1B-4277-41D7-8316-220F87E6D6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A8A6BA4-4E58-451F-96EB-5226598C16E6}">
  <ds:schemaRefs>
    <ds:schemaRef ds:uri="http://schemas.microsoft.com/sharepoint/v3/contenttype/forms"/>
  </ds:schemaRefs>
</ds:datastoreItem>
</file>

<file path=customXml/itemProps3.xml><?xml version="1.0" encoding="utf-8"?>
<ds:datastoreItem xmlns:ds="http://schemas.openxmlformats.org/officeDocument/2006/customXml" ds:itemID="{A6D6CB90-6909-483C-83E7-8A33D5D0DB76}">
  <ds:schemaRefs>
    <ds:schemaRef ds:uri="http://schemas.microsoft.com/office/2006/metadata/properties"/>
    <ds:schemaRef ds:uri="http://www.w3.org/XML/1998/namespace"/>
    <ds:schemaRef ds:uri="http://purl.org/dc/elements/1.1/"/>
    <ds:schemaRef ds:uri="http://schemas.microsoft.com/office/2006/documentManagement/types"/>
    <ds:schemaRef ds:uri="http://purl.org/dc/terms/"/>
    <ds:schemaRef ds:uri="http://purl.org/dc/dcmityp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246</TotalTime>
  <Words>2332</Words>
  <Application>Microsoft Macintosh PowerPoint</Application>
  <PresentationFormat>Widescreen</PresentationFormat>
  <Paragraphs>173</Paragraphs>
  <Slides>43</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Avenir Book</vt:lpstr>
      <vt:lpstr>Calibri</vt:lpstr>
      <vt:lpstr>Calibri Light</vt:lpstr>
      <vt:lpstr>Office Theme</vt:lpstr>
      <vt:lpstr>PowerPoint Presentation</vt:lpstr>
      <vt:lpstr>Disciples Work Together Lesson 3</vt:lpstr>
      <vt:lpstr>Disciples Work Together Lesson 3</vt:lpstr>
      <vt:lpstr>What is the  local church?</vt:lpstr>
      <vt:lpstr>What is the local church? Lesson 3: Disciples Work Together</vt:lpstr>
      <vt:lpstr>What is the local church? Lesson 3: Disciples Work Together</vt:lpstr>
      <vt:lpstr>What is the local church? Lesson 3: Disciples Work Together</vt:lpstr>
      <vt:lpstr>What is the local church? Lesson 3: Disciples Work Together</vt:lpstr>
      <vt:lpstr>Why should a disciple join a local church?</vt:lpstr>
      <vt:lpstr>Why should a disciple join a local church? Lesson 3: Disciples Work Together</vt:lpstr>
      <vt:lpstr>Why should a disciple join a local church? Lesson 3: Disciples Work Together</vt:lpstr>
      <vt:lpstr>Why should a disciple join a local church? Lesson 3: Disciples Work Together</vt:lpstr>
      <vt:lpstr>What obligations  and responsibilities do disciples have to a local church?</vt:lpstr>
      <vt:lpstr>What obligations and responsibilities do disciples have to the local church?</vt:lpstr>
      <vt:lpstr>What obligations and responsibilities do disciples have to the local church?</vt:lpstr>
      <vt:lpstr>What obligations and responsibilities do disciples have to the local church?</vt:lpstr>
      <vt:lpstr>What obligations and responsibilities do disciples have to the local church?</vt:lpstr>
      <vt:lpstr>What obligations and responsibilities do disciples have to the local church?</vt:lpstr>
      <vt:lpstr>What obligations and responsibilities do disciples have to the local church?</vt:lpstr>
      <vt:lpstr>What obligations and responsibilities do disciples have to the local church?</vt:lpstr>
      <vt:lpstr>Conclusion</vt:lpstr>
      <vt:lpstr>PowerPoint Presentation</vt:lpstr>
      <vt:lpstr>PowerPoint Presentation</vt:lpstr>
      <vt:lpstr>347 - Who Will Follow Jesus - Title</vt:lpstr>
      <vt:lpstr>347 - Who Will Follow Jesus - 1.1</vt:lpstr>
      <vt:lpstr>347 - Who Will Follow Jesus - 1.2</vt:lpstr>
      <vt:lpstr>347 - Who Will Follow Jesus - 1.3</vt:lpstr>
      <vt:lpstr>347 - Who Will Follow Jesus - C.1</vt:lpstr>
      <vt:lpstr>347 - Who Will Follow Jesus - C.2</vt:lpstr>
      <vt:lpstr>347 - Who Will Follow Jesus - C.3</vt:lpstr>
      <vt:lpstr>347 - Who Will Follow Jesus - 2.1</vt:lpstr>
      <vt:lpstr>347 - Who Will Follow Jesus - 2.2</vt:lpstr>
      <vt:lpstr>347 - Who Will Follow Jesus - 2.3</vt:lpstr>
      <vt:lpstr>347 - Who Will Follow Jesus - C.1</vt:lpstr>
      <vt:lpstr>347 - Who Will Follow Jesus - C.2</vt:lpstr>
      <vt:lpstr>347 - Who Will Follow Jesus - C.3</vt:lpstr>
      <vt:lpstr>347 - Who Will Follow Jesus - 3.1</vt:lpstr>
      <vt:lpstr>347 - Who Will Follow Jesus - 3.2</vt:lpstr>
      <vt:lpstr>347 - Who Will Follow Jesus - 3.3</vt:lpstr>
      <vt:lpstr>347 - Who Will Follow Jesus - C.1</vt:lpstr>
      <vt:lpstr>347 - Who Will Follow Jesus - C.2</vt:lpstr>
      <vt:lpstr>347 - Who Will Follow Jesus - C.3</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Disciples Prioritize</dc:title>
  <dc:creator>Tim Caldwell</dc:creator>
  <cp:lastModifiedBy>Tim Caldwell</cp:lastModifiedBy>
  <cp:revision>43</cp:revision>
  <dcterms:created xsi:type="dcterms:W3CDTF">2021-04-13T16:41:06Z</dcterms:created>
  <dcterms:modified xsi:type="dcterms:W3CDTF">2021-05-23T21:37:19Z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0x010100B8C78FA1C4BFDE428D4ECCC492977A10</vt:lpwstr>
  </property>
</Properties>
</file>