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347" r:id="rId7"/>
    <p:sldId id="315" r:id="rId8"/>
    <p:sldId id="316" r:id="rId9"/>
    <p:sldId id="348" r:id="rId10"/>
    <p:sldId id="317" r:id="rId11"/>
    <p:sldId id="318" r:id="rId12"/>
    <p:sldId id="319" r:id="rId13"/>
    <p:sldId id="349" r:id="rId14"/>
    <p:sldId id="320" r:id="rId15"/>
    <p:sldId id="321" r:id="rId16"/>
    <p:sldId id="322" r:id="rId17"/>
    <p:sldId id="323" r:id="rId18"/>
    <p:sldId id="350" r:id="rId19"/>
    <p:sldId id="312" r:id="rId20"/>
    <p:sldId id="314" r:id="rId21"/>
    <p:sldId id="352" r:id="rId22"/>
    <p:sldId id="353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35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3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56D1F-21AF-F94A-A090-2748710E19C4}" type="datetimeFigureOut">
              <a:rPr lang="en-US" smtClean="0"/>
              <a:t>5/23/21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B3226-2609-4349-AA15-C91C5E596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F7ED8-C644-7748-810D-3BBC47DA2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99A91-A3C4-F047-AE44-CF5BDB856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387A9-6E76-1842-A983-90A5B2AF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B2E-90D2-5A49-A60A-1E27A8FCECE2}" type="datetimeFigureOut">
              <a:rPr lang="en-US" smtClean="0"/>
              <a:t>5/23/21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E3D5B-0BA3-3A40-AAC1-59AA1A51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D3199-20E4-5844-943A-65D840FD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3A1-FC61-BA47-8819-316DF00D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4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470A-651F-9845-8164-6534CBC0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D7620-FDFB-E040-A279-4F3C49E61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A45CB-7B56-A448-BC9E-A3F4D5D5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B2E-90D2-5A49-A60A-1E27A8FCECE2}" type="datetimeFigureOut">
              <a:rPr lang="en-US" smtClean="0"/>
              <a:t>5/23/21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16AE1-228E-D849-88C7-2DAA1B8D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416B6-BF06-AB49-B797-8E6F0141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3A1-FC61-BA47-8819-316DF00D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8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28335-BA60-A34B-BE0C-AA90BE2F9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9FBC0-11F0-5E40-BB72-235A3B8A5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08D3E-C180-C145-A3A6-B2C7670A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B2E-90D2-5A49-A60A-1E27A8FCECE2}" type="datetimeFigureOut">
              <a:rPr lang="en-US" smtClean="0"/>
              <a:t>5/23/21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0B8F7-C676-6A4A-9A9F-EBFF0DE8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9559C-9035-0847-B045-15C8C20A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3A1-FC61-BA47-8819-316DF00D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B1617-1FC4-B54B-B267-2FA8BA65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CE0FD-4103-CB44-AFCC-930D7A7B1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076AF-BF76-4E4C-B87C-639C81E0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B2E-90D2-5A49-A60A-1E27A8FCECE2}" type="datetimeFigureOut">
              <a:rPr lang="en-US" smtClean="0"/>
              <a:t>5/23/21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F8990-8B60-BC48-A3DE-CDBC1067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F4EB8-E779-BF49-B177-667858BF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3A1-FC61-BA47-8819-316DF00D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1EA9-1064-BD43-B69F-5CBC2AE5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4E862-BCD7-C34C-8957-0F07E0BA4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75BAC-7631-1E49-A21D-67F0EFE6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B2E-90D2-5A49-A60A-1E27A8FCECE2}" type="datetimeFigureOut">
              <a:rPr lang="en-US" smtClean="0"/>
              <a:t>5/23/21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6A240-70E9-8A45-8B9F-129C21FB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EA7B9-1E20-6041-96BE-1621AF91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3A1-FC61-BA47-8819-316DF00D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3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7085-240E-314C-84A5-EC9F91BF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ABC6A-B89F-6D42-AA22-95AF8A837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4D5D6-5810-BD4F-9872-301A3A67F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63663-04E8-1B4E-ABD8-62057F71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B2E-90D2-5A49-A60A-1E27A8FCECE2}" type="datetimeFigureOut">
              <a:rPr lang="en-US" smtClean="0"/>
              <a:t>5/23/21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5E74C-FFF1-4E4D-908E-4ACD26EB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3CB5E-0BA0-A146-901C-47FC7260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3A1-FC61-BA47-8819-316DF00D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9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93D9-3841-6E40-9EB9-7B63BD96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3565-0038-D340-91F0-EA5F7EBBD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7A10D-52A3-AA4D-9112-3170D0AD2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64B025-526B-4A4E-ADB4-543DACB8E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8C5A6-B4E0-AA44-AD47-F44CA2AAF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5D6DCB-EB6F-4F46-8232-57778090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B2E-90D2-5A49-A60A-1E27A8FCECE2}" type="datetimeFigureOut">
              <a:rPr lang="en-US" smtClean="0"/>
              <a:t>5/23/21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5FB4D-707A-B445-8A8A-003C9FF5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EBD10A-85CF-CA4B-B625-B94117B9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3A1-FC61-BA47-8819-316DF00D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8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6123-9A24-F348-93E4-C1F971D8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DE216-8892-4D41-81BA-75A6B628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B2E-90D2-5A49-A60A-1E27A8FCECE2}" type="datetimeFigureOut">
              <a:rPr lang="en-US" smtClean="0"/>
              <a:t>5/23/21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3046E-1EC0-9B48-B44B-FF462C66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14408-87E3-EA46-AEB1-2AB2713C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3A1-FC61-BA47-8819-316DF00D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1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2D325-9D93-EA40-A029-642B1330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B2E-90D2-5A49-A60A-1E27A8FCECE2}" type="datetimeFigureOut">
              <a:rPr lang="en-US" smtClean="0"/>
              <a:t>5/23/21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67309-A766-B44C-8B25-6571464B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5404-96BE-BD4B-9B53-87DE4AF9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3A1-FC61-BA47-8819-316DF00D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9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0E29-7181-E147-A78F-32D1ECF5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E2303-60EE-A044-A57E-C951E1BCA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A9759-37C3-E44D-9BE9-04855FF3A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E2E2B-27EB-2845-BF6F-249B6731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B2E-90D2-5A49-A60A-1E27A8FCECE2}" type="datetimeFigureOut">
              <a:rPr lang="en-US" smtClean="0"/>
              <a:t>5/23/21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0EB6B-6AD3-164D-99EA-EE2ABBF1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6DD11-9244-4049-9EF3-8FABE341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3A1-FC61-BA47-8819-316DF00D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9D9D-EEF0-4A47-B099-5591500F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5CBC4-89F3-FE41-9C9E-A4EE56F4B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92466-B137-354C-A328-7AAD65139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3369D-9B37-1741-90D2-FF8D0C74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3B2E-90D2-5A49-A60A-1E27A8FCECE2}" type="datetimeFigureOut">
              <a:rPr lang="en-US" smtClean="0"/>
              <a:t>5/23/21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46DBC-4935-2E4F-8EE6-0405BD81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3F94E-CC6D-C34E-9F14-4CB6A195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73A1-FC61-BA47-8819-316DF00D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3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53C49-9BBD-2F4F-B82B-CB927144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46E7E-C932-8B42-9D3C-1547F76AF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857D9-DE13-004C-92EF-6C24FD004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3B2E-90D2-5A49-A60A-1E27A8FCECE2}" type="datetimeFigureOut">
              <a:rPr lang="en-US" smtClean="0"/>
              <a:t>5/23/21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38345-541C-C347-A5AD-9B4DA2157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B1782-6674-D84F-9C5F-EE7B7F1CE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73A1-FC61-BA47-8819-316DF00D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B2B1E415-F56A-40E4-9253-1EBEE74A1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E5ACC97-A4E3-41B0-8460-A39A57617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8245230" y="2879114"/>
            <a:ext cx="6828694" cy="10699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Book"/>
              </a:rPr>
              <a:t>Lesson 5: Disciples Love Others</a:t>
            </a:r>
            <a:endParaRPr lang="en-US" dirty="0">
              <a:solidFill>
                <a:schemeClr val="bg1"/>
              </a:solidFill>
              <a:latin typeface="Avenir Book"/>
            </a:endParaRPr>
          </a:p>
          <a:p>
            <a:r>
              <a:rPr lang="en-US" dirty="0">
                <a:solidFill>
                  <a:schemeClr val="bg1"/>
                </a:solidFill>
                <a:latin typeface="Avenir Book"/>
              </a:rPr>
              <a:t>Studies to Help Disciples Grow Stronger</a:t>
            </a:r>
          </a:p>
        </p:txBody>
      </p:sp>
    </p:spTree>
    <p:extLst>
      <p:ext uri="{BB962C8B-B14F-4D97-AF65-F5344CB8AC3E}">
        <p14:creationId xmlns:p14="http://schemas.microsoft.com/office/powerpoint/2010/main" val="121780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07CA-6C63-3E4B-B0E0-5E83D663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0"/>
            <a:ext cx="5302102" cy="685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Who needs </a:t>
            </a:r>
            <a:r>
              <a:rPr lang="en-US" sz="5400" i="1" dirty="0">
                <a:solidFill>
                  <a:schemeClr val="bg1"/>
                </a:solidFill>
                <a:latin typeface="Avenir Book" panose="02000503020000020003" pitchFamily="2" charset="0"/>
              </a:rPr>
              <a:t>agape</a:t>
            </a:r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 love?</a:t>
            </a:r>
          </a:p>
        </p:txBody>
      </p:sp>
      <p:pic>
        <p:nvPicPr>
          <p:cNvPr id="4" name="Picture 8" descr="Text&#10;&#10;Description automatically generated">
            <a:extLst>
              <a:ext uri="{FF2B5EF4-FFF2-40B4-BE49-F238E27FC236}">
                <a16:creationId xmlns:a16="http://schemas.microsoft.com/office/drawing/2014/main" id="{7E6DBD4A-EDF7-9D49-8F02-DE1298D02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4" r="2188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ln w="1778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B234EE1-9C01-FD48-8758-F8C4CF44CE72}"/>
              </a:ext>
            </a:extLst>
          </p:cNvPr>
          <p:cNvSpPr txBox="1">
            <a:spLocks/>
          </p:cNvSpPr>
          <p:nvPr/>
        </p:nvSpPr>
        <p:spPr>
          <a:xfrm>
            <a:off x="5667153" y="5941290"/>
            <a:ext cx="6524847" cy="916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venir Book"/>
              </a:rPr>
              <a:t>Lesson 5: Disciples Love Others</a:t>
            </a:r>
            <a:endParaRPr lang="en-US" dirty="0">
              <a:solidFill>
                <a:schemeClr val="bg1"/>
              </a:solidFill>
              <a:latin typeface="Avenir Book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Book"/>
              </a:rPr>
              <a:t>Studies to Help Disciples Grow Stronger</a:t>
            </a:r>
          </a:p>
        </p:txBody>
      </p:sp>
    </p:spTree>
    <p:extLst>
      <p:ext uri="{BB962C8B-B14F-4D97-AF65-F5344CB8AC3E}">
        <p14:creationId xmlns:p14="http://schemas.microsoft.com/office/powerpoint/2010/main" val="58766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C477-1C03-3247-9804-4F922C82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0"/>
            <a:ext cx="1051560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Avenir Book" panose="02000503020000020003" pitchFamily="2" charset="0"/>
              </a:rPr>
              <a:t>Who needs </a:t>
            </a:r>
            <a:r>
              <a:rPr lang="en-US" i="1" dirty="0">
                <a:latin typeface="Avenir Book" panose="02000503020000020003" pitchFamily="2" charset="0"/>
              </a:rPr>
              <a:t>agape</a:t>
            </a:r>
            <a:r>
              <a:rPr lang="en-US" dirty="0">
                <a:latin typeface="Avenir Book" panose="02000503020000020003" pitchFamily="2" charset="0"/>
              </a:rPr>
              <a:t> love?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Lesson 5: Disciples Love Others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9D31-FA9B-D74D-810E-D78DA567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20"/>
            <a:ext cx="10515600" cy="445566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Enemies need </a:t>
            </a:r>
            <a:r>
              <a:rPr lang="en-US" sz="2400" i="1" dirty="0">
                <a:latin typeface="Avenir Book" panose="02000503020000020003" pitchFamily="2" charset="0"/>
              </a:rPr>
              <a:t>agape </a:t>
            </a:r>
            <a:r>
              <a:rPr lang="en-US" sz="2400" dirty="0">
                <a:latin typeface="Avenir Book" panose="02000503020000020003" pitchFamily="2" charset="0"/>
              </a:rPr>
              <a:t>love.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When we stand for righteousness, some will oppose us.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“This is the condemnation, that the __________ has come into the world, and men loved __________ rather than light, because their deeds were evil. For everyone practicing __________ hates the light and does not come to the light, lest his __________ should be exposed” (John 3:19-20).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We must still seek our enemies’ best interest by trying to bring them to Jesus Christ.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Praying for those who oppose us may be the greatest expression of loving enemies.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endParaRPr lang="en-US" sz="2000" dirty="0">
              <a:latin typeface="Avenir Book" panose="02000503020000020003" pitchFamily="2" charset="0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/>
            </a:pP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F87689A-6677-E54E-8A90-650DB717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872" y="5763873"/>
            <a:ext cx="1338472" cy="1038469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F0D19629-EBD0-6C47-8F02-05EB96F553E6}"/>
              </a:ext>
            </a:extLst>
          </p:cNvPr>
          <p:cNvSpPr/>
          <p:nvPr/>
        </p:nvSpPr>
        <p:spPr>
          <a:xfrm>
            <a:off x="1120413" y="4177017"/>
            <a:ext cx="199768" cy="1997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0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C477-1C03-3247-9804-4F922C82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0"/>
            <a:ext cx="1051560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Avenir Book" panose="02000503020000020003" pitchFamily="2" charset="0"/>
              </a:rPr>
              <a:t>Who needs </a:t>
            </a:r>
            <a:r>
              <a:rPr lang="en-US" i="1" dirty="0">
                <a:latin typeface="Avenir Book" panose="02000503020000020003" pitchFamily="2" charset="0"/>
              </a:rPr>
              <a:t>agape</a:t>
            </a:r>
            <a:r>
              <a:rPr lang="en-US" dirty="0">
                <a:latin typeface="Avenir Book" panose="02000503020000020003" pitchFamily="2" charset="0"/>
              </a:rPr>
              <a:t> love?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Lesson 5: Disciples Love Others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9D31-FA9B-D74D-810E-D78DA567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20"/>
            <a:ext cx="10515600" cy="445566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lphaUcPeriod" startAt="2"/>
            </a:pPr>
            <a:r>
              <a:rPr lang="en-US" sz="2400" dirty="0">
                <a:latin typeface="Avenir Book" panose="02000503020000020003" pitchFamily="2" charset="0"/>
              </a:rPr>
              <a:t>Our homes need </a:t>
            </a:r>
            <a:r>
              <a:rPr lang="en-US" sz="2400" i="1" dirty="0">
                <a:latin typeface="Avenir Book" panose="02000503020000020003" pitchFamily="2" charset="0"/>
              </a:rPr>
              <a:t>agape </a:t>
            </a:r>
            <a:r>
              <a:rPr lang="en-US" sz="2400" dirty="0">
                <a:latin typeface="Avenir Book" panose="02000503020000020003" pitchFamily="2" charset="0"/>
              </a:rPr>
              <a:t>love.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If we treat our enemies with </a:t>
            </a:r>
            <a:r>
              <a:rPr lang="en-US" sz="2000" i="1" dirty="0">
                <a:latin typeface="Avenir Book" panose="02000503020000020003" pitchFamily="2" charset="0"/>
              </a:rPr>
              <a:t>agape</a:t>
            </a:r>
            <a:r>
              <a:rPr lang="en-US" sz="2000" dirty="0">
                <a:latin typeface="Avenir Book" panose="02000503020000020003" pitchFamily="2" charset="0"/>
              </a:rPr>
              <a:t> love, we should definitely treat our family with the same consideration and love.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Read Ephesians 5:22-29.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AutoNum type="alphaLcPeriod"/>
            </a:pPr>
            <a:r>
              <a:rPr lang="en-US" sz="1600" dirty="0">
                <a:latin typeface="Avenir Book" panose="02000503020000020003" pitchFamily="2" charset="0"/>
              </a:rPr>
              <a:t>How can a wife show love for her husband?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AutoNum type="alphaLcPeriod"/>
            </a:pPr>
            <a:r>
              <a:rPr lang="en-US" sz="1600" dirty="0">
                <a:latin typeface="Avenir Book" panose="02000503020000020003" pitchFamily="2" charset="0"/>
              </a:rPr>
              <a:t>After whom do husbands model love for their wives?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AutoNum type="alphaLcPeriod"/>
            </a:pPr>
            <a:r>
              <a:rPr lang="en-US" sz="1600" dirty="0">
                <a:latin typeface="Avenir Book" panose="02000503020000020003" pitchFamily="2" charset="0"/>
              </a:rPr>
              <a:t>Would any marriage fail if both partners committed themselves to </a:t>
            </a:r>
            <a:r>
              <a:rPr lang="en-US" sz="1600" i="1" dirty="0">
                <a:latin typeface="Avenir Book" panose="02000503020000020003" pitchFamily="2" charset="0"/>
              </a:rPr>
              <a:t>agape</a:t>
            </a:r>
            <a:r>
              <a:rPr lang="en-US" sz="1600" dirty="0">
                <a:latin typeface="Avenir Book" panose="02000503020000020003" pitchFamily="2" charset="0"/>
              </a:rPr>
              <a:t> love?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endParaRPr lang="en-US" sz="2000" dirty="0">
              <a:latin typeface="Avenir Book" panose="02000503020000020003" pitchFamily="2" charset="0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 startAt="2"/>
            </a:pP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F87689A-6677-E54E-8A90-650DB717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872" y="5763873"/>
            <a:ext cx="1338472" cy="10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0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C477-1C03-3247-9804-4F922C82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0"/>
            <a:ext cx="1051560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Avenir Book" panose="02000503020000020003" pitchFamily="2" charset="0"/>
              </a:rPr>
              <a:t>Who needs </a:t>
            </a:r>
            <a:r>
              <a:rPr lang="en-US" i="1" dirty="0">
                <a:latin typeface="Avenir Book" panose="02000503020000020003" pitchFamily="2" charset="0"/>
              </a:rPr>
              <a:t>agape</a:t>
            </a:r>
            <a:r>
              <a:rPr lang="en-US" dirty="0">
                <a:latin typeface="Avenir Book" panose="02000503020000020003" pitchFamily="2" charset="0"/>
              </a:rPr>
              <a:t> love?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Lesson 5: Disciples Love Others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9D31-FA9B-D74D-810E-D78DA567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20"/>
            <a:ext cx="10515600" cy="445566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lphaUcPeriod" startAt="3"/>
            </a:pPr>
            <a:r>
              <a:rPr lang="en-US" sz="2400" dirty="0">
                <a:latin typeface="Avenir Book" panose="02000503020000020003" pitchFamily="2" charset="0"/>
              </a:rPr>
              <a:t>The church needs </a:t>
            </a:r>
            <a:r>
              <a:rPr lang="en-US" sz="2400" i="1" dirty="0">
                <a:latin typeface="Avenir Book" panose="02000503020000020003" pitchFamily="2" charset="0"/>
              </a:rPr>
              <a:t>agape </a:t>
            </a:r>
            <a:r>
              <a:rPr lang="en-US" sz="2400" dirty="0">
                <a:latin typeface="Avenir Book" panose="02000503020000020003" pitchFamily="2" charset="0"/>
              </a:rPr>
              <a:t>love.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The New Testament clearly instructs disciples to love and care for one another.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If a brother or sister is in need: “But whoever has this world’s goods, and sees his __________ in need, and shuts up his heart from him, how does the __________ of God abide in him? My little children, let us not __________ in word or in tongue, but in deed and in truth” (1 John 3:17-18).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If a brother or sister is caught up in sin: “Brethren, if a man is __________ in any trespass, you who are spiritual __________ such a one in a spirit of gentleness, considering yourself lest you also be tempted. __________ one another’s burdens,  and so fulfill the law of Christ” (Galatians 6:1-2). 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endParaRPr lang="en-US" sz="2000" dirty="0">
              <a:latin typeface="Avenir Book" panose="02000503020000020003" pitchFamily="2" charset="0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 startAt="3"/>
            </a:pP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F87689A-6677-E54E-8A90-650DB717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872" y="5763873"/>
            <a:ext cx="1338472" cy="10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8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C477-1C03-3247-9804-4F922C82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0"/>
            <a:ext cx="1051560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Avenir Book" panose="02000503020000020003" pitchFamily="2" charset="0"/>
              </a:rPr>
              <a:t>Who needs </a:t>
            </a:r>
            <a:r>
              <a:rPr lang="en-US" i="1" dirty="0">
                <a:latin typeface="Avenir Book" panose="02000503020000020003" pitchFamily="2" charset="0"/>
              </a:rPr>
              <a:t>agape</a:t>
            </a:r>
            <a:r>
              <a:rPr lang="en-US" dirty="0">
                <a:latin typeface="Avenir Book" panose="02000503020000020003" pitchFamily="2" charset="0"/>
              </a:rPr>
              <a:t> love?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Lesson 5: Disciples Love Others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9D31-FA9B-D74D-810E-D78DA567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20"/>
            <a:ext cx="10515600" cy="445566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lphaUcPeriod" startAt="3"/>
            </a:pPr>
            <a:r>
              <a:rPr lang="en-US" sz="2400" dirty="0">
                <a:latin typeface="Avenir Book" panose="02000503020000020003" pitchFamily="2" charset="0"/>
              </a:rPr>
              <a:t>The church needs </a:t>
            </a:r>
            <a:r>
              <a:rPr lang="en-US" sz="2400" i="1" dirty="0">
                <a:latin typeface="Avenir Book" panose="02000503020000020003" pitchFamily="2" charset="0"/>
              </a:rPr>
              <a:t>agape </a:t>
            </a:r>
            <a:r>
              <a:rPr lang="en-US" sz="2400" dirty="0">
                <a:latin typeface="Avenir Book" panose="02000503020000020003" pitchFamily="2" charset="0"/>
              </a:rPr>
              <a:t>love.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en-US" sz="2000" dirty="0">
                <a:latin typeface="Avenir Book" panose="02000503020000020003" pitchFamily="2" charset="0"/>
              </a:rPr>
              <a:t>When we disagree or have been wronged by another Christian: “Therefore, as the elect of God, holy and beloved, put on tender mercies, __________, humility, meekness, longsuffering, bearing with one another, and __________ one another, if anyone has a __________ against another; even as Christ forgave you, so you also must do. But above all these things put on __________ which is the bond of perfection” (Colossians 3:12-14).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en-US" sz="2000" dirty="0">
                <a:latin typeface="Avenir Book" panose="02000503020000020003" pitchFamily="2" charset="0"/>
              </a:rPr>
              <a:t>God hates contention among brethren (Proverbs 6:19). Satan rejoices when brethren refuse to get along and help each other because it destroys the church’s ability to proclaim the gospel (John 13:33-34).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en-US" sz="2000" dirty="0">
                <a:latin typeface="Avenir Book" panose="02000503020000020003" pitchFamily="2" charset="0"/>
              </a:rPr>
              <a:t>Would any church ever suffer inner strife and division if every brother </a:t>
            </a:r>
            <a:br>
              <a:rPr lang="en-US" sz="2000" dirty="0">
                <a:latin typeface="Avenir Book" panose="02000503020000020003" pitchFamily="2" charset="0"/>
              </a:rPr>
            </a:br>
            <a:r>
              <a:rPr lang="en-US" sz="2000" dirty="0">
                <a:latin typeface="Avenir Book" panose="02000503020000020003" pitchFamily="2" charset="0"/>
              </a:rPr>
              <a:t>and sister in Christ determined to love with </a:t>
            </a:r>
            <a:r>
              <a:rPr lang="en-US" sz="2000" i="1" dirty="0">
                <a:latin typeface="Avenir Book" panose="02000503020000020003" pitchFamily="2" charset="0"/>
              </a:rPr>
              <a:t>agape</a:t>
            </a:r>
            <a:r>
              <a:rPr lang="en-US" sz="2000" dirty="0">
                <a:latin typeface="Avenir Book" panose="02000503020000020003" pitchFamily="2" charset="0"/>
              </a:rPr>
              <a:t> love?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 startAt="4"/>
            </a:pPr>
            <a:endParaRPr lang="en-US" sz="2000" dirty="0">
              <a:latin typeface="Avenir Book" panose="02000503020000020003" pitchFamily="2" charset="0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 startAt="3"/>
            </a:pP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F87689A-6677-E54E-8A90-650DB717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872" y="5763873"/>
            <a:ext cx="1338472" cy="10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0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07CA-6C63-3E4B-B0E0-5E83D663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0"/>
            <a:ext cx="5302102" cy="685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Conclusion</a:t>
            </a:r>
          </a:p>
        </p:txBody>
      </p:sp>
      <p:pic>
        <p:nvPicPr>
          <p:cNvPr id="4" name="Picture 8" descr="Text&#10;&#10;Description automatically generated">
            <a:extLst>
              <a:ext uri="{FF2B5EF4-FFF2-40B4-BE49-F238E27FC236}">
                <a16:creationId xmlns:a16="http://schemas.microsoft.com/office/drawing/2014/main" id="{7E6DBD4A-EDF7-9D49-8F02-DE1298D02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4" r="2188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ln w="1778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B234EE1-9C01-FD48-8758-F8C4CF44CE72}"/>
              </a:ext>
            </a:extLst>
          </p:cNvPr>
          <p:cNvSpPr txBox="1">
            <a:spLocks/>
          </p:cNvSpPr>
          <p:nvPr/>
        </p:nvSpPr>
        <p:spPr>
          <a:xfrm>
            <a:off x="5667153" y="5941290"/>
            <a:ext cx="6524847" cy="916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venir Book"/>
              </a:rPr>
              <a:t>Lesson 5: Disciples Love Others</a:t>
            </a:r>
            <a:endParaRPr lang="en-US" dirty="0">
              <a:solidFill>
                <a:schemeClr val="bg1"/>
              </a:solidFill>
              <a:latin typeface="Avenir Book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Book"/>
              </a:rPr>
              <a:t>Studies to Help Disciples Grow Stronger</a:t>
            </a:r>
          </a:p>
        </p:txBody>
      </p:sp>
    </p:spTree>
    <p:extLst>
      <p:ext uri="{BB962C8B-B14F-4D97-AF65-F5344CB8AC3E}">
        <p14:creationId xmlns:p14="http://schemas.microsoft.com/office/powerpoint/2010/main" val="332739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F74871-F497-C448-A7D1-D12033CB9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779373"/>
            <a:ext cx="11219935" cy="489885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Being a disciple of Christ changes how we treat everyone.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In every relationship the disciple of Christ practices </a:t>
            </a:r>
            <a:r>
              <a:rPr lang="en-US" sz="2000" i="1" dirty="0">
                <a:latin typeface="Avenir Book" panose="02000503020000020003" pitchFamily="2" charset="0"/>
              </a:rPr>
              <a:t>agape</a:t>
            </a:r>
            <a:r>
              <a:rPr lang="en-US" sz="2000" dirty="0">
                <a:latin typeface="Avenir Book" panose="02000503020000020003" pitchFamily="2" charset="0"/>
              </a:rPr>
              <a:t> love.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This means disciples seek what is best for others.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 </a:t>
            </a:r>
            <a:r>
              <a:rPr lang="en-US" sz="2000" i="1" dirty="0">
                <a:latin typeface="Avenir Book" panose="02000503020000020003" pitchFamily="2" charset="0"/>
              </a:rPr>
              <a:t>Agape </a:t>
            </a:r>
            <a:r>
              <a:rPr lang="en-US" sz="2000" dirty="0">
                <a:latin typeface="Avenir Book" panose="02000503020000020003" pitchFamily="2" charset="0"/>
              </a:rPr>
              <a:t>love is the love that Jesus demonstrated for us (1 John 4:19) and must be part of our lives if we are going to be like Him.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Every relationship can benefit from </a:t>
            </a:r>
            <a:r>
              <a:rPr lang="en-US" sz="2400" i="1" dirty="0">
                <a:latin typeface="Avenir Book" panose="02000503020000020003" pitchFamily="2" charset="0"/>
              </a:rPr>
              <a:t>agape</a:t>
            </a:r>
            <a:r>
              <a:rPr lang="en-US" sz="2400" dirty="0">
                <a:latin typeface="Avenir Book" panose="02000503020000020003" pitchFamily="2" charset="0"/>
              </a:rPr>
              <a:t> love.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From enemies, to the home, to the church we find people needing sincere, genuine love.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As the disciple models Christ’s love in every place and situation, others can see the difference being a Christian makes.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“Let your light so shine before men, that they may see your good works and </a:t>
            </a:r>
            <a:br>
              <a:rPr lang="en-US" sz="2000" dirty="0">
                <a:latin typeface="Avenir Book" panose="02000503020000020003" pitchFamily="2" charset="0"/>
              </a:rPr>
            </a:br>
            <a:r>
              <a:rPr lang="en-US" sz="2000" dirty="0">
                <a:latin typeface="Avenir Book" panose="02000503020000020003" pitchFamily="2" charset="0"/>
              </a:rPr>
              <a:t>glorify your Father in heaven” (Matthew 5:16).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147E49-E3C9-624B-A262-DCC07A05ACD9}"/>
              </a:ext>
            </a:extLst>
          </p:cNvPr>
          <p:cNvSpPr txBox="1">
            <a:spLocks/>
          </p:cNvSpPr>
          <p:nvPr/>
        </p:nvSpPr>
        <p:spPr>
          <a:xfrm>
            <a:off x="838200" y="1797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>
                <a:latin typeface="Avenir Book" panose="02000503020000020003" pitchFamily="2" charset="0"/>
              </a:rPr>
              <a:t>Conclusion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Lesson 5: Disciples Love Others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A06CE00-B233-3F40-BC13-5A54EC10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872" y="5763873"/>
            <a:ext cx="1338472" cy="10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8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B2B1E415-F56A-40E4-9253-1EBEE74A1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E5ACC97-A4E3-41B0-8460-A39A57617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8245230" y="2879114"/>
            <a:ext cx="6828694" cy="10699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Book"/>
              </a:rPr>
              <a:t>Lesson 5: Disciples Love Others</a:t>
            </a:r>
            <a:endParaRPr lang="en-US" dirty="0">
              <a:solidFill>
                <a:schemeClr val="bg1"/>
              </a:solidFill>
              <a:latin typeface="Avenir Book"/>
            </a:endParaRPr>
          </a:p>
          <a:p>
            <a:r>
              <a:rPr lang="en-US" dirty="0">
                <a:solidFill>
                  <a:schemeClr val="bg1"/>
                </a:solidFill>
                <a:latin typeface="Avenir Book"/>
              </a:rPr>
              <a:t>Studies to Help Disciples Grow Stronger</a:t>
            </a:r>
          </a:p>
        </p:txBody>
      </p:sp>
    </p:spTree>
    <p:extLst>
      <p:ext uri="{BB962C8B-B14F-4D97-AF65-F5344CB8AC3E}">
        <p14:creationId xmlns:p14="http://schemas.microsoft.com/office/powerpoint/2010/main" val="846322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C477-1C03-3247-9804-4F922C82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0"/>
            <a:ext cx="1051560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Avenir Book" panose="02000503020000020003" pitchFamily="2" charset="0"/>
              </a:rPr>
              <a:t>Disciples Love Others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Lesson 5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9D31-FA9B-D74D-810E-D78DA567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20"/>
            <a:ext cx="10515600" cy="445566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As a disciple how do I treat others? What do I do when people treat me badly? What is my attitude toward others?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Being a follower of Christ radically changes your relationships with others. In this lesson you will learn: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What it means to love others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Specific applications of the principle of love.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Text: Luke 6:27-38 – read this now.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/>
            </a:pP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F87689A-6677-E54E-8A90-650DB717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872" y="5763873"/>
            <a:ext cx="1338472" cy="10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5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07CA-6C63-3E4B-B0E0-5E83D663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0"/>
            <a:ext cx="5302102" cy="685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What does it mean to love others?</a:t>
            </a:r>
          </a:p>
        </p:txBody>
      </p:sp>
      <p:pic>
        <p:nvPicPr>
          <p:cNvPr id="4" name="Picture 8" descr="Text&#10;&#10;Description automatically generated">
            <a:extLst>
              <a:ext uri="{FF2B5EF4-FFF2-40B4-BE49-F238E27FC236}">
                <a16:creationId xmlns:a16="http://schemas.microsoft.com/office/drawing/2014/main" id="{7E6DBD4A-EDF7-9D49-8F02-DE1298D02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4" r="2188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ln w="1778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B234EE1-9C01-FD48-8758-F8C4CF44CE72}"/>
              </a:ext>
            </a:extLst>
          </p:cNvPr>
          <p:cNvSpPr txBox="1">
            <a:spLocks/>
          </p:cNvSpPr>
          <p:nvPr/>
        </p:nvSpPr>
        <p:spPr>
          <a:xfrm>
            <a:off x="5667153" y="5941290"/>
            <a:ext cx="6524847" cy="916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venir Book"/>
              </a:rPr>
              <a:t>Lesson 5: Disciples Love Others</a:t>
            </a:r>
            <a:endParaRPr lang="en-US" dirty="0">
              <a:solidFill>
                <a:schemeClr val="bg1"/>
              </a:solidFill>
              <a:latin typeface="Avenir Book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Book"/>
              </a:rPr>
              <a:t>Studies to Help Disciples Grow Stronger</a:t>
            </a:r>
          </a:p>
        </p:txBody>
      </p:sp>
    </p:spTree>
    <p:extLst>
      <p:ext uri="{BB962C8B-B14F-4D97-AF65-F5344CB8AC3E}">
        <p14:creationId xmlns:p14="http://schemas.microsoft.com/office/powerpoint/2010/main" val="695622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sz="2400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347 - Who Will Follow Jesus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AE4C531A-A5C1-4393-9F1B-1CA42267F06E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B2B1E415-F56A-40E4-9253-1EBEE74A1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E5ACC97-A4E3-41B0-8460-A39A57617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8245230" y="2879114"/>
            <a:ext cx="6828694" cy="10699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Book"/>
              </a:rPr>
              <a:t>Lesson 5: Disciples Love Others</a:t>
            </a:r>
            <a:endParaRPr lang="en-US" dirty="0">
              <a:solidFill>
                <a:schemeClr val="bg1"/>
              </a:solidFill>
              <a:latin typeface="Avenir Book"/>
            </a:endParaRPr>
          </a:p>
          <a:p>
            <a:r>
              <a:rPr lang="en-US" dirty="0">
                <a:solidFill>
                  <a:schemeClr val="bg1"/>
                </a:solidFill>
                <a:latin typeface="Avenir Book"/>
              </a:rPr>
              <a:t>Studies to Help Disciples Grow Stronger</a:t>
            </a:r>
          </a:p>
        </p:txBody>
      </p:sp>
    </p:spTree>
    <p:extLst>
      <p:ext uri="{BB962C8B-B14F-4D97-AF65-F5344CB8AC3E}">
        <p14:creationId xmlns:p14="http://schemas.microsoft.com/office/powerpoint/2010/main" val="262668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C477-1C03-3247-9804-4F922C82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0"/>
            <a:ext cx="1051560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Avenir Book" panose="02000503020000020003" pitchFamily="2" charset="0"/>
              </a:rPr>
              <a:t>What does it mean to love others?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Lesson 5: Disciples Love Others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9D31-FA9B-D74D-810E-D78DA567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20"/>
            <a:ext cx="10515600" cy="445566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Today, many are confused by the term “love.”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Many different concepts are implied by the word “love.”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People readily acknowledge that they love their country, pets, favorite foods, favorite sports team, and family.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There are different kinds of love, even though we use one term to describe all of them.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In the New Testament, originally written in Greek, there are different words for love. Each term expresses a unique relationship.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/>
            </a:pPr>
            <a:endParaRPr lang="en-US" sz="2000" dirty="0">
              <a:latin typeface="Avenir Book" panose="02000503020000020003" pitchFamily="2" charset="0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/>
            </a:pP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F87689A-6677-E54E-8A90-650DB717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872" y="5763873"/>
            <a:ext cx="1338472" cy="10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1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C477-1C03-3247-9804-4F922C82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0"/>
            <a:ext cx="1051560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Avenir Book" panose="02000503020000020003" pitchFamily="2" charset="0"/>
              </a:rPr>
              <a:t>What does it mean to love others?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Lesson 5: Disciples Love Others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9D31-FA9B-D74D-810E-D78DA567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20"/>
            <a:ext cx="10515600" cy="445566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lphaUcPeriod" startAt="2"/>
            </a:pPr>
            <a:r>
              <a:rPr lang="en-US" sz="2400" dirty="0">
                <a:latin typeface="Avenir Book" panose="02000503020000020003" pitchFamily="2" charset="0"/>
              </a:rPr>
              <a:t>What does Jesus mean when He says, “Love your enemies” (Luke 6:27)?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Jesus is not speaking of erotic, sensual love (Greek: </a:t>
            </a:r>
            <a:r>
              <a:rPr lang="en-US" sz="2000" i="1" dirty="0">
                <a:latin typeface="Avenir Book" panose="02000503020000020003" pitchFamily="2" charset="0"/>
              </a:rPr>
              <a:t>eros</a:t>
            </a:r>
            <a:r>
              <a:rPr lang="en-US" sz="2000" dirty="0">
                <a:latin typeface="Avenir Book" panose="02000503020000020003" pitchFamily="2" charset="0"/>
              </a:rPr>
              <a:t>).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This is not brotherly, “good friend” love (Greek: </a:t>
            </a:r>
            <a:r>
              <a:rPr lang="en-US" sz="2000" i="1" dirty="0" err="1">
                <a:latin typeface="Avenir Book" panose="02000503020000020003" pitchFamily="2" charset="0"/>
              </a:rPr>
              <a:t>phileo</a:t>
            </a:r>
            <a:r>
              <a:rPr lang="en-US" sz="2000" dirty="0">
                <a:latin typeface="Avenir Book" panose="02000503020000020003" pitchFamily="2" charset="0"/>
              </a:rPr>
              <a:t>). </a:t>
            </a:r>
            <a:r>
              <a:rPr lang="en-US" sz="2000" dirty="0" err="1">
                <a:latin typeface="Avenir Book" panose="02000503020000020003" pitchFamily="2" charset="0"/>
              </a:rPr>
              <a:t>Phileo</a:t>
            </a:r>
            <a:r>
              <a:rPr lang="en-US" sz="2000" dirty="0">
                <a:latin typeface="Avenir Book" panose="02000503020000020003" pitchFamily="2" charset="0"/>
              </a:rPr>
              <a:t> love is what we feel for people we find likable and who like us.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Jesus uses the Greek term </a:t>
            </a:r>
            <a:r>
              <a:rPr lang="en-US" sz="2000" i="1" dirty="0">
                <a:latin typeface="Avenir Book" panose="02000503020000020003" pitchFamily="2" charset="0"/>
              </a:rPr>
              <a:t>agape</a:t>
            </a:r>
            <a:r>
              <a:rPr lang="en-US" sz="2000" dirty="0">
                <a:latin typeface="Avenir Book" panose="02000503020000020003" pitchFamily="2" charset="0"/>
              </a:rPr>
              <a:t>. This term came to mean a special love that puts the best interests of others ahead of our own desires and wants.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This is not a feeling but a conscious act of will. The disciple constantly seeks other’s good.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Read Romans 5:8. Have God and Jesus shown us </a:t>
            </a:r>
            <a:r>
              <a:rPr lang="en-US" sz="2000" i="1" dirty="0">
                <a:latin typeface="Avenir Book" panose="02000503020000020003" pitchFamily="2" charset="0"/>
              </a:rPr>
              <a:t>agape</a:t>
            </a:r>
            <a:r>
              <a:rPr lang="en-US" sz="2000" dirty="0">
                <a:latin typeface="Avenir Book" panose="02000503020000020003" pitchFamily="2" charset="0"/>
              </a:rPr>
              <a:t> love?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If we are to be like Christ, what kind of love must we have for others, </a:t>
            </a:r>
            <a:br>
              <a:rPr lang="en-US" sz="2000" dirty="0">
                <a:latin typeface="Avenir Book" panose="02000503020000020003" pitchFamily="2" charset="0"/>
              </a:rPr>
            </a:br>
            <a:r>
              <a:rPr lang="en-US" sz="2000" dirty="0">
                <a:latin typeface="Avenir Book" panose="02000503020000020003" pitchFamily="2" charset="0"/>
              </a:rPr>
              <a:t>even if they are our enemies?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endParaRPr lang="en-US" sz="2000" dirty="0">
              <a:latin typeface="Avenir Book" panose="02000503020000020003" pitchFamily="2" charset="0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 startAt="2"/>
            </a:pP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F87689A-6677-E54E-8A90-650DB717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872" y="5763873"/>
            <a:ext cx="1338472" cy="1038469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1E8D0574-F5DD-C940-8E44-03C70F76D8E6}"/>
              </a:ext>
            </a:extLst>
          </p:cNvPr>
          <p:cNvSpPr/>
          <p:nvPr/>
        </p:nvSpPr>
        <p:spPr>
          <a:xfrm>
            <a:off x="1111943" y="4306552"/>
            <a:ext cx="199768" cy="1997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2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07CA-6C63-3E4B-B0E0-5E83D663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0"/>
            <a:ext cx="5302102" cy="685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How does </a:t>
            </a:r>
            <a:r>
              <a:rPr lang="en-US" sz="5400" i="1" dirty="0">
                <a:solidFill>
                  <a:schemeClr val="bg1"/>
                </a:solidFill>
                <a:latin typeface="Avenir Book" panose="02000503020000020003" pitchFamily="2" charset="0"/>
              </a:rPr>
              <a:t>agape</a:t>
            </a:r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 love act?</a:t>
            </a:r>
          </a:p>
        </p:txBody>
      </p:sp>
      <p:pic>
        <p:nvPicPr>
          <p:cNvPr id="4" name="Picture 8" descr="Text&#10;&#10;Description automatically generated">
            <a:extLst>
              <a:ext uri="{FF2B5EF4-FFF2-40B4-BE49-F238E27FC236}">
                <a16:creationId xmlns:a16="http://schemas.microsoft.com/office/drawing/2014/main" id="{7E6DBD4A-EDF7-9D49-8F02-DE1298D02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4" r="2188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ln w="1778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B234EE1-9C01-FD48-8758-F8C4CF44CE72}"/>
              </a:ext>
            </a:extLst>
          </p:cNvPr>
          <p:cNvSpPr txBox="1">
            <a:spLocks/>
          </p:cNvSpPr>
          <p:nvPr/>
        </p:nvSpPr>
        <p:spPr>
          <a:xfrm>
            <a:off x="5667153" y="5941290"/>
            <a:ext cx="6524847" cy="916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venir Book"/>
              </a:rPr>
              <a:t>Lesson 5: Disciples Love Others</a:t>
            </a:r>
            <a:endParaRPr lang="en-US" dirty="0">
              <a:solidFill>
                <a:schemeClr val="bg1"/>
              </a:solidFill>
              <a:latin typeface="Avenir Book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Book"/>
              </a:rPr>
              <a:t>Studies to Help Disciples Grow Stronger</a:t>
            </a:r>
          </a:p>
        </p:txBody>
      </p:sp>
    </p:spTree>
    <p:extLst>
      <p:ext uri="{BB962C8B-B14F-4D97-AF65-F5344CB8AC3E}">
        <p14:creationId xmlns:p14="http://schemas.microsoft.com/office/powerpoint/2010/main" val="174779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C477-1C03-3247-9804-4F922C82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0"/>
            <a:ext cx="1051560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Avenir Book" panose="02000503020000020003" pitchFamily="2" charset="0"/>
              </a:rPr>
              <a:t>How does </a:t>
            </a:r>
            <a:r>
              <a:rPr lang="en-US" i="1" dirty="0">
                <a:latin typeface="Avenir Book" panose="02000503020000020003" pitchFamily="2" charset="0"/>
              </a:rPr>
              <a:t>agape</a:t>
            </a:r>
            <a:r>
              <a:rPr lang="en-US" dirty="0">
                <a:latin typeface="Avenir Book" panose="02000503020000020003" pitchFamily="2" charset="0"/>
              </a:rPr>
              <a:t> love act?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Lesson 5: Disciples Love Others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9D31-FA9B-D74D-810E-D78DA567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20"/>
            <a:ext cx="10515600" cy="445566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/>
            </a:pPr>
            <a:r>
              <a:rPr lang="en-US" sz="2400" i="1" dirty="0">
                <a:latin typeface="Avenir Book" panose="02000503020000020003" pitchFamily="2" charset="0"/>
              </a:rPr>
              <a:t>Agape </a:t>
            </a:r>
            <a:r>
              <a:rPr lang="en-US" sz="2400" dirty="0">
                <a:latin typeface="Avenir Book" panose="02000503020000020003" pitchFamily="2" charset="0"/>
              </a:rPr>
              <a:t>love refuses to seek personal revenge.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Read Luke 6:27-29 again. List the wrongs Jesus says the disciple endures without striking back: __________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Study Romans 12:17-21: “Do not __________ anyone evil for evil…Beloved, never __________ yourselves, but leave room for the wrath of God; for it is written, Vengeance is mine, I will repay, says the Lord…Do not be __________ by evil, but overcome evil with good.”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Can the disciple take revenge?</a:t>
            </a:r>
            <a:br>
              <a:rPr lang="en-US" sz="2000" dirty="0">
                <a:latin typeface="Avenir Book" panose="02000503020000020003" pitchFamily="2" charset="0"/>
              </a:rPr>
            </a:br>
            <a:r>
              <a:rPr lang="en-US" sz="2000" dirty="0">
                <a:latin typeface="Avenir Book" panose="02000503020000020003" pitchFamily="2" charset="0"/>
              </a:rPr>
              <a:t>Whose job is vengeance?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How do disciples overcome evil?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/>
            </a:pP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F87689A-6677-E54E-8A90-650DB717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872" y="5763873"/>
            <a:ext cx="1338472" cy="10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C477-1C03-3247-9804-4F922C82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0"/>
            <a:ext cx="1051560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Avenir Book" panose="02000503020000020003" pitchFamily="2" charset="0"/>
              </a:rPr>
              <a:t>How does </a:t>
            </a:r>
            <a:r>
              <a:rPr lang="en-US" i="1" dirty="0">
                <a:latin typeface="Avenir Book" panose="02000503020000020003" pitchFamily="2" charset="0"/>
              </a:rPr>
              <a:t>agape</a:t>
            </a:r>
            <a:r>
              <a:rPr lang="en-US" dirty="0">
                <a:latin typeface="Avenir Book" panose="02000503020000020003" pitchFamily="2" charset="0"/>
              </a:rPr>
              <a:t> love act?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Lesson 5: Disciples Love Others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9D31-FA9B-D74D-810E-D78DA567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20"/>
            <a:ext cx="10515600" cy="445566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lphaUcPeriod" startAt="2"/>
            </a:pPr>
            <a:r>
              <a:rPr lang="en-US" sz="2400" i="1" dirty="0">
                <a:latin typeface="Avenir Book" panose="02000503020000020003" pitchFamily="2" charset="0"/>
              </a:rPr>
              <a:t>Agape </a:t>
            </a:r>
            <a:r>
              <a:rPr lang="en-US" sz="2400" dirty="0">
                <a:latin typeface="Avenir Book" panose="02000503020000020003" pitchFamily="2" charset="0"/>
              </a:rPr>
              <a:t>love helps the needy, even if they cannot repay it.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“But __________ your enemies, do good, and lend, hoping for __________ in return; and your __________ will be great, and you will be sons of the Most High” (Luke 6:35).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Read Jesus’ story on helping the helpless in Luke 10:30-37.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List some of the specific ways the Good Samaritan helped the wounded man: __________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Did the Good Samaritan help only those who could repay him?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Did the Good Samaritan show </a:t>
            </a:r>
            <a:r>
              <a:rPr lang="en-US" sz="2000" i="1" dirty="0">
                <a:latin typeface="Avenir Book" panose="02000503020000020003" pitchFamily="2" charset="0"/>
              </a:rPr>
              <a:t>agape</a:t>
            </a:r>
            <a:r>
              <a:rPr lang="en-US" sz="2000" dirty="0">
                <a:latin typeface="Avenir Book" panose="02000503020000020003" pitchFamily="2" charset="0"/>
              </a:rPr>
              <a:t> love to the robbery victim? 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endParaRPr lang="en-US" sz="2000" dirty="0">
              <a:latin typeface="Avenir Book" panose="02000503020000020003" pitchFamily="2" charset="0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UcPeriod" startAt="2"/>
            </a:pP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F87689A-6677-E54E-8A90-650DB717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872" y="5763873"/>
            <a:ext cx="1338472" cy="10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C477-1C03-3247-9804-4F922C82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0"/>
            <a:ext cx="1051560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Avenir Book" panose="02000503020000020003" pitchFamily="2" charset="0"/>
              </a:rPr>
              <a:t>How does </a:t>
            </a:r>
            <a:r>
              <a:rPr lang="en-US" i="1" dirty="0">
                <a:latin typeface="Avenir Book" panose="02000503020000020003" pitchFamily="2" charset="0"/>
              </a:rPr>
              <a:t>agape</a:t>
            </a:r>
            <a:r>
              <a:rPr lang="en-US" dirty="0">
                <a:latin typeface="Avenir Book" panose="02000503020000020003" pitchFamily="2" charset="0"/>
              </a:rPr>
              <a:t> love act?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Lesson 5: Disciples Love Others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9D31-FA9B-D74D-810E-D78DA567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20"/>
            <a:ext cx="10515600" cy="445566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lphaUcPeriod" startAt="3"/>
            </a:pPr>
            <a:r>
              <a:rPr lang="en-US" sz="2400" i="1" dirty="0">
                <a:latin typeface="Avenir Book" panose="02000503020000020003" pitchFamily="2" charset="0"/>
              </a:rPr>
              <a:t>Agape </a:t>
            </a:r>
            <a:r>
              <a:rPr lang="en-US" sz="2400" dirty="0">
                <a:latin typeface="Avenir Book" panose="02000503020000020003" pitchFamily="2" charset="0"/>
              </a:rPr>
              <a:t>love refuses to be judgmental.</a:t>
            </a:r>
          </a:p>
          <a:p>
            <a:pPr marL="914400" lvl="1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“Judge not, and you shall not be __________. Condemn not, and you shall not be __________. Forgive, and you will be __________” (Luke 6:37).</a:t>
            </a:r>
          </a:p>
          <a:p>
            <a:pPr marL="914400" lvl="1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Some people are always condemning others. This was the attitude of the Pharisees, who even condemned Jesus for healing people on the Sabbath (Luke 6:6-11). This only shows hard-heartedness.</a:t>
            </a:r>
          </a:p>
          <a:p>
            <a:pPr marL="914400" lvl="1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Disciples accept and care for others. They realize that each one of us is a sinner who needs God’s help (Romans 3:23).</a:t>
            </a:r>
          </a:p>
          <a:p>
            <a:pPr marL="914400" lvl="1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Does this mean that disciples cannot tell someone that they are lost or that they are transgressing God’s law?</a:t>
            </a:r>
          </a:p>
          <a:p>
            <a:pPr marL="1257300" lvl="2" indent="-342900">
              <a:lnSpc>
                <a:spcPct val="110000"/>
              </a:lnSpc>
              <a:spcAft>
                <a:spcPts val="600"/>
              </a:spcAft>
              <a:buAutoNum type="alphaLcPeriod"/>
            </a:pPr>
            <a:r>
              <a:rPr lang="en-US" sz="1600" dirty="0">
                <a:latin typeface="Avenir Book" panose="02000503020000020003" pitchFamily="2" charset="0"/>
              </a:rPr>
              <a:t>What does John 7:24 tell us about this?</a:t>
            </a:r>
          </a:p>
          <a:p>
            <a:pPr marL="1257300" lvl="2" indent="-342900">
              <a:lnSpc>
                <a:spcPct val="110000"/>
              </a:lnSpc>
              <a:spcAft>
                <a:spcPts val="600"/>
              </a:spcAft>
              <a:buAutoNum type="alphaLcPeriod"/>
            </a:pPr>
            <a:r>
              <a:rPr lang="en-US" sz="1600" dirty="0">
                <a:latin typeface="Avenir Book" panose="02000503020000020003" pitchFamily="2" charset="0"/>
              </a:rPr>
              <a:t>Read Matthew 7:1-5. What kind of judging is Jesus forbidding (note verse 5)?</a:t>
            </a:r>
          </a:p>
          <a:p>
            <a:pPr marL="914400" lvl="1" indent="-457200">
              <a:lnSpc>
                <a:spcPct val="110000"/>
              </a:lnSpc>
              <a:spcAft>
                <a:spcPts val="600"/>
              </a:spcAft>
              <a:buAutoNum type="arabicPeriod"/>
            </a:pPr>
            <a:endParaRPr lang="en-US" sz="2000" dirty="0">
              <a:latin typeface="Avenir Book" panose="02000503020000020003" pitchFamily="2" charset="0"/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AutoNum type="alphaUcPeriod" startAt="3"/>
            </a:pP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F87689A-6677-E54E-8A90-650DB717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872" y="5763873"/>
            <a:ext cx="1338472" cy="10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1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78FA1C4BFDE428D4ECCC492977A10" ma:contentTypeVersion="0" ma:contentTypeDescription="Create a new document." ma:contentTypeScope="" ma:versionID="525b8892570e7e4a5d790fd2285fbbb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D6CB90-6909-483C-83E7-8A33D5D0DB76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3694D1B-4277-41D7-8316-220F87E6D6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8A6BA4-4E58-451F-96EB-5226598C16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1695</Words>
  <Application>Microsoft Macintosh PowerPoint</Application>
  <PresentationFormat>Widescreen</PresentationFormat>
  <Paragraphs>132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Avenir Book</vt:lpstr>
      <vt:lpstr>Calibri</vt:lpstr>
      <vt:lpstr>Calibri Light</vt:lpstr>
      <vt:lpstr>Office Theme</vt:lpstr>
      <vt:lpstr>PowerPoint Presentation</vt:lpstr>
      <vt:lpstr>Disciples Love Others Lesson 5</vt:lpstr>
      <vt:lpstr>What does it mean to love others?</vt:lpstr>
      <vt:lpstr>What does it mean to love others? Lesson 5: Disciples Love Others</vt:lpstr>
      <vt:lpstr>What does it mean to love others? Lesson 5: Disciples Love Others</vt:lpstr>
      <vt:lpstr>How does agape love act?</vt:lpstr>
      <vt:lpstr>How does agape love act? Lesson 5: Disciples Love Others</vt:lpstr>
      <vt:lpstr>How does agape love act? Lesson 5: Disciples Love Others</vt:lpstr>
      <vt:lpstr>How does agape love act? Lesson 5: Disciples Love Others</vt:lpstr>
      <vt:lpstr>Who needs agape love?</vt:lpstr>
      <vt:lpstr>Who needs agape love? Lesson 5: Disciples Love Others</vt:lpstr>
      <vt:lpstr>Who needs agape love? Lesson 5: Disciples Love Others</vt:lpstr>
      <vt:lpstr>Who needs agape love? Lesson 5: Disciples Love Others</vt:lpstr>
      <vt:lpstr>Who needs agape love? Lesson 5: Disciples Love Others</vt:lpstr>
      <vt:lpstr>Conclusion</vt:lpstr>
      <vt:lpstr>PowerPoint Presentation</vt:lpstr>
      <vt:lpstr>PowerPoint Presentation</vt:lpstr>
      <vt:lpstr>347 - Who Will Follow Jesus - Title</vt:lpstr>
      <vt:lpstr>347 - Who Will Follow Jesus - 1.1</vt:lpstr>
      <vt:lpstr>347 - Who Will Follow Jesus - 1.2</vt:lpstr>
      <vt:lpstr>347 - Who Will Follow Jesus - 1.3</vt:lpstr>
      <vt:lpstr>347 - Who Will Follow Jesus - C.1</vt:lpstr>
      <vt:lpstr>347 - Who Will Follow Jesus - C.2</vt:lpstr>
      <vt:lpstr>347 - Who Will Follow Jesus - C.3</vt:lpstr>
      <vt:lpstr>347 - Who Will Follow Jesus - 2.1</vt:lpstr>
      <vt:lpstr>347 - Who Will Follow Jesus - 2.2</vt:lpstr>
      <vt:lpstr>347 - Who Will Follow Jesus - 2.3</vt:lpstr>
      <vt:lpstr>347 - Who Will Follow Jesus - C.1</vt:lpstr>
      <vt:lpstr>347 - Who Will Follow Jesus - C.2</vt:lpstr>
      <vt:lpstr>347 - Who Will Follow Jesus - C.3</vt:lpstr>
      <vt:lpstr>347 - Who Will Follow Jesus - 3.1</vt:lpstr>
      <vt:lpstr>347 - Who Will Follow Jesus - 3.2</vt:lpstr>
      <vt:lpstr>347 - Who Will Follow Jesus - 3.3</vt:lpstr>
      <vt:lpstr>347 - Who Will Follow Jesus - C.1</vt:lpstr>
      <vt:lpstr>347 - Who Will Follow Jesus - C.2</vt:lpstr>
      <vt:lpstr>347 - Who Will Follow Jesus - C.3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Disciples Prioritize</dc:title>
  <dc:creator>Tim Caldwell</dc:creator>
  <cp:lastModifiedBy>Tim Caldwell</cp:lastModifiedBy>
  <cp:revision>53</cp:revision>
  <dcterms:created xsi:type="dcterms:W3CDTF">2021-04-13T16:41:06Z</dcterms:created>
  <dcterms:modified xsi:type="dcterms:W3CDTF">2021-05-23T21:38:06Z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0x010100B8C78FA1C4BFDE428D4ECCC492977A10</vt:lpwstr>
  </property>
</Properties>
</file>