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56" r:id="rId5"/>
    <p:sldId id="257" r:id="rId6"/>
    <p:sldId id="343" r:id="rId7"/>
    <p:sldId id="316" r:id="rId8"/>
    <p:sldId id="325" r:id="rId9"/>
    <p:sldId id="326" r:id="rId10"/>
    <p:sldId id="327" r:id="rId11"/>
    <p:sldId id="344" r:id="rId12"/>
    <p:sldId id="328" r:id="rId13"/>
    <p:sldId id="329" r:id="rId14"/>
    <p:sldId id="330" r:id="rId15"/>
    <p:sldId id="331" r:id="rId16"/>
    <p:sldId id="332" r:id="rId17"/>
    <p:sldId id="345" r:id="rId18"/>
    <p:sldId id="333" r:id="rId19"/>
    <p:sldId id="334" r:id="rId20"/>
    <p:sldId id="335" r:id="rId21"/>
    <p:sldId id="336" r:id="rId22"/>
    <p:sldId id="346" r:id="rId23"/>
    <p:sldId id="312" r:id="rId24"/>
    <p:sldId id="337" r:id="rId25"/>
    <p:sldId id="338" r:id="rId26"/>
    <p:sldId id="324" r:id="rId27"/>
    <p:sldId id="347" r:id="rId28"/>
    <p:sldId id="348"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34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p:restoredTop sz="96327"/>
  </p:normalViewPr>
  <p:slideViewPr>
    <p:cSldViewPr snapToGrid="0" snapToObjects="1">
      <p:cViewPr varScale="1">
        <p:scale>
          <a:sx n="128" d="100"/>
          <a:sy n="128"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70586-BAAA-BB47-9101-C09833C3D67F}" type="datetimeFigureOut">
              <a:rPr lang="en-US" smtClean="0"/>
              <a:t>5/23/21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68CC2-2942-1041-A9B0-E26A39D8911B}" type="slidenum">
              <a:rPr lang="en-US" smtClean="0"/>
              <a:t>‹#›</a:t>
            </a:fld>
            <a:endParaRPr lang="en-US"/>
          </a:p>
        </p:txBody>
      </p:sp>
    </p:spTree>
    <p:extLst>
      <p:ext uri="{BB962C8B-B14F-4D97-AF65-F5344CB8AC3E}">
        <p14:creationId xmlns:p14="http://schemas.microsoft.com/office/powerpoint/2010/main" val="174414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ED8-C644-7748-810D-3BBC47DA2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99A91-A3C4-F047-AE44-CF5BDB856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387A9-6E76-1842-A983-90A5B2AF44C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10DE3D5B-0BA3-3A40-AAC1-59AA1A512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3199-20E4-5844-943A-65D840FD8F9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39079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70A-651F-9845-8164-6534CBC04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D7620-FDFB-E040-A279-4F3C49E61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A45CB-7B56-A448-BC9E-A3F4D5D5FCB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BE16AE1-228E-D849-88C7-2DAA1B8DA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416B6-BF06-AB49-B797-8E6F0141919E}"/>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37558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28335-BA60-A34B-BE0C-AA90BE2F9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9FBC0-11F0-5E40-BB72-235A3B8A5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08D3E-C180-C145-A3A6-B2C7670A4EB6}"/>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3350B8F7-C676-6A4A-9A9F-EBFF0DE8A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9559C-9035-0847-B045-15C8C20ADA22}"/>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877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1617-1FC4-B54B-B267-2FA8BA65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E0FD-4103-CB44-AFCC-930D7A7B1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076AF-BF76-4E4C-B87C-639C81E0ECAB}"/>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71CF8990-8B60-BC48-A3DE-CDBC1067A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F4EB8-E779-BF49-B177-667858BF3627}"/>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4888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1EA9-1064-BD43-B69F-5CBC2AE51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4E862-BCD7-C34C-8957-0F07E0BA4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75BAC-7631-1E49-A21D-67F0EFE6DBED}"/>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E8C6A240-70E9-8A45-8B9F-129C21FB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EA7B9-1E20-6041-96BE-1621AF912243}"/>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5353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7085-240E-314C-84A5-EC9F91BFC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ABC6A-B89F-6D42-AA22-95AF8A837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D5D6-5810-BD4F-9872-301A3A67FE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63663-04E8-1B4E-ABD8-62057F71D7FC}"/>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9575E74C-FFF1-4E4D-908E-4ACD26EB2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3CB5E-0BA0-A146-901C-47FC72608E0C}"/>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10589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93D9-3841-6E40-9EB9-7B63BD96BE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33565-0038-D340-91F0-EA5F7EBBD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7A10D-52A3-AA4D-9112-3170D0AD2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4B025-526B-4A4E-ADB4-543DACB8E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8C5A6-B4E0-AA44-AD47-F44CA2AAF6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D6DCB-EB6F-4F46-8232-57778090B49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8" name="Footer Placeholder 7">
            <a:extLst>
              <a:ext uri="{FF2B5EF4-FFF2-40B4-BE49-F238E27FC236}">
                <a16:creationId xmlns:a16="http://schemas.microsoft.com/office/drawing/2014/main" id="{1015FB4D-707A-B445-8A8A-003C9FF5A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BD10A-85CF-CA4B-B625-B94117B9D38F}"/>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8704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6123-9A24-F348-93E4-C1F971D89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DE216-8892-4D41-81BA-75A6B6288029}"/>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4" name="Footer Placeholder 3">
            <a:extLst>
              <a:ext uri="{FF2B5EF4-FFF2-40B4-BE49-F238E27FC236}">
                <a16:creationId xmlns:a16="http://schemas.microsoft.com/office/drawing/2014/main" id="{C4E3046E-1EC0-9B48-B44B-FF462C669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14408-87E3-EA46-AEB1-2AB2713C6F7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51701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2D325-9D93-EA40-A029-642B133075F3}"/>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3" name="Footer Placeholder 2">
            <a:extLst>
              <a:ext uri="{FF2B5EF4-FFF2-40B4-BE49-F238E27FC236}">
                <a16:creationId xmlns:a16="http://schemas.microsoft.com/office/drawing/2014/main" id="{02A67309-A766-B44C-8B25-6571464B5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15404-96BE-BD4B-9B53-87DE4AF9CA05}"/>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27799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0E29-7181-E147-A78F-32D1ECF59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E2303-60EE-A044-A57E-C951E1BCA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A9759-37C3-E44D-9BE9-04855FF3A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E2E2B-27EB-2845-BF6F-249B6731C785}"/>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36C0EB6B-6AD3-164D-99EA-EE2ABBF1D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6DD11-9244-4049-9EF3-8FABE34174B1}"/>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2207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9D9D-EEF0-4A47-B099-5591500F5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5CBC4-89F3-FE41-9C9E-A4EE56F4B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092466-B137-354C-A328-7AAD65139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3369D-9B37-1741-90D2-FF8D0C74C7A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2E046DBC-4935-2E4F-8EE6-0405BD811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3F94E-CC6D-C34E-9F14-4CB6A1953296}"/>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0814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53C49-9BBD-2F4F-B82B-CB9271447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46E7E-C932-8B42-9D3C-1547F76AF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857D9-DE13-004C-92EF-6C24FD004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8E38345-541C-C347-A5AD-9B4DA2157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1782-6674-D84F-9C5F-EE7B7F1CE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B73A1-FC61-BA47-8819-316DF00D2F06}" type="slidenum">
              <a:rPr lang="en-US" smtClean="0"/>
              <a:t>‹#›</a:t>
            </a:fld>
            <a:endParaRPr lang="en-US"/>
          </a:p>
        </p:txBody>
      </p:sp>
    </p:spTree>
    <p:extLst>
      <p:ext uri="{BB962C8B-B14F-4D97-AF65-F5344CB8AC3E}">
        <p14:creationId xmlns:p14="http://schemas.microsoft.com/office/powerpoint/2010/main" val="359264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6: Disciples Teach Others</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21780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Focus on the authority of the Bible.</a:t>
            </a:r>
          </a:p>
          <a:p>
            <a:pPr marL="914400" lvl="1" indent="-457200">
              <a:lnSpc>
                <a:spcPct val="100000"/>
              </a:lnSpc>
              <a:spcAft>
                <a:spcPts val="600"/>
              </a:spcAft>
              <a:buAutoNum type="arabicPeriod"/>
            </a:pPr>
            <a:r>
              <a:rPr lang="en-US" sz="2000" dirty="0">
                <a:latin typeface="Avenir Book" panose="02000503020000020003" pitchFamily="2" charset="0"/>
              </a:rPr>
              <a:t>For too many people the Bible is only a “good book,” which is full of old stores and interesting people, but it is not seen as the authoritative word of God.</a:t>
            </a:r>
          </a:p>
          <a:p>
            <a:pPr marL="914400" lvl="1" indent="-457200">
              <a:lnSpc>
                <a:spcPct val="100000"/>
              </a:lnSpc>
              <a:spcAft>
                <a:spcPts val="600"/>
              </a:spcAft>
              <a:buAutoNum type="arabicPeriod"/>
            </a:pPr>
            <a:r>
              <a:rPr lang="en-US" sz="2000" dirty="0">
                <a:latin typeface="Avenir Book" panose="02000503020000020003" pitchFamily="2" charset="0"/>
              </a:rPr>
              <a:t>Many do not understand that they cannot add to or take away from the Bible (Galatians 1:8-9). Others do not understand the difference between the Old and New Testaments (Galatians 3:23-24).</a:t>
            </a:r>
          </a:p>
          <a:p>
            <a:pPr marL="914400" lvl="1" indent="-457200">
              <a:lnSpc>
                <a:spcPct val="100000"/>
              </a:lnSpc>
              <a:spcAft>
                <a:spcPts val="600"/>
              </a:spcAft>
              <a:buAutoNum type="arabicPeriod"/>
            </a:pPr>
            <a:r>
              <a:rPr lang="en-US" sz="2000" dirty="0">
                <a:latin typeface="Avenir Book" panose="02000503020000020003" pitchFamily="2" charset="0"/>
              </a:rPr>
              <a:t>Many do not accept the Bible as being God’s instruction book which they must obey.</a:t>
            </a:r>
          </a:p>
          <a:p>
            <a:pPr marL="914400" lvl="1" indent="-457200">
              <a:lnSpc>
                <a:spcPct val="100000"/>
              </a:lnSpc>
              <a:spcAft>
                <a:spcPts val="600"/>
              </a:spcAft>
              <a:buAutoNum type="arabicPeriod"/>
            </a:pPr>
            <a:r>
              <a:rPr lang="en-US" sz="2000" dirty="0">
                <a:latin typeface="Avenir Book" panose="02000503020000020003" pitchFamily="2" charset="0"/>
              </a:rPr>
              <a:t>In order to help others respond to Jesus, we must help them see that the Bible is not just a good book. It is God’s book which contains God’s will for their lives.</a:t>
            </a:r>
          </a:p>
          <a:p>
            <a:pPr marL="914400" lvl="1" indent="-457200">
              <a:lnSpc>
                <a:spcPct val="100000"/>
              </a:lnSpc>
              <a:spcAft>
                <a:spcPts val="600"/>
              </a:spcAft>
              <a:buAutoNum type="arabicPeriod"/>
            </a:pPr>
            <a:endParaRPr lang="en-US" sz="2000" dirty="0">
              <a:latin typeface="Avenir Book" panose="02000503020000020003" pitchFamily="2" charset="0"/>
            </a:endParaRPr>
          </a:p>
          <a:p>
            <a:pPr marL="457200" indent="-457200">
              <a:lnSpc>
                <a:spcPct val="100000"/>
              </a:lnSpc>
              <a:spcAft>
                <a:spcPts val="600"/>
              </a:spcAft>
              <a:buAutoNum type="alphaUcPeriod" startAt="2"/>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63776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Focus on the authority of the Bible.</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“He who __________ Me, and does not receive My words, has that which __________ him; the word that I have spoken will judge him in the last day” </a:t>
            </a:r>
            <a:br>
              <a:rPr lang="en-US" sz="2000" dirty="0">
                <a:latin typeface="Avenir Book" panose="02000503020000020003" pitchFamily="2" charset="0"/>
              </a:rPr>
            </a:br>
            <a:r>
              <a:rPr lang="en-US" sz="2000" dirty="0">
                <a:latin typeface="Avenir Book" panose="02000503020000020003" pitchFamily="2" charset="0"/>
              </a:rPr>
              <a:t>(John 12:48).</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Until a person accepts the Bible as the absolute standard in his or her life, it is useless to discuss anything else.</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So we must ask people, “What do you think of the Bible?” and work to bring them to the point where they have genuine faith in God’s word.</a:t>
            </a:r>
          </a:p>
          <a:p>
            <a:pPr marL="914400" lvl="1" indent="-457200">
              <a:lnSpc>
                <a:spcPct val="100000"/>
              </a:lnSpc>
              <a:spcAft>
                <a:spcPts val="600"/>
              </a:spcAft>
              <a:buAutoNum type="arabicPeriod" startAt="5"/>
            </a:pPr>
            <a:endParaRPr lang="en-US" sz="2000" dirty="0">
              <a:latin typeface="Avenir Book" panose="02000503020000020003" pitchFamily="2" charset="0"/>
            </a:endParaRPr>
          </a:p>
          <a:p>
            <a:pPr marL="457200" indent="-457200">
              <a:lnSpc>
                <a:spcPct val="100000"/>
              </a:lnSpc>
              <a:spcAft>
                <a:spcPts val="600"/>
              </a:spcAft>
              <a:buAutoNum type="alphaUcPeriod" startAt="2"/>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75E6C220-74EC-0143-9AF4-13215658BCD3}"/>
              </a:ext>
            </a:extLst>
          </p:cNvPr>
          <p:cNvSpPr/>
          <p:nvPr/>
        </p:nvSpPr>
        <p:spPr>
          <a:xfrm>
            <a:off x="1121882" y="3418073"/>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87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Do not quibble or quarrel.</a:t>
            </a:r>
          </a:p>
          <a:p>
            <a:pPr marL="914400" lvl="1" indent="-457200">
              <a:lnSpc>
                <a:spcPct val="100000"/>
              </a:lnSpc>
              <a:spcAft>
                <a:spcPts val="600"/>
              </a:spcAft>
              <a:buAutoNum type="arabicPeriod"/>
            </a:pPr>
            <a:r>
              <a:rPr lang="en-US" sz="2000" dirty="0">
                <a:latin typeface="Avenir Book" panose="02000503020000020003" pitchFamily="2" charset="0"/>
              </a:rPr>
              <a:t>“And a servant of the Lord must not __________ but be gentle to all, able to __________, patient in humility correcting those who are in opposition” </a:t>
            </a:r>
            <a:br>
              <a:rPr lang="en-US" sz="2000" dirty="0">
                <a:latin typeface="Avenir Book" panose="02000503020000020003" pitchFamily="2" charset="0"/>
              </a:rPr>
            </a:br>
            <a:r>
              <a:rPr lang="en-US" sz="2000" dirty="0">
                <a:latin typeface="Avenir Book" panose="02000503020000020003" pitchFamily="2" charset="0"/>
              </a:rPr>
              <a:t>(2 Timothy 2:24-25).</a:t>
            </a:r>
          </a:p>
          <a:p>
            <a:pPr marL="914400" lvl="1" indent="-457200">
              <a:lnSpc>
                <a:spcPct val="100000"/>
              </a:lnSpc>
              <a:spcAft>
                <a:spcPts val="600"/>
              </a:spcAft>
              <a:buAutoNum type="arabicPeriod"/>
            </a:pPr>
            <a:r>
              <a:rPr lang="en-US" sz="2000" dirty="0">
                <a:latin typeface="Avenir Book" panose="02000503020000020003" pitchFamily="2" charset="0"/>
              </a:rPr>
              <a:t>Some people just want to “play games,” argue, and squabble about religion.</a:t>
            </a:r>
          </a:p>
          <a:p>
            <a:pPr marL="914400" lvl="1" indent="-457200">
              <a:lnSpc>
                <a:spcPct val="100000"/>
              </a:lnSpc>
              <a:spcAft>
                <a:spcPts val="600"/>
              </a:spcAft>
              <a:buAutoNum type="arabicPeriod"/>
            </a:pPr>
            <a:r>
              <a:rPr lang="en-US" sz="2000" dirty="0">
                <a:latin typeface="Avenir Book" panose="02000503020000020003" pitchFamily="2" charset="0"/>
              </a:rPr>
              <a:t>They have no intention of changing, placing trust in Jesus Christ, or seeking truth. They just enjoy a good fuss.</a:t>
            </a:r>
          </a:p>
          <a:p>
            <a:pPr marL="914400" lvl="1" indent="-457200">
              <a:lnSpc>
                <a:spcPct val="100000"/>
              </a:lnSpc>
              <a:spcAft>
                <a:spcPts val="600"/>
              </a:spcAft>
              <a:buAutoNum type="arabicPeriod"/>
            </a:pPr>
            <a:r>
              <a:rPr lang="en-US" sz="2000" dirty="0">
                <a:latin typeface="Avenir Book" panose="02000503020000020003" pitchFamily="2" charset="0"/>
              </a:rPr>
              <a:t>Disciples need to be careful not to be drawn into fruitless, endless controversy.</a:t>
            </a:r>
          </a:p>
          <a:p>
            <a:pPr marL="914400" lvl="1" indent="-457200">
              <a:lnSpc>
                <a:spcPct val="100000"/>
              </a:lnSpc>
              <a:spcAft>
                <a:spcPts val="600"/>
              </a:spcAft>
              <a:buAutoNum type="arabicPeriod"/>
            </a:pPr>
            <a:endParaRPr lang="en-US" sz="2000" dirty="0">
              <a:latin typeface="Avenir Book" panose="02000503020000020003" pitchFamily="2" charset="0"/>
            </a:endParaRPr>
          </a:p>
          <a:p>
            <a:pPr marL="457200" indent="-457200">
              <a:lnSpc>
                <a:spcPct val="100000"/>
              </a:lnSpc>
              <a:spcAft>
                <a:spcPts val="600"/>
              </a:spcAft>
              <a:buAutoNum type="alphaUcPeriod" startAt="3"/>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73523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Do not quibble or quarrel.</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Jesus refused to quibble with people. Read Luke 20:1-8.</a:t>
            </a:r>
          </a:p>
          <a:p>
            <a:pPr marL="1257300" lvl="2" indent="-342900">
              <a:lnSpc>
                <a:spcPct val="100000"/>
              </a:lnSpc>
              <a:spcAft>
                <a:spcPts val="600"/>
              </a:spcAft>
              <a:buAutoNum type="alphaLcPeriod"/>
            </a:pPr>
            <a:r>
              <a:rPr lang="en-US" sz="1600" dirty="0">
                <a:latin typeface="Avenir Book" panose="02000503020000020003" pitchFamily="2" charset="0"/>
              </a:rPr>
              <a:t>What question did the Pharisees ask Jesus?</a:t>
            </a:r>
          </a:p>
          <a:p>
            <a:pPr marL="1257300" lvl="2" indent="-342900">
              <a:lnSpc>
                <a:spcPct val="100000"/>
              </a:lnSpc>
              <a:spcAft>
                <a:spcPts val="600"/>
              </a:spcAft>
              <a:buAutoNum type="alphaLcPeriod"/>
            </a:pPr>
            <a:r>
              <a:rPr lang="en-US" sz="1600" dirty="0">
                <a:latin typeface="Avenir Book" panose="02000503020000020003" pitchFamily="2" charset="0"/>
              </a:rPr>
              <a:t>What question did Jesus ask them?</a:t>
            </a:r>
          </a:p>
          <a:p>
            <a:pPr marL="1257300" lvl="2" indent="-342900">
              <a:lnSpc>
                <a:spcPct val="100000"/>
              </a:lnSpc>
              <a:spcAft>
                <a:spcPts val="600"/>
              </a:spcAft>
              <a:buAutoNum type="alphaLcPeriod"/>
            </a:pPr>
            <a:r>
              <a:rPr lang="en-US" sz="1600" dirty="0">
                <a:latin typeface="Avenir Book" panose="02000503020000020003" pitchFamily="2" charset="0"/>
              </a:rPr>
              <a:t>Why wouldn’t Jesus answer their question?</a:t>
            </a:r>
          </a:p>
          <a:p>
            <a:pPr marL="800100" lvl="1" indent="-342900">
              <a:lnSpc>
                <a:spcPct val="100000"/>
              </a:lnSpc>
              <a:spcAft>
                <a:spcPts val="600"/>
              </a:spcAft>
              <a:buAutoNum type="arabicPeriod" startAt="5"/>
            </a:pPr>
            <a:r>
              <a:rPr lang="en-US" sz="2000" dirty="0">
                <a:latin typeface="Avenir Book" panose="02000503020000020003" pitchFamily="2" charset="0"/>
              </a:rPr>
              <a:t>Arguing about how many angels can dance on the head of a pin, did Adam have a belly button, etc. is vain and useless. Don’t waste your time on such nonsense </a:t>
            </a:r>
            <a:br>
              <a:rPr lang="en-US" sz="2000" dirty="0">
                <a:latin typeface="Avenir Book" panose="02000503020000020003" pitchFamily="2" charset="0"/>
              </a:rPr>
            </a:br>
            <a:r>
              <a:rPr lang="en-US" sz="2000" dirty="0">
                <a:latin typeface="Avenir Book" panose="02000503020000020003" pitchFamily="2" charset="0"/>
              </a:rPr>
              <a:t>(2 Timothy 2:16).</a:t>
            </a:r>
          </a:p>
          <a:p>
            <a:pPr marL="914400" lvl="1" indent="-457200">
              <a:lnSpc>
                <a:spcPct val="100000"/>
              </a:lnSpc>
              <a:spcAft>
                <a:spcPts val="600"/>
              </a:spcAft>
              <a:buAutoNum type="arabicPeriod" startAt="5"/>
            </a:pPr>
            <a:endParaRPr lang="en-US" sz="2000" dirty="0">
              <a:latin typeface="Avenir Book" panose="02000503020000020003" pitchFamily="2" charset="0"/>
            </a:endParaRPr>
          </a:p>
          <a:p>
            <a:pPr marL="457200" indent="-457200">
              <a:lnSpc>
                <a:spcPct val="100000"/>
              </a:lnSpc>
              <a:spcAft>
                <a:spcPts val="600"/>
              </a:spcAft>
              <a:buAutoNum type="alphaUcPeriod" startAt="4"/>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52673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latin typeface="Avenir Book" panose="02000503020000020003" pitchFamily="2" charset="0"/>
              </a:rPr>
              <a:t>Keys to </a:t>
            </a:r>
            <a:br>
              <a:rPr lang="en-US" sz="5400" dirty="0">
                <a:latin typeface="Avenir Book" panose="02000503020000020003" pitchFamily="2" charset="0"/>
              </a:rPr>
            </a:br>
            <a:r>
              <a:rPr lang="en-US" sz="5400" dirty="0">
                <a:latin typeface="Avenir Book" panose="02000503020000020003" pitchFamily="2" charset="0"/>
              </a:rPr>
              <a:t>Effective Teaching</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3"/>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tx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Avenir Book"/>
              </a:rPr>
              <a:t>Lesson 6: Disciples Teach Others</a:t>
            </a:r>
            <a:endParaRPr lang="en-US" dirty="0">
              <a:latin typeface="Avenir Book"/>
            </a:endParaRPr>
          </a:p>
          <a:p>
            <a:pPr marL="0" indent="0" algn="ctr">
              <a:buNone/>
            </a:pPr>
            <a:r>
              <a:rPr lang="en-US" dirty="0">
                <a:latin typeface="Avenir Book"/>
              </a:rPr>
              <a:t>Studies to Help Disciples Grow Stronger</a:t>
            </a:r>
          </a:p>
        </p:txBody>
      </p:sp>
    </p:spTree>
    <p:extLst>
      <p:ext uri="{BB962C8B-B14F-4D97-AF65-F5344CB8AC3E}">
        <p14:creationId xmlns:p14="http://schemas.microsoft.com/office/powerpoint/2010/main" val="497018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Keys to Effective Teaching</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Be patient.</a:t>
            </a:r>
          </a:p>
          <a:p>
            <a:pPr marL="914400" lvl="1" indent="-457200">
              <a:lnSpc>
                <a:spcPct val="100000"/>
              </a:lnSpc>
              <a:spcAft>
                <a:spcPts val="600"/>
              </a:spcAft>
              <a:buAutoNum type="arabicPeriod"/>
            </a:pPr>
            <a:r>
              <a:rPr lang="en-US" sz="2000" dirty="0">
                <a:latin typeface="Avenir Book" panose="02000503020000020003" pitchFamily="2" charset="0"/>
              </a:rPr>
              <a:t>Some will not see the truth as quickly as others.</a:t>
            </a:r>
          </a:p>
          <a:p>
            <a:pPr marL="914400" lvl="1" indent="-457200">
              <a:lnSpc>
                <a:spcPct val="100000"/>
              </a:lnSpc>
              <a:spcAft>
                <a:spcPts val="600"/>
              </a:spcAft>
              <a:buAutoNum type="arabicPeriod"/>
            </a:pPr>
            <a:r>
              <a:rPr lang="en-US" sz="2000" dirty="0">
                <a:latin typeface="Avenir Book" panose="02000503020000020003" pitchFamily="2" charset="0"/>
              </a:rPr>
              <a:t>Many preconceived notions and prejudices must be overcome.</a:t>
            </a:r>
          </a:p>
          <a:p>
            <a:pPr marL="914400" lvl="1" indent="-457200">
              <a:lnSpc>
                <a:spcPct val="100000"/>
              </a:lnSpc>
              <a:spcAft>
                <a:spcPts val="600"/>
              </a:spcAft>
              <a:buAutoNum type="arabicPeriod"/>
            </a:pPr>
            <a:r>
              <a:rPr lang="en-US" sz="2000" dirty="0">
                <a:latin typeface="Avenir Book" panose="02000503020000020003" pitchFamily="2" charset="0"/>
              </a:rPr>
              <a:t>Let people learn at their own pace, not yours!</a:t>
            </a:r>
          </a:p>
          <a:p>
            <a:pPr marL="914400" lvl="1" indent="-457200">
              <a:lnSpc>
                <a:spcPct val="100000"/>
              </a:lnSpc>
              <a:spcAft>
                <a:spcPts val="600"/>
              </a:spcAft>
              <a:buAutoNum type="arabicPeriod"/>
            </a:pPr>
            <a:r>
              <a:rPr lang="en-US" sz="2000" dirty="0">
                <a:latin typeface="Avenir Book" panose="02000503020000020003" pitchFamily="2" charset="0"/>
              </a:rPr>
              <a:t>Jesus was long-suffering with people (see John 4:6-26). We must be like Christ and be patient.</a:t>
            </a:r>
          </a:p>
          <a:p>
            <a:pPr marL="914400" lvl="1" indent="-457200">
              <a:lnSpc>
                <a:spcPct val="100000"/>
              </a:lnSpc>
              <a:spcAft>
                <a:spcPts val="600"/>
              </a:spcAft>
              <a:buAutoNum type="arabicPeriod"/>
            </a:pPr>
            <a:endParaRPr lang="en-US" sz="2000" dirty="0">
              <a:latin typeface="Avenir Book" panose="02000503020000020003" pitchFamily="2" charset="0"/>
            </a:endParaRPr>
          </a:p>
          <a:p>
            <a:pPr marL="457200" indent="-457200">
              <a:lnSpc>
                <a:spcPct val="100000"/>
              </a:lnSpc>
              <a:spcAft>
                <a:spcPts val="600"/>
              </a:spcAft>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85545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Keys to Effective Teaching</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Listen.</a:t>
            </a:r>
          </a:p>
          <a:p>
            <a:pPr marL="914400" lvl="1" indent="-457200">
              <a:lnSpc>
                <a:spcPct val="100000"/>
              </a:lnSpc>
              <a:spcAft>
                <a:spcPts val="600"/>
              </a:spcAft>
              <a:buAutoNum type="arabicPeriod"/>
            </a:pPr>
            <a:r>
              <a:rPr lang="en-US" sz="2000" dirty="0">
                <a:latin typeface="Avenir Book" panose="02000503020000020003" pitchFamily="2" charset="0"/>
              </a:rPr>
              <a:t>In the Gospel of Luke we see Jesus continually asking people questions and then listening carefully to their response (Luke 9:20).</a:t>
            </a:r>
          </a:p>
          <a:p>
            <a:pPr marL="914400" lvl="1" indent="-457200">
              <a:lnSpc>
                <a:spcPct val="100000"/>
              </a:lnSpc>
              <a:spcAft>
                <a:spcPts val="600"/>
              </a:spcAft>
              <a:buAutoNum type="arabicPeriod"/>
            </a:pPr>
            <a:r>
              <a:rPr lang="en-US" sz="2000" dirty="0">
                <a:latin typeface="Avenir Book" panose="02000503020000020003" pitchFamily="2" charset="0"/>
              </a:rPr>
              <a:t>Jesus knew that He could find out where people were in their development and knowledge by asking questions.</a:t>
            </a:r>
          </a:p>
          <a:p>
            <a:pPr marL="914400" lvl="1" indent="-457200">
              <a:lnSpc>
                <a:spcPct val="100000"/>
              </a:lnSpc>
              <a:spcAft>
                <a:spcPts val="600"/>
              </a:spcAft>
              <a:buAutoNum type="arabicPeriod"/>
            </a:pPr>
            <a:r>
              <a:rPr lang="en-US" sz="2000" dirty="0">
                <a:latin typeface="Avenir Book" panose="02000503020000020003" pitchFamily="2" charset="0"/>
              </a:rPr>
              <a:t>We need to do the same – listen, listen, listen.</a:t>
            </a:r>
          </a:p>
          <a:p>
            <a:pPr marL="914400" lvl="1" indent="-457200">
              <a:lnSpc>
                <a:spcPct val="100000"/>
              </a:lnSpc>
              <a:spcAft>
                <a:spcPts val="600"/>
              </a:spcAft>
              <a:buAutoNum type="arabicPeriod"/>
            </a:pPr>
            <a:endParaRPr lang="en-US" sz="2000" dirty="0">
              <a:latin typeface="Avenir Book" panose="02000503020000020003" pitchFamily="2" charset="0"/>
            </a:endParaRPr>
          </a:p>
          <a:p>
            <a:pPr marL="457200" indent="-457200">
              <a:lnSpc>
                <a:spcPct val="100000"/>
              </a:lnSpc>
              <a:spcAft>
                <a:spcPts val="600"/>
              </a:spcAft>
              <a:buAutoNum type="alphaUcPeriod" startAt="2"/>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39387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Keys to Effective Teaching</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489652"/>
            <a:ext cx="10515600" cy="5711248"/>
          </a:xfrm>
        </p:spPr>
        <p:txBody>
          <a:bodyPr>
            <a:normAutofit lnSpcReduction="10000"/>
          </a:bodyPr>
          <a:lstStyle/>
          <a:p>
            <a:pPr marL="457200" indent="-457200">
              <a:lnSpc>
                <a:spcPct val="110000"/>
              </a:lnSpc>
              <a:spcAft>
                <a:spcPts val="600"/>
              </a:spcAft>
              <a:buFont typeface="+mj-lt"/>
              <a:buAutoNum type="alphaUcPeriod" startAt="3"/>
            </a:pPr>
            <a:r>
              <a:rPr lang="en-US" sz="2400" dirty="0">
                <a:latin typeface="Avenir Book" panose="02000503020000020003" pitchFamily="2" charset="0"/>
              </a:rPr>
              <a:t>Be a friend.</a:t>
            </a:r>
          </a:p>
          <a:p>
            <a:pPr marL="914400" lvl="1" indent="-457200">
              <a:lnSpc>
                <a:spcPct val="110000"/>
              </a:lnSpc>
              <a:spcAft>
                <a:spcPts val="600"/>
              </a:spcAft>
              <a:buAutoNum type="arabicPeriod"/>
            </a:pPr>
            <a:r>
              <a:rPr lang="en-US" sz="2000" dirty="0">
                <a:latin typeface="Avenir Book" panose="02000503020000020003" pitchFamily="2" charset="0"/>
              </a:rPr>
              <a:t>People are very suspicious of “hard sell” types who appear to be trying to “pawn off” some slick product.</a:t>
            </a:r>
          </a:p>
          <a:p>
            <a:pPr marL="914400" lvl="1" indent="-457200">
              <a:lnSpc>
                <a:spcPct val="110000"/>
              </a:lnSpc>
              <a:spcAft>
                <a:spcPts val="600"/>
              </a:spcAft>
              <a:buAutoNum type="arabicPeriod"/>
            </a:pPr>
            <a:r>
              <a:rPr lang="en-US" sz="2000" dirty="0">
                <a:latin typeface="Avenir Book" panose="02000503020000020003" pitchFamily="2" charset="0"/>
              </a:rPr>
              <a:t>Be like Jesus – concerned about other people in a genuine, caring way. How did Jesus show He cared in the following scriptures?</a:t>
            </a:r>
          </a:p>
          <a:p>
            <a:pPr marL="1257300" lvl="2" indent="-342900">
              <a:lnSpc>
                <a:spcPct val="110000"/>
              </a:lnSpc>
              <a:spcAft>
                <a:spcPts val="600"/>
              </a:spcAft>
              <a:buAutoNum type="alphaLcPeriod"/>
            </a:pPr>
            <a:r>
              <a:rPr lang="en-US" sz="1600" dirty="0">
                <a:latin typeface="Avenir Book" panose="02000503020000020003" pitchFamily="2" charset="0"/>
              </a:rPr>
              <a:t>Luke 5:13</a:t>
            </a:r>
          </a:p>
          <a:p>
            <a:pPr marL="1257300" lvl="2" indent="-342900">
              <a:lnSpc>
                <a:spcPct val="110000"/>
              </a:lnSpc>
              <a:spcAft>
                <a:spcPts val="600"/>
              </a:spcAft>
              <a:buAutoNum type="alphaLcPeriod"/>
            </a:pPr>
            <a:r>
              <a:rPr lang="en-US" sz="1600" dirty="0">
                <a:latin typeface="Avenir Book" panose="02000503020000020003" pitchFamily="2" charset="0"/>
              </a:rPr>
              <a:t>Luke 7:11-16</a:t>
            </a:r>
          </a:p>
          <a:p>
            <a:pPr marL="1257300" lvl="2" indent="-342900">
              <a:lnSpc>
                <a:spcPct val="110000"/>
              </a:lnSpc>
              <a:spcAft>
                <a:spcPts val="600"/>
              </a:spcAft>
              <a:buAutoNum type="alphaLcPeriod"/>
            </a:pPr>
            <a:r>
              <a:rPr lang="en-US" sz="1600" dirty="0">
                <a:latin typeface="Avenir Book" panose="02000503020000020003" pitchFamily="2" charset="0"/>
              </a:rPr>
              <a:t>Luke 8:41-48</a:t>
            </a:r>
          </a:p>
          <a:p>
            <a:pPr marL="1257300" lvl="2" indent="-342900">
              <a:lnSpc>
                <a:spcPct val="110000"/>
              </a:lnSpc>
              <a:spcAft>
                <a:spcPts val="600"/>
              </a:spcAft>
              <a:buAutoNum type="alphaLcPeriod"/>
            </a:pPr>
            <a:r>
              <a:rPr lang="en-US" sz="1600" dirty="0">
                <a:latin typeface="Avenir Book" panose="02000503020000020003" pitchFamily="2" charset="0"/>
              </a:rPr>
              <a:t>Luke 18:15-17</a:t>
            </a:r>
          </a:p>
          <a:p>
            <a:pPr marL="800100" lvl="1" indent="-342900">
              <a:lnSpc>
                <a:spcPct val="110000"/>
              </a:lnSpc>
              <a:spcAft>
                <a:spcPts val="600"/>
              </a:spcAft>
              <a:buAutoNum type="arabicPeriod"/>
            </a:pPr>
            <a:r>
              <a:rPr lang="en-US" sz="2000" dirty="0">
                <a:latin typeface="Avenir Book" panose="02000503020000020003" pitchFamily="2" charset="0"/>
              </a:rPr>
              <a:t>Because there is much false religion and teaching in our world, many times you must earn a hearing for the gospel message by showing how it works in your own life.</a:t>
            </a:r>
          </a:p>
          <a:p>
            <a:pPr marL="800100" lvl="1" indent="-342900">
              <a:lnSpc>
                <a:spcPct val="110000"/>
              </a:lnSpc>
              <a:spcAft>
                <a:spcPts val="600"/>
              </a:spcAft>
              <a:buAutoNum type="arabicPeriod"/>
            </a:pPr>
            <a:r>
              <a:rPr lang="en-US" sz="2000" dirty="0">
                <a:latin typeface="Avenir Book" panose="02000503020000020003" pitchFamily="2" charset="0"/>
              </a:rPr>
              <a:t>“Let your __________ so shine before men, that they may see your good </a:t>
            </a:r>
            <a:br>
              <a:rPr lang="en-US" sz="2000" dirty="0">
                <a:latin typeface="Avenir Book" panose="02000503020000020003" pitchFamily="2" charset="0"/>
              </a:rPr>
            </a:br>
            <a:r>
              <a:rPr lang="en-US" sz="2000" dirty="0">
                <a:latin typeface="Avenir Book" panose="02000503020000020003" pitchFamily="2" charset="0"/>
              </a:rPr>
              <a:t>__________ and glorify your __________ in heaven” (Matthew 5:16).</a:t>
            </a:r>
          </a:p>
          <a:p>
            <a:pPr marL="914400" lvl="1" indent="-457200">
              <a:lnSpc>
                <a:spcPct val="110000"/>
              </a:lnSpc>
              <a:spcAft>
                <a:spcPts val="600"/>
              </a:spcAft>
              <a:buAutoNum type="arabicPeriod"/>
            </a:pPr>
            <a:endParaRPr lang="en-US" sz="2000" dirty="0">
              <a:latin typeface="Avenir Book" panose="02000503020000020003" pitchFamily="2" charset="0"/>
            </a:endParaRPr>
          </a:p>
          <a:p>
            <a:pPr marL="457200" indent="-457200">
              <a:lnSpc>
                <a:spcPct val="110000"/>
              </a:lnSpc>
              <a:spcAft>
                <a:spcPts val="600"/>
              </a:spcAft>
              <a:buAutoNum type="alphaUcPeriod" startAt="3"/>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BF9BDD82-3049-6042-9B18-46700706B30D}"/>
              </a:ext>
            </a:extLst>
          </p:cNvPr>
          <p:cNvSpPr/>
          <p:nvPr/>
        </p:nvSpPr>
        <p:spPr>
          <a:xfrm>
            <a:off x="1121882" y="5106239"/>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37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Keys to Effective Teaching</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639235"/>
            <a:ext cx="10515600" cy="5069680"/>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Do the work of evangelism.</a:t>
            </a:r>
          </a:p>
          <a:p>
            <a:pPr marL="914400" lvl="1" indent="-457200">
              <a:lnSpc>
                <a:spcPct val="100000"/>
              </a:lnSpc>
              <a:spcAft>
                <a:spcPts val="600"/>
              </a:spcAft>
              <a:buAutoNum type="arabicPeriod"/>
            </a:pPr>
            <a:r>
              <a:rPr lang="en-US" sz="2000" dirty="0">
                <a:latin typeface="Avenir Book" panose="02000503020000020003" pitchFamily="2" charset="0"/>
              </a:rPr>
              <a:t>We can only prepare and plan so long. Eventually we must be about the business of teaching the lost.</a:t>
            </a:r>
          </a:p>
          <a:p>
            <a:pPr marL="914400" lvl="1" indent="-457200">
              <a:lnSpc>
                <a:spcPct val="100000"/>
              </a:lnSpc>
              <a:spcAft>
                <a:spcPts val="600"/>
              </a:spcAft>
              <a:buAutoNum type="arabicPeriod"/>
            </a:pPr>
            <a:r>
              <a:rPr lang="en-US" sz="2000" dirty="0">
                <a:latin typeface="Avenir Book" panose="02000503020000020003" pitchFamily="2" charset="0"/>
              </a:rPr>
              <a:t>Commit a definite amount of time to evangelism every week.</a:t>
            </a:r>
          </a:p>
          <a:p>
            <a:pPr marL="914400" lvl="1" indent="-457200">
              <a:lnSpc>
                <a:spcPct val="100000"/>
              </a:lnSpc>
              <a:spcAft>
                <a:spcPts val="600"/>
              </a:spcAft>
              <a:buAutoNum type="arabicPeriod"/>
            </a:pPr>
            <a:r>
              <a:rPr lang="en-US" sz="2000" dirty="0">
                <a:latin typeface="Avenir Book" panose="02000503020000020003" pitchFamily="2" charset="0"/>
              </a:rPr>
              <a:t>Look for contacts by greeting every non-Christian visitor at the worship services, getting acquainted with your neighbors and co-workers, or by inviting someone to a regular service of the church.</a:t>
            </a:r>
          </a:p>
          <a:p>
            <a:pPr marL="914400" lvl="1" indent="-457200">
              <a:lnSpc>
                <a:spcPct val="100000"/>
              </a:lnSpc>
              <a:spcAft>
                <a:spcPts val="600"/>
              </a:spcAft>
              <a:buAutoNum type="arabicPeriod"/>
            </a:pPr>
            <a:r>
              <a:rPr lang="en-US" sz="2000" dirty="0">
                <a:latin typeface="Avenir Book" panose="02000503020000020003" pitchFamily="2" charset="0"/>
              </a:rPr>
              <a:t>Other ideas: Distribute DVDs or CDs of Bible teaching, hand out tracts, use social media to post about the Bible and church, have a stronger Christian teach a small-group Bible study in your home, or message, email or phone acquaintances to ask them to read the Bible with you.</a:t>
            </a:r>
          </a:p>
          <a:p>
            <a:pPr marL="914400" lvl="1" indent="-457200">
              <a:lnSpc>
                <a:spcPct val="100000"/>
              </a:lnSpc>
              <a:spcAft>
                <a:spcPts val="600"/>
              </a:spcAft>
              <a:buAutoNum type="arabicPeriod"/>
            </a:pPr>
            <a:r>
              <a:rPr lang="en-US" sz="2000" dirty="0">
                <a:latin typeface="Avenir Book" panose="02000503020000020003" pitchFamily="2" charset="0"/>
              </a:rPr>
              <a:t>There are many ways we can be involved in evangelism. Work a method that </a:t>
            </a:r>
            <a:br>
              <a:rPr lang="en-US" sz="2000" dirty="0">
                <a:latin typeface="Avenir Book" panose="02000503020000020003" pitchFamily="2" charset="0"/>
              </a:rPr>
            </a:br>
            <a:r>
              <a:rPr lang="en-US" sz="2000" dirty="0">
                <a:latin typeface="Avenir Book" panose="02000503020000020003" pitchFamily="2" charset="0"/>
              </a:rPr>
              <a:t>you are comfortable with – but be sure to work!</a:t>
            </a:r>
          </a:p>
          <a:p>
            <a:pPr marL="457200" indent="-457200">
              <a:lnSpc>
                <a:spcPct val="100000"/>
              </a:lnSpc>
              <a:spcAft>
                <a:spcPts val="600"/>
              </a:spcAft>
              <a:buAutoNum type="alphaUcPeriod" startAt="4"/>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C46771E0-56E3-E94F-8946-F325C31119F3}"/>
              </a:ext>
            </a:extLst>
          </p:cNvPr>
          <p:cNvSpPr/>
          <p:nvPr/>
        </p:nvSpPr>
        <p:spPr>
          <a:xfrm>
            <a:off x="1131821" y="4451743"/>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50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latin typeface="Avenir Book" panose="02000503020000020003" pitchFamily="2" charset="0"/>
              </a:rPr>
              <a:t>Conclusion</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3"/>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tx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Avenir Book"/>
              </a:rPr>
              <a:t>Lesson 6: Disciples Teach Others</a:t>
            </a:r>
            <a:endParaRPr lang="en-US" dirty="0">
              <a:latin typeface="Avenir Book"/>
            </a:endParaRPr>
          </a:p>
          <a:p>
            <a:pPr marL="0" indent="0" algn="ctr">
              <a:buNone/>
            </a:pPr>
            <a:r>
              <a:rPr lang="en-US" dirty="0">
                <a:latin typeface="Avenir Book"/>
              </a:rPr>
              <a:t>Studies to Help Disciples Grow Stronger</a:t>
            </a:r>
          </a:p>
        </p:txBody>
      </p:sp>
    </p:spTree>
    <p:extLst>
      <p:ext uri="{BB962C8B-B14F-4D97-AF65-F5344CB8AC3E}">
        <p14:creationId xmlns:p14="http://schemas.microsoft.com/office/powerpoint/2010/main" val="21405978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Disciples Teach Others</a:t>
            </a:r>
            <a:br>
              <a:rPr lang="en-US" dirty="0">
                <a:latin typeface="Avenir Book" panose="02000503020000020003" pitchFamily="2" charset="0"/>
              </a:rPr>
            </a:br>
            <a:r>
              <a:rPr lang="en-US" sz="1800" dirty="0">
                <a:latin typeface="Avenir Book" panose="02000503020000020003" pitchFamily="2" charset="0"/>
              </a:rPr>
              <a:t>Lesson 6</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How should disciples help others come to know Jesus Christ? Can you be an effective teacher of the gospel?</a:t>
            </a:r>
          </a:p>
          <a:p>
            <a:pPr marL="457200" indent="-457200">
              <a:lnSpc>
                <a:spcPct val="100000"/>
              </a:lnSpc>
              <a:spcAft>
                <a:spcPts val="600"/>
              </a:spcAft>
              <a:buAutoNum type="alphaUcPeriod"/>
            </a:pPr>
            <a:r>
              <a:rPr lang="en-US" sz="2400" dirty="0">
                <a:latin typeface="Avenir Book" panose="02000503020000020003" pitchFamily="2" charset="0"/>
              </a:rPr>
              <a:t>Jesus wants all of His disciples to be teaching others about Him: “Go and make disciples of all the nations, baptizing them in the name of the Father and of the Son and of the Holy Spirit, teaching them to observe all things that I have commanded you” (Matthew 28:19-20).</a:t>
            </a:r>
            <a:endParaRPr lang="en-US" sz="2000" dirty="0">
              <a:latin typeface="Avenir Book" panose="02000503020000020003" pitchFamily="2" charset="0"/>
            </a:endParaRPr>
          </a:p>
          <a:p>
            <a:pPr marL="457200" indent="-457200">
              <a:lnSpc>
                <a:spcPct val="100000"/>
              </a:lnSpc>
              <a:spcAft>
                <a:spcPts val="600"/>
              </a:spcAft>
              <a:buAutoNum type="alphaUcPeriod"/>
            </a:pPr>
            <a:r>
              <a:rPr lang="en-US" sz="2400" dirty="0">
                <a:latin typeface="Avenir Book" panose="02000503020000020003" pitchFamily="2" charset="0"/>
              </a:rPr>
              <a:t>In this lesson you will learn:</a:t>
            </a:r>
          </a:p>
          <a:p>
            <a:pPr marL="800100" lvl="1" indent="-342900">
              <a:lnSpc>
                <a:spcPct val="100000"/>
              </a:lnSpc>
              <a:spcAft>
                <a:spcPts val="600"/>
              </a:spcAft>
              <a:buAutoNum type="arabicPeriod"/>
            </a:pPr>
            <a:r>
              <a:rPr lang="en-US" sz="2000" dirty="0">
                <a:latin typeface="Avenir Book" panose="02000503020000020003" pitchFamily="2" charset="0"/>
              </a:rPr>
              <a:t>How to prepare yourself to teach others.</a:t>
            </a:r>
          </a:p>
          <a:p>
            <a:pPr marL="800100" lvl="1" indent="-342900">
              <a:lnSpc>
                <a:spcPct val="100000"/>
              </a:lnSpc>
              <a:spcAft>
                <a:spcPts val="600"/>
              </a:spcAft>
              <a:buAutoNum type="arabicPeriod"/>
            </a:pPr>
            <a:r>
              <a:rPr lang="en-US" sz="2000" dirty="0">
                <a:latin typeface="Avenir Book" panose="02000503020000020003" pitchFamily="2" charset="0"/>
              </a:rPr>
              <a:t>What the disciple should teach.</a:t>
            </a:r>
          </a:p>
          <a:p>
            <a:pPr marL="800100" lvl="1" indent="-342900">
              <a:lnSpc>
                <a:spcPct val="100000"/>
              </a:lnSpc>
              <a:spcAft>
                <a:spcPts val="600"/>
              </a:spcAft>
              <a:buAutoNum type="arabicPeriod"/>
            </a:pPr>
            <a:r>
              <a:rPr lang="en-US" sz="2000" dirty="0">
                <a:latin typeface="Avenir Book" panose="02000503020000020003" pitchFamily="2" charset="0"/>
              </a:rPr>
              <a:t>Keys to effective teaching.</a:t>
            </a: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4477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All disciples need to be teaching others about Jesus Christ.</a:t>
            </a:r>
          </a:p>
          <a:p>
            <a:pPr marL="914400" lvl="1" indent="-457200">
              <a:lnSpc>
                <a:spcPct val="100000"/>
              </a:lnSpc>
              <a:spcAft>
                <a:spcPts val="600"/>
              </a:spcAft>
              <a:buAutoNum type="arabicPeriod"/>
            </a:pPr>
            <a:r>
              <a:rPr lang="en-US" sz="2000" dirty="0">
                <a:latin typeface="Avenir Book" panose="02000503020000020003" pitchFamily="2" charset="0"/>
              </a:rPr>
              <a:t>Prepare yourself so you can be an effective teacher of the gospel.</a:t>
            </a:r>
          </a:p>
          <a:p>
            <a:pPr marL="914400" lvl="1" indent="-457200">
              <a:lnSpc>
                <a:spcPct val="100000"/>
              </a:lnSpc>
              <a:spcAft>
                <a:spcPts val="600"/>
              </a:spcAft>
              <a:buAutoNum type="arabicPeriod"/>
            </a:pPr>
            <a:r>
              <a:rPr lang="en-US" sz="2000" dirty="0">
                <a:latin typeface="Avenir Book" panose="02000503020000020003" pitchFamily="2" charset="0"/>
              </a:rPr>
              <a:t>Always watch for opportunities to teach people about Jesus</a:t>
            </a:r>
          </a:p>
          <a:p>
            <a:pPr marL="914400" lvl="1" indent="-457200">
              <a:lnSpc>
                <a:spcPct val="100000"/>
              </a:lnSpc>
              <a:spcAft>
                <a:spcPts val="600"/>
              </a:spcAft>
              <a:buAutoNum type="arabicPeriod"/>
            </a:pPr>
            <a:r>
              <a:rPr lang="en-US" sz="2000" dirty="0">
                <a:latin typeface="Avenir Book" panose="02000503020000020003" pitchFamily="2" charset="0"/>
              </a:rPr>
              <a:t>While you may not feel extremely confident now, you can still learn more, and you can still tell others what you did to become a Christian and why you did those things.</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0462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Some become discouraged when teaching, but they should not.</a:t>
            </a:r>
          </a:p>
          <a:p>
            <a:pPr marL="914400" lvl="1" indent="-457200">
              <a:lnSpc>
                <a:spcPct val="100000"/>
              </a:lnSpc>
              <a:spcAft>
                <a:spcPts val="600"/>
              </a:spcAft>
              <a:buAutoNum type="arabicPeriod"/>
            </a:pPr>
            <a:r>
              <a:rPr lang="en-US" sz="2000" dirty="0">
                <a:latin typeface="Avenir Book" panose="02000503020000020003" pitchFamily="2" charset="0"/>
              </a:rPr>
              <a:t>Yes, it is disappointing that not everyone will do what the Bible says and become a Christian. </a:t>
            </a:r>
          </a:p>
          <a:p>
            <a:pPr marL="914400" lvl="1" indent="-457200">
              <a:lnSpc>
                <a:spcPct val="100000"/>
              </a:lnSpc>
              <a:spcAft>
                <a:spcPts val="600"/>
              </a:spcAft>
              <a:buAutoNum type="arabicPeriod"/>
            </a:pPr>
            <a:r>
              <a:rPr lang="en-US" sz="2000" dirty="0">
                <a:latin typeface="Avenir Book" panose="02000503020000020003" pitchFamily="2" charset="0"/>
              </a:rPr>
              <a:t>However, Jesus has not charged us with converting people but teaching people. Read the Great Commission text (Matthew 28:19-20) and note the priority of teaching.</a:t>
            </a:r>
          </a:p>
          <a:p>
            <a:pPr marL="914400" lvl="1" indent="-457200">
              <a:lnSpc>
                <a:spcPct val="100000"/>
              </a:lnSpc>
              <a:spcAft>
                <a:spcPts val="600"/>
              </a:spcAft>
              <a:buAutoNum type="arabicPeriod"/>
            </a:pPr>
            <a:r>
              <a:rPr lang="en-US" sz="2000" dirty="0">
                <a:latin typeface="Avenir Book" panose="02000503020000020003" pitchFamily="2" charset="0"/>
              </a:rPr>
              <a:t>We teach. The prospect then decides what to do with the information we give him or her (read 1 Corinthians 3:5-9).</a:t>
            </a:r>
          </a:p>
          <a:p>
            <a:pPr marL="914400" lvl="1" indent="-457200">
              <a:lnSpc>
                <a:spcPct val="100000"/>
              </a:lnSpc>
              <a:spcAft>
                <a:spcPts val="600"/>
              </a:spcAft>
              <a:buAutoNum type="arabicPeriod"/>
            </a:pPr>
            <a:r>
              <a:rPr lang="en-US" sz="2000" dirty="0">
                <a:latin typeface="Avenir Book" panose="02000503020000020003" pitchFamily="2" charset="0"/>
              </a:rPr>
              <a:t>Do not put too much pressure on yourself. You please God when you try–and anyone can try!</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103116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List five people you want to talk with about the gospel. Begin praying for </a:t>
            </a:r>
            <a:br>
              <a:rPr lang="en-US" sz="2400" dirty="0">
                <a:latin typeface="Avenir Book" panose="02000503020000020003" pitchFamily="2" charset="0"/>
              </a:rPr>
            </a:br>
            <a:r>
              <a:rPr lang="en-US" sz="2400" dirty="0">
                <a:latin typeface="Avenir Book" panose="02000503020000020003" pitchFamily="2" charset="0"/>
              </a:rPr>
              <a:t>     these people and looking for an opportunity to discuss Jesus with them.</a:t>
            </a:r>
          </a:p>
          <a:p>
            <a:pPr marL="0" indent="0">
              <a:lnSpc>
                <a:spcPct val="100000"/>
              </a:lnSpc>
              <a:spcAft>
                <a:spcPts val="600"/>
              </a:spcAft>
              <a:buNone/>
            </a:pPr>
            <a:endParaRPr lang="en-US" sz="2000" dirty="0">
              <a:latin typeface="Avenir Book" panose="02000503020000020003" pitchFamily="2" charset="0"/>
            </a:endParaRP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149295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6: Disciples Teach Others</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08904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Title</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latin typeface="Avenir Book" panose="02000503020000020003" pitchFamily="2" charset="0"/>
              </a:rPr>
              <a:t>Getting Ready to Teach</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3"/>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tx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Avenir Book"/>
              </a:rPr>
              <a:t>Lesson 6: Disciples Teach Others</a:t>
            </a:r>
            <a:endParaRPr lang="en-US" dirty="0">
              <a:latin typeface="Avenir Book"/>
            </a:endParaRPr>
          </a:p>
          <a:p>
            <a:pPr marL="0" indent="0" algn="ctr">
              <a:buNone/>
            </a:pPr>
            <a:r>
              <a:rPr lang="en-US" dirty="0">
                <a:latin typeface="Avenir Book"/>
              </a:rPr>
              <a:t>Studies to Help Disciples Grow Stronger</a:t>
            </a:r>
          </a:p>
        </p:txBody>
      </p:sp>
    </p:spTree>
    <p:extLst>
      <p:ext uri="{BB962C8B-B14F-4D97-AF65-F5344CB8AC3E}">
        <p14:creationId xmlns:p14="http://schemas.microsoft.com/office/powerpoint/2010/main" val="286192301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Getting Ready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0" indent="0">
              <a:lnSpc>
                <a:spcPct val="100000"/>
              </a:lnSpc>
              <a:spcAft>
                <a:spcPts val="600"/>
              </a:spcAft>
              <a:buNone/>
            </a:pPr>
            <a:r>
              <a:rPr lang="en-US" sz="2400" dirty="0">
                <a:latin typeface="Avenir Book" panose="02000503020000020003" pitchFamily="2" charset="0"/>
              </a:rPr>
              <a:t>A. Recognize the responsibility of teaching.</a:t>
            </a:r>
          </a:p>
          <a:p>
            <a:pPr marL="914400" lvl="1" indent="-457200">
              <a:lnSpc>
                <a:spcPct val="100000"/>
              </a:lnSpc>
              <a:spcAft>
                <a:spcPts val="600"/>
              </a:spcAft>
              <a:buAutoNum type="arabicPeriod"/>
            </a:pPr>
            <a:r>
              <a:rPr lang="en-US" sz="2000" dirty="0">
                <a:latin typeface="Avenir Book" panose="02000503020000020003" pitchFamily="2" charset="0"/>
              </a:rPr>
              <a:t>The teacher must be sure to never lead students away from the truth.</a:t>
            </a:r>
          </a:p>
          <a:p>
            <a:pPr marL="914400" lvl="1" indent="-457200">
              <a:lnSpc>
                <a:spcPct val="100000"/>
              </a:lnSpc>
              <a:spcAft>
                <a:spcPts val="600"/>
              </a:spcAft>
              <a:buAutoNum type="arabicPeriod"/>
            </a:pPr>
            <a:r>
              <a:rPr lang="en-US" sz="2000" dirty="0">
                <a:latin typeface="Avenir Book" panose="02000503020000020003" pitchFamily="2" charset="0"/>
              </a:rPr>
              <a:t>To drive people away from Christ Jesus with our tactics or techniques is clearly a mistake.</a:t>
            </a:r>
          </a:p>
          <a:p>
            <a:pPr marL="914400" lvl="1" indent="-457200">
              <a:lnSpc>
                <a:spcPct val="100000"/>
              </a:lnSpc>
              <a:spcAft>
                <a:spcPts val="600"/>
              </a:spcAft>
              <a:buAutoNum type="arabicPeriod"/>
            </a:pPr>
            <a:r>
              <a:rPr lang="en-US" sz="2000" dirty="0">
                <a:latin typeface="Avenir Book" panose="02000503020000020003" pitchFamily="2" charset="0"/>
              </a:rPr>
              <a:t>Teaching the Bible is a serious task – it influences the eternal destiny of souls (James 3:1)!</a:t>
            </a:r>
          </a:p>
          <a:p>
            <a:pPr marL="914400" lvl="1" indent="-457200">
              <a:lnSpc>
                <a:spcPct val="100000"/>
              </a:lnSpc>
              <a:spcAft>
                <a:spcPts val="600"/>
              </a:spcAft>
              <a:buAutoNum type="arabicPeriod"/>
            </a:pPr>
            <a:endParaRPr lang="en-US" sz="2000" dirty="0">
              <a:latin typeface="Avenir Book" panose="02000503020000020003" pitchFamily="2" charset="0"/>
            </a:endParaRPr>
          </a:p>
          <a:p>
            <a:pPr marL="457200" indent="-457200">
              <a:lnSpc>
                <a:spcPct val="100000"/>
              </a:lnSpc>
              <a:spcAft>
                <a:spcPts val="600"/>
              </a:spcAft>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646327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a:bodyPr>
          <a:lstStyle/>
          <a:p>
            <a:r>
              <a:rPr lang="en-US" sz="3200" dirty="0">
                <a:solidFill>
                  <a:schemeClr val="bg1"/>
                </a:solidFill>
                <a:latin typeface="Avenir Book"/>
              </a:rPr>
              <a:t>Lesson 6: Disciples Teach Others</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311875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Getting Ready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250343"/>
            <a:ext cx="10515600" cy="5813397"/>
          </a:xfrm>
        </p:spPr>
        <p:txBody>
          <a:bodyPr>
            <a:normAutofit fontScale="92500" lnSpcReduction="10000"/>
          </a:bodyPr>
          <a:lstStyle/>
          <a:p>
            <a:pPr marL="457200" indent="-457200">
              <a:lnSpc>
                <a:spcPct val="110000"/>
              </a:lnSpc>
              <a:spcAft>
                <a:spcPts val="600"/>
              </a:spcAft>
              <a:buFont typeface="+mj-lt"/>
              <a:buAutoNum type="alphaUcPeriod" startAt="2"/>
            </a:pPr>
            <a:r>
              <a:rPr lang="en-US" sz="2400" dirty="0">
                <a:latin typeface="Avenir Book" panose="02000503020000020003" pitchFamily="2" charset="0"/>
              </a:rPr>
              <a:t>Pray</a:t>
            </a:r>
          </a:p>
          <a:p>
            <a:pPr marL="914400" lvl="1" indent="-457200">
              <a:lnSpc>
                <a:spcPct val="110000"/>
              </a:lnSpc>
              <a:spcAft>
                <a:spcPts val="600"/>
              </a:spcAft>
              <a:buAutoNum type="arabicPeriod"/>
            </a:pPr>
            <a:r>
              <a:rPr lang="en-US" sz="2000" dirty="0">
                <a:latin typeface="Avenir Book" panose="02000503020000020003" pitchFamily="2" charset="0"/>
              </a:rPr>
              <a:t>Prayer is the beginning of all gospel teaching ventures.</a:t>
            </a:r>
          </a:p>
          <a:p>
            <a:pPr marL="914400" lvl="1" indent="-457200">
              <a:lnSpc>
                <a:spcPct val="110000"/>
              </a:lnSpc>
              <a:spcAft>
                <a:spcPts val="600"/>
              </a:spcAft>
              <a:buAutoNum type="arabicPeriod"/>
            </a:pPr>
            <a:r>
              <a:rPr lang="en-US" sz="2000" dirty="0">
                <a:latin typeface="Avenir Book" panose="02000503020000020003" pitchFamily="2" charset="0"/>
              </a:rPr>
              <a:t>Hear Jesus: “The __________ truly is great, but the laborers are few; therefore __________ the Lord of the harvest to send out __________ into His harvest” (Luke 10:2).</a:t>
            </a:r>
          </a:p>
          <a:p>
            <a:pPr marL="914400" lvl="1" indent="-457200">
              <a:lnSpc>
                <a:spcPct val="110000"/>
              </a:lnSpc>
              <a:spcAft>
                <a:spcPts val="600"/>
              </a:spcAft>
              <a:buAutoNum type="arabicPeriod"/>
            </a:pPr>
            <a:r>
              <a:rPr lang="en-US" sz="2000" dirty="0">
                <a:latin typeface="Avenir Book" panose="02000503020000020003" pitchFamily="2" charset="0"/>
              </a:rPr>
              <a:t>The New Testament church was continually involved in prayer. Note what they prayed for:</a:t>
            </a:r>
          </a:p>
          <a:p>
            <a:pPr marL="1257300" lvl="2" indent="-342900">
              <a:lnSpc>
                <a:spcPct val="110000"/>
              </a:lnSpc>
              <a:spcAft>
                <a:spcPts val="600"/>
              </a:spcAft>
              <a:buAutoNum type="alphaLcPeriod"/>
            </a:pPr>
            <a:r>
              <a:rPr lang="en-US" sz="1600" dirty="0">
                <a:latin typeface="Avenir Book" panose="02000503020000020003" pitchFamily="2" charset="0"/>
              </a:rPr>
              <a:t>Acts 4:24-31</a:t>
            </a:r>
          </a:p>
          <a:p>
            <a:pPr marL="1257300" lvl="2" indent="-342900">
              <a:lnSpc>
                <a:spcPct val="110000"/>
              </a:lnSpc>
              <a:spcAft>
                <a:spcPts val="600"/>
              </a:spcAft>
              <a:buAutoNum type="alphaLcPeriod"/>
            </a:pPr>
            <a:r>
              <a:rPr lang="en-US" sz="1600" dirty="0">
                <a:latin typeface="Avenir Book" panose="02000503020000020003" pitchFamily="2" charset="0"/>
              </a:rPr>
              <a:t>Acts 13:2-3</a:t>
            </a:r>
          </a:p>
          <a:p>
            <a:pPr marL="800100" lvl="1" indent="-342900">
              <a:lnSpc>
                <a:spcPct val="110000"/>
              </a:lnSpc>
              <a:spcAft>
                <a:spcPts val="600"/>
              </a:spcAft>
              <a:buAutoNum type="arabicPeriod"/>
            </a:pPr>
            <a:r>
              <a:rPr lang="en-US" sz="2000" dirty="0">
                <a:latin typeface="Avenir Book" panose="02000503020000020003" pitchFamily="2" charset="0"/>
              </a:rPr>
              <a:t>Without God’s blessings upon us we are sure to fail miserably. We must pray if we are going to succeed.</a:t>
            </a:r>
          </a:p>
          <a:p>
            <a:pPr marL="800100" lvl="1" indent="-342900">
              <a:lnSpc>
                <a:spcPct val="110000"/>
              </a:lnSpc>
              <a:spcAft>
                <a:spcPts val="600"/>
              </a:spcAft>
              <a:buAutoNum type="arabicPeriod"/>
            </a:pPr>
            <a:r>
              <a:rPr lang="en-US" sz="2000" dirty="0">
                <a:latin typeface="Avenir Book" panose="02000503020000020003" pitchFamily="2" charset="0"/>
              </a:rPr>
              <a:t>In the context of evangelism, for what should we pray?</a:t>
            </a:r>
          </a:p>
          <a:p>
            <a:pPr marL="1257300" lvl="2" indent="-342900">
              <a:lnSpc>
                <a:spcPct val="110000"/>
              </a:lnSpc>
              <a:spcAft>
                <a:spcPts val="600"/>
              </a:spcAft>
              <a:buAutoNum type="alphaLcPeriod"/>
            </a:pPr>
            <a:r>
              <a:rPr lang="en-US" sz="1600" dirty="0">
                <a:latin typeface="Avenir Book" panose="02000503020000020003" pitchFamily="2" charset="0"/>
              </a:rPr>
              <a:t>Pray for opportunities to teach.</a:t>
            </a:r>
          </a:p>
          <a:p>
            <a:pPr marL="1257300" lvl="2" indent="-342900">
              <a:lnSpc>
                <a:spcPct val="110000"/>
              </a:lnSpc>
              <a:spcAft>
                <a:spcPts val="600"/>
              </a:spcAft>
              <a:buAutoNum type="alphaLcPeriod"/>
            </a:pPr>
            <a:r>
              <a:rPr lang="en-US" sz="1600" dirty="0">
                <a:latin typeface="Avenir Book" panose="02000503020000020003" pitchFamily="2" charset="0"/>
              </a:rPr>
              <a:t>Pray that the ones you teach will be receptive.</a:t>
            </a:r>
          </a:p>
          <a:p>
            <a:pPr marL="1257300" lvl="2" indent="-342900">
              <a:lnSpc>
                <a:spcPct val="110000"/>
              </a:lnSpc>
              <a:spcAft>
                <a:spcPts val="600"/>
              </a:spcAft>
              <a:buAutoNum type="alphaLcPeriod"/>
            </a:pPr>
            <a:r>
              <a:rPr lang="en-US" sz="1600" dirty="0">
                <a:latin typeface="Avenir Book" panose="02000503020000020003" pitchFamily="2" charset="0"/>
              </a:rPr>
              <a:t>Pray that you will have wisdom while teaching.</a:t>
            </a:r>
            <a:endParaRPr lang="en-US" sz="2000" dirty="0">
              <a:latin typeface="Avenir Book" panose="02000503020000020003" pitchFamily="2" charset="0"/>
            </a:endParaRPr>
          </a:p>
          <a:p>
            <a:pPr marL="457200" indent="-457200">
              <a:lnSpc>
                <a:spcPct val="110000"/>
              </a:lnSpc>
              <a:spcAft>
                <a:spcPts val="600"/>
              </a:spcAft>
              <a:buAutoNum type="alphaUcPeriod" startAt="2"/>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5" name="5-Point Star 4">
            <a:extLst>
              <a:ext uri="{FF2B5EF4-FFF2-40B4-BE49-F238E27FC236}">
                <a16:creationId xmlns:a16="http://schemas.microsoft.com/office/drawing/2014/main" id="{8D0D2C64-55C4-1D4C-82AC-52973900452E}"/>
              </a:ext>
            </a:extLst>
          </p:cNvPr>
          <p:cNvSpPr/>
          <p:nvPr/>
        </p:nvSpPr>
        <p:spPr>
          <a:xfrm>
            <a:off x="1131821" y="4685282"/>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98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Getting Ready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5069680"/>
          </a:xfrm>
        </p:spPr>
        <p:txBody>
          <a:bodyPr>
            <a:normAutofit lnSpcReduction="10000"/>
          </a:bodyPr>
          <a:lstStyle/>
          <a:p>
            <a:pPr marL="457200" indent="-457200">
              <a:lnSpc>
                <a:spcPct val="110000"/>
              </a:lnSpc>
              <a:spcAft>
                <a:spcPts val="600"/>
              </a:spcAft>
              <a:buFont typeface="+mj-lt"/>
              <a:buAutoNum type="alphaUcPeriod" startAt="3"/>
            </a:pPr>
            <a:r>
              <a:rPr lang="en-US" sz="2400" dirty="0">
                <a:latin typeface="Avenir Book" panose="02000503020000020003" pitchFamily="2" charset="0"/>
              </a:rPr>
              <a:t>Assemble your knowledge.</a:t>
            </a:r>
          </a:p>
          <a:p>
            <a:pPr marL="914400" lvl="1" indent="-457200">
              <a:lnSpc>
                <a:spcPct val="110000"/>
              </a:lnSpc>
              <a:spcAft>
                <a:spcPts val="600"/>
              </a:spcAft>
              <a:buAutoNum type="arabicPeriod"/>
            </a:pPr>
            <a:r>
              <a:rPr lang="en-US" sz="2000" dirty="0">
                <a:latin typeface="Avenir Book" panose="02000503020000020003" pitchFamily="2" charset="0"/>
              </a:rPr>
              <a:t>Every disciple needs to be ready to justify and defend Christianity.</a:t>
            </a:r>
          </a:p>
          <a:p>
            <a:pPr marL="914400" lvl="1" indent="-457200">
              <a:lnSpc>
                <a:spcPct val="110000"/>
              </a:lnSpc>
              <a:spcAft>
                <a:spcPts val="600"/>
              </a:spcAft>
              <a:buAutoNum type="arabicPeriod"/>
            </a:pPr>
            <a:r>
              <a:rPr lang="en-US" sz="2000" dirty="0">
                <a:latin typeface="Avenir Book" panose="02000503020000020003" pitchFamily="2" charset="0"/>
              </a:rPr>
              <a:t>“But sanctify the Lord God in your __________, and always be ready to give a __________ to everyone who asks you a __________ for the hope that is in you, with meekness and fear” (1 Peter 3:15).</a:t>
            </a:r>
          </a:p>
          <a:p>
            <a:pPr marL="914400" lvl="1" indent="-457200">
              <a:lnSpc>
                <a:spcPct val="110000"/>
              </a:lnSpc>
              <a:spcAft>
                <a:spcPts val="600"/>
              </a:spcAft>
              <a:buAutoNum type="arabicPeriod"/>
            </a:pPr>
            <a:r>
              <a:rPr lang="en-US" sz="2000" dirty="0">
                <a:latin typeface="Avenir Book" panose="02000503020000020003" pitchFamily="2" charset="0"/>
              </a:rPr>
              <a:t>We need to know why we believe what we believe and be ready to explain this to anyone who asks.</a:t>
            </a:r>
          </a:p>
          <a:p>
            <a:pPr marL="914400" lvl="1" indent="-457200">
              <a:lnSpc>
                <a:spcPct val="110000"/>
              </a:lnSpc>
              <a:spcAft>
                <a:spcPts val="600"/>
              </a:spcAft>
              <a:buAutoNum type="arabicPeriod"/>
            </a:pPr>
            <a:r>
              <a:rPr lang="en-US" sz="2000" dirty="0">
                <a:latin typeface="Avenir Book" panose="02000503020000020003" pitchFamily="2" charset="0"/>
              </a:rPr>
              <a:t>This involves knowing:</a:t>
            </a:r>
          </a:p>
          <a:p>
            <a:pPr marL="1257300" lvl="2" indent="-342900">
              <a:lnSpc>
                <a:spcPct val="110000"/>
              </a:lnSpc>
              <a:spcAft>
                <a:spcPts val="600"/>
              </a:spcAft>
              <a:buAutoNum type="alphaLcPeriod"/>
            </a:pPr>
            <a:r>
              <a:rPr lang="en-US" sz="1600" dirty="0">
                <a:latin typeface="Avenir Book" panose="02000503020000020003" pitchFamily="2" charset="0"/>
              </a:rPr>
              <a:t>Why we believe in God.</a:t>
            </a:r>
          </a:p>
          <a:p>
            <a:pPr marL="1257300" lvl="2" indent="-342900">
              <a:lnSpc>
                <a:spcPct val="110000"/>
              </a:lnSpc>
              <a:spcAft>
                <a:spcPts val="600"/>
              </a:spcAft>
              <a:buAutoNum type="alphaLcPeriod"/>
            </a:pPr>
            <a:r>
              <a:rPr lang="en-US" sz="1600" dirty="0">
                <a:latin typeface="Avenir Book" panose="02000503020000020003" pitchFamily="2" charset="0"/>
              </a:rPr>
              <a:t>Why we believe the Bible is His word.</a:t>
            </a:r>
          </a:p>
          <a:p>
            <a:pPr marL="1257300" lvl="2" indent="-342900">
              <a:lnSpc>
                <a:spcPct val="110000"/>
              </a:lnSpc>
              <a:spcAft>
                <a:spcPts val="600"/>
              </a:spcAft>
              <a:buAutoNum type="alphaLcPeriod"/>
            </a:pPr>
            <a:r>
              <a:rPr lang="en-US" sz="1600" dirty="0">
                <a:latin typeface="Avenir Book" panose="02000503020000020003" pitchFamily="2" charset="0"/>
              </a:rPr>
              <a:t>What God has done so we may be saved.</a:t>
            </a:r>
          </a:p>
          <a:p>
            <a:pPr marL="1257300" lvl="2" indent="-342900">
              <a:lnSpc>
                <a:spcPct val="110000"/>
              </a:lnSpc>
              <a:spcAft>
                <a:spcPts val="600"/>
              </a:spcAft>
              <a:buAutoNum type="alphaLcPeriod"/>
            </a:pPr>
            <a:r>
              <a:rPr lang="en-US" sz="1600" dirty="0">
                <a:latin typeface="Avenir Book" panose="02000503020000020003" pitchFamily="2" charset="0"/>
              </a:rPr>
              <a:t>How we respond to God’s grace so that we may be saved.</a:t>
            </a:r>
          </a:p>
          <a:p>
            <a:pPr marL="914400" lvl="1" indent="-457200">
              <a:lnSpc>
                <a:spcPct val="110000"/>
              </a:lnSpc>
              <a:spcAft>
                <a:spcPts val="600"/>
              </a:spcAft>
              <a:buAutoNum type="arabicPeriod"/>
            </a:pPr>
            <a:endParaRPr lang="en-US" sz="2000" dirty="0">
              <a:latin typeface="Avenir Book" panose="02000503020000020003" pitchFamily="2" charset="0"/>
            </a:endParaRPr>
          </a:p>
          <a:p>
            <a:pPr marL="457200" indent="-457200">
              <a:lnSpc>
                <a:spcPct val="110000"/>
              </a:lnSpc>
              <a:spcAft>
                <a:spcPts val="600"/>
              </a:spcAft>
              <a:buAutoNum type="alphaUcPeriod" startAt="3"/>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10637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Getting Ready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Assemble your knowledge.</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You already have a head start on these concepts because these are the very things you have just learned and done to become a Christian.</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Consider memorizing key passages of scripture that you will need in teaching others (such as Acts 2:38; 22:16; Galatians 1:8-9).</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Many books, videos, and other aids can help you strengthen your ability to communicate soul-saving truths. If you need help, ask the one who taught you the gospel or is teaching this lesson, or the elders or preacher at the congregation where you are a member.</a:t>
            </a:r>
            <a:endParaRPr lang="en-US" sz="1600" dirty="0">
              <a:latin typeface="Avenir Book" panose="02000503020000020003" pitchFamily="2" charset="0"/>
            </a:endParaRPr>
          </a:p>
          <a:p>
            <a:pPr marL="914400" lvl="1" indent="-457200">
              <a:lnSpc>
                <a:spcPct val="100000"/>
              </a:lnSpc>
              <a:spcAft>
                <a:spcPts val="600"/>
              </a:spcAft>
              <a:buAutoNum type="arabicPeriod" startAt="5"/>
            </a:pPr>
            <a:endParaRPr lang="en-US" sz="2000" dirty="0">
              <a:latin typeface="Avenir Book" panose="02000503020000020003" pitchFamily="2" charset="0"/>
            </a:endParaRPr>
          </a:p>
          <a:p>
            <a:pPr marL="457200" indent="-457200">
              <a:lnSpc>
                <a:spcPct val="100000"/>
              </a:lnSpc>
              <a:spcAft>
                <a:spcPts val="600"/>
              </a:spcAft>
              <a:buAutoNum type="alphaUcPeriod" startAt="3"/>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51593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latin typeface="Avenir Book" panose="02000503020000020003" pitchFamily="2" charset="0"/>
              </a:rPr>
              <a:t>What to Teach</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3"/>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tx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Avenir Book"/>
              </a:rPr>
              <a:t>Lesson 6: Disciples Teach Others</a:t>
            </a:r>
            <a:endParaRPr lang="en-US" dirty="0">
              <a:latin typeface="Avenir Book"/>
            </a:endParaRPr>
          </a:p>
          <a:p>
            <a:pPr marL="0" indent="0" algn="ctr">
              <a:buNone/>
            </a:pPr>
            <a:r>
              <a:rPr lang="en-US" dirty="0">
                <a:latin typeface="Avenir Book"/>
              </a:rPr>
              <a:t>Studies to Help Disciples Grow Stronger</a:t>
            </a:r>
          </a:p>
        </p:txBody>
      </p:sp>
    </p:spTree>
    <p:extLst>
      <p:ext uri="{BB962C8B-B14F-4D97-AF65-F5344CB8AC3E}">
        <p14:creationId xmlns:p14="http://schemas.microsoft.com/office/powerpoint/2010/main" val="372127652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What to Teach</a:t>
            </a:r>
            <a:br>
              <a:rPr lang="en-US" dirty="0">
                <a:latin typeface="Avenir Book" panose="02000503020000020003" pitchFamily="2" charset="0"/>
              </a:rPr>
            </a:br>
            <a:r>
              <a:rPr lang="en-US" sz="1800" dirty="0">
                <a:latin typeface="Avenir Book" panose="02000503020000020003" pitchFamily="2" charset="0"/>
              </a:rPr>
              <a:t>Lesson 6: Disciples Teach Others</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88320"/>
            <a:ext cx="10515600" cy="4455661"/>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Focus on Christ Jesus.</a:t>
            </a:r>
          </a:p>
          <a:p>
            <a:pPr marL="914400" lvl="1" indent="-457200">
              <a:lnSpc>
                <a:spcPct val="100000"/>
              </a:lnSpc>
              <a:spcAft>
                <a:spcPts val="600"/>
              </a:spcAft>
              <a:buAutoNum type="arabicPeriod"/>
            </a:pPr>
            <a:r>
              <a:rPr lang="en-US" sz="2000" dirty="0">
                <a:latin typeface="Avenir Book" panose="02000503020000020003" pitchFamily="2" charset="0"/>
              </a:rPr>
              <a:t>The disciple’s message is based on the fact that Christ Jesus came to earth, died for everyone’s sins, arose from the dead, and will return one day to judge the world (1 Corinthians 15:1-5).</a:t>
            </a:r>
          </a:p>
          <a:p>
            <a:pPr marL="914400" lvl="1" indent="-457200">
              <a:lnSpc>
                <a:spcPct val="100000"/>
              </a:lnSpc>
              <a:spcAft>
                <a:spcPts val="600"/>
              </a:spcAft>
              <a:buAutoNum type="arabicPeriod"/>
            </a:pPr>
            <a:r>
              <a:rPr lang="en-US" sz="2000" dirty="0">
                <a:latin typeface="Avenir Book" panose="02000503020000020003" pitchFamily="2" charset="0"/>
              </a:rPr>
              <a:t>This is the apostolic message which has been preached from Pentecost until now: “Because he has appointed a __________ on which He will judge the world in __________ by the Man whom he has ordained…” (Acts 17:31).</a:t>
            </a:r>
          </a:p>
          <a:p>
            <a:pPr marL="914400" lvl="1" indent="-457200">
              <a:lnSpc>
                <a:spcPct val="100000"/>
              </a:lnSpc>
              <a:spcAft>
                <a:spcPts val="600"/>
              </a:spcAft>
              <a:buAutoNum type="arabicPeriod"/>
            </a:pPr>
            <a:r>
              <a:rPr lang="en-US" sz="2000" dirty="0">
                <a:latin typeface="Avenir Book" panose="02000503020000020003" pitchFamily="2" charset="0"/>
              </a:rPr>
              <a:t>We must be certain that we are not preaching ourselves or our own ideas but that we are preaching Jesus Christ.</a:t>
            </a:r>
          </a:p>
          <a:p>
            <a:pPr marL="914400" lvl="1" indent="-457200">
              <a:lnSpc>
                <a:spcPct val="100000"/>
              </a:lnSpc>
              <a:spcAft>
                <a:spcPts val="600"/>
              </a:spcAft>
              <a:buAutoNum type="arabicPeriod"/>
            </a:pPr>
            <a:endParaRPr lang="en-US" sz="2000" dirty="0">
              <a:latin typeface="Avenir Book" panose="02000503020000020003" pitchFamily="2" charset="0"/>
            </a:endParaRPr>
          </a:p>
          <a:p>
            <a:pPr marL="457200" indent="-457200">
              <a:lnSpc>
                <a:spcPct val="100000"/>
              </a:lnSpc>
              <a:spcAft>
                <a:spcPts val="600"/>
              </a:spcAft>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2936618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C78FA1C4BFDE428D4ECCC492977A10" ma:contentTypeVersion="0" ma:contentTypeDescription="Create a new document." ma:contentTypeScope="" ma:versionID="525b8892570e7e4a5d790fd2285fbbb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94D1B-4277-41D7-8316-220F87E6D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8A6BA4-4E58-451F-96EB-5226598C16E6}">
  <ds:schemaRefs>
    <ds:schemaRef ds:uri="http://schemas.microsoft.com/sharepoint/v3/contenttype/forms"/>
  </ds:schemaRefs>
</ds:datastoreItem>
</file>

<file path=customXml/itemProps3.xml><?xml version="1.0" encoding="utf-8"?>
<ds:datastoreItem xmlns:ds="http://schemas.openxmlformats.org/officeDocument/2006/customXml" ds:itemID="{A6D6CB90-6909-483C-83E7-8A33D5D0DB76}">
  <ds:schemaRef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513</TotalTime>
  <Words>2085</Words>
  <Application>Microsoft Macintosh PowerPoint</Application>
  <PresentationFormat>Widescreen</PresentationFormat>
  <Paragraphs>168</Paragraphs>
  <Slides>43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Avenir Book</vt:lpstr>
      <vt:lpstr>Calibri</vt:lpstr>
      <vt:lpstr>Calibri Light</vt:lpstr>
      <vt:lpstr>Office Theme</vt:lpstr>
      <vt:lpstr>PowerPoint Presentation</vt:lpstr>
      <vt:lpstr>Disciples Teach Others Lesson 6</vt:lpstr>
      <vt:lpstr>Getting Ready to Teach</vt:lpstr>
      <vt:lpstr>Getting Ready to Teach Lesson 6: Disciples Teach Others</vt:lpstr>
      <vt:lpstr>Getting Ready to Teach Lesson 6: Disciples Teach Others</vt:lpstr>
      <vt:lpstr>Getting Ready to Teach Lesson 6: Disciples Teach Others</vt:lpstr>
      <vt:lpstr>Getting Ready to Teach Lesson 6: Disciples Teach Others</vt:lpstr>
      <vt:lpstr>What to Teach</vt:lpstr>
      <vt:lpstr>What to Teach Lesson 6: Disciples Teach Others</vt:lpstr>
      <vt:lpstr>What to Teach Lesson 6: Disciples Teach Others</vt:lpstr>
      <vt:lpstr>What to Teach Lesson 6: Disciples Teach Others</vt:lpstr>
      <vt:lpstr>What to Teach Lesson 6: Disciples Teach Others</vt:lpstr>
      <vt:lpstr>What to Teach Lesson 6: Disciples Teach Others</vt:lpstr>
      <vt:lpstr>Keys to  Effective Teaching</vt:lpstr>
      <vt:lpstr>Keys to Effective Teaching Lesson 6: Disciples Teach Others</vt:lpstr>
      <vt:lpstr>Keys to Effective Teaching Lesson 6: Disciples Teach Others</vt:lpstr>
      <vt:lpstr>Keys to Effective Teaching Lesson 6: Disciples Teach Others</vt:lpstr>
      <vt:lpstr>Keys to Effective Teaching Lesson 6: Disciples Teach Others</vt:lpstr>
      <vt:lpstr>Conclusion</vt:lpstr>
      <vt:lpstr>PowerPoint Presentation</vt:lpstr>
      <vt:lpstr>PowerPoint Presentation</vt:lpstr>
      <vt:lpstr>PowerPoint Presentation</vt:lpstr>
      <vt:lpstr>PowerPoint Presentation</vt:lpstr>
      <vt:lpstr>347 - Who Will Follow Jesus - Title</vt:lpstr>
      <vt:lpstr>347 - Who Will Follow Jesus - 1.1</vt:lpstr>
      <vt:lpstr>347 - Who Will Follow Jesus - 1.2</vt:lpstr>
      <vt:lpstr>347 - Who Will Follow Jesus - 1.3</vt:lpstr>
      <vt:lpstr>347 - Who Will Follow Jesus - C.1</vt:lpstr>
      <vt:lpstr>347 - Who Will Follow Jesus - C.2</vt:lpstr>
      <vt:lpstr>347 - Who Will Follow Jesus - C.3</vt:lpstr>
      <vt:lpstr>347 - Who Will Follow Jesus - 2.1</vt:lpstr>
      <vt:lpstr>347 - Who Will Follow Jesus - 2.2</vt:lpstr>
      <vt:lpstr>347 - Who Will Follow Jesus - 2.3</vt:lpstr>
      <vt:lpstr>347 - Who Will Follow Jesus - C.1</vt:lpstr>
      <vt:lpstr>347 - Who Will Follow Jesus - C.2</vt:lpstr>
      <vt:lpstr>347 - Who Will Follow Jesus - C.3</vt:lpstr>
      <vt:lpstr>347 - Who Will Follow Jesus - 3.1</vt:lpstr>
      <vt:lpstr>347 - Who Will Follow Jesus - 3.2</vt:lpstr>
      <vt:lpstr>347 - Who Will Follow Jesus - 3.3</vt:lpstr>
      <vt:lpstr>347 - Who Will Follow Jesus - C.1</vt:lpstr>
      <vt:lpstr>347 - Who Will Follow Jesus - C.2</vt:lpstr>
      <vt:lpstr>347 - Who Will Follow Jesus - C.3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 Prioritize</dc:title>
  <dc:creator>Tim Caldwell</dc:creator>
  <cp:lastModifiedBy>Tim Caldwell</cp:lastModifiedBy>
  <cp:revision>64</cp:revision>
  <dcterms:created xsi:type="dcterms:W3CDTF">2021-04-13T16:41:06Z</dcterms:created>
  <dcterms:modified xsi:type="dcterms:W3CDTF">2021-05-23T21:38:26Z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0x010100B8C78FA1C4BFDE428D4ECCC492977A10</vt:lpwstr>
  </property>
</Properties>
</file>