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324" r:id="rId5"/>
    <p:sldId id="257" r:id="rId6"/>
    <p:sldId id="343" r:id="rId7"/>
    <p:sldId id="325" r:id="rId8"/>
    <p:sldId id="326" r:id="rId9"/>
    <p:sldId id="327" r:id="rId10"/>
    <p:sldId id="340" r:id="rId11"/>
    <p:sldId id="328" r:id="rId12"/>
    <p:sldId id="329" r:id="rId13"/>
    <p:sldId id="330" r:id="rId14"/>
    <p:sldId id="331" r:id="rId15"/>
    <p:sldId id="332" r:id="rId16"/>
    <p:sldId id="341" r:id="rId17"/>
    <p:sldId id="333" r:id="rId18"/>
    <p:sldId id="334" r:id="rId19"/>
    <p:sldId id="335" r:id="rId20"/>
    <p:sldId id="336" r:id="rId21"/>
    <p:sldId id="342" r:id="rId22"/>
    <p:sldId id="312" r:id="rId23"/>
    <p:sldId id="337" r:id="rId24"/>
    <p:sldId id="314" r:id="rId25"/>
    <p:sldId id="352" r:id="rId26"/>
    <p:sldId id="353"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34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3"/>
    <p:restoredTop sz="96327"/>
  </p:normalViewPr>
  <p:slideViewPr>
    <p:cSldViewPr snapToGrid="0" snapToObjects="1">
      <p:cViewPr varScale="1">
        <p:scale>
          <a:sx n="128" d="100"/>
          <a:sy n="128" d="100"/>
        </p:scale>
        <p:origin x="8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C3E99-3461-114C-9442-21EB9668B4DB}" type="datetimeFigureOut">
              <a:rPr lang="en-US" smtClean="0"/>
              <a:t>5/23/21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18879-7E8D-AA41-B999-9F37C9B32CD5}" type="slidenum">
              <a:rPr lang="en-US" smtClean="0"/>
              <a:t>‹#›</a:t>
            </a:fld>
            <a:endParaRPr lang="en-US"/>
          </a:p>
        </p:txBody>
      </p:sp>
    </p:spTree>
    <p:extLst>
      <p:ext uri="{BB962C8B-B14F-4D97-AF65-F5344CB8AC3E}">
        <p14:creationId xmlns:p14="http://schemas.microsoft.com/office/powerpoint/2010/main" val="169790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7ED8-C644-7748-810D-3BBC47DA2D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99A91-A3C4-F047-AE44-CF5BDB856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B387A9-6E76-1842-A983-90A5B2AF44C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10DE3D5B-0BA3-3A40-AAC1-59AA1A512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3199-20E4-5844-943A-65D840FD8F9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39079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70A-651F-9845-8164-6534CBC04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D7620-FDFB-E040-A279-4F3C49E619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A45CB-7B56-A448-BC9E-A3F4D5D5FCB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BE16AE1-228E-D849-88C7-2DAA1B8DA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416B6-BF06-AB49-B797-8E6F0141919E}"/>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37558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28335-BA60-A34B-BE0C-AA90BE2F9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9FBC0-11F0-5E40-BB72-235A3B8A5B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08D3E-C180-C145-A3A6-B2C7670A4EB6}"/>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3350B8F7-C676-6A4A-9A9F-EBFF0DE8A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9559C-9035-0847-B045-15C8C20ADA22}"/>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877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1617-1FC4-B54B-B267-2FA8BA65F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E0FD-4103-CB44-AFCC-930D7A7B1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076AF-BF76-4E4C-B87C-639C81E0ECAB}"/>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71CF8990-8B60-BC48-A3DE-CDBC1067A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F4EB8-E779-BF49-B177-667858BF3627}"/>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4888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1EA9-1064-BD43-B69F-5CBC2AE51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4E862-BCD7-C34C-8957-0F07E0BA4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75BAC-7631-1E49-A21D-67F0EFE6DBED}"/>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E8C6A240-70E9-8A45-8B9F-129C21FB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EA7B9-1E20-6041-96BE-1621AF912243}"/>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5353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7085-240E-314C-84A5-EC9F91BFC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ABC6A-B89F-6D42-AA22-95AF8A837E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4D5D6-5810-BD4F-9872-301A3A67FE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63663-04E8-1B4E-ABD8-62057F71D7FC}"/>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9575E74C-FFF1-4E4D-908E-4ACD26EB2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3CB5E-0BA0-A146-901C-47FC72608E0C}"/>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10589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93D9-3841-6E40-9EB9-7B63BD96BE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33565-0038-D340-91F0-EA5F7EBBD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7A10D-52A3-AA4D-9112-3170D0AD2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4B025-526B-4A4E-ADB4-543DACB8E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8C5A6-B4E0-AA44-AD47-F44CA2AAF6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D6DCB-EB6F-4F46-8232-57778090B49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8" name="Footer Placeholder 7">
            <a:extLst>
              <a:ext uri="{FF2B5EF4-FFF2-40B4-BE49-F238E27FC236}">
                <a16:creationId xmlns:a16="http://schemas.microsoft.com/office/drawing/2014/main" id="{1015FB4D-707A-B445-8A8A-003C9FF5A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BD10A-85CF-CA4B-B625-B94117B9D38F}"/>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8704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6123-9A24-F348-93E4-C1F971D89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DE216-8892-4D41-81BA-75A6B6288029}"/>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4" name="Footer Placeholder 3">
            <a:extLst>
              <a:ext uri="{FF2B5EF4-FFF2-40B4-BE49-F238E27FC236}">
                <a16:creationId xmlns:a16="http://schemas.microsoft.com/office/drawing/2014/main" id="{C4E3046E-1EC0-9B48-B44B-FF462C669C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14408-87E3-EA46-AEB1-2AB2713C6F7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51701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2D325-9D93-EA40-A029-642B133075F3}"/>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3" name="Footer Placeholder 2">
            <a:extLst>
              <a:ext uri="{FF2B5EF4-FFF2-40B4-BE49-F238E27FC236}">
                <a16:creationId xmlns:a16="http://schemas.microsoft.com/office/drawing/2014/main" id="{02A67309-A766-B44C-8B25-6571464B5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15404-96BE-BD4B-9B53-87DE4AF9CA05}"/>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27799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0E29-7181-E147-A78F-32D1ECF59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E2303-60EE-A044-A57E-C951E1BCA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A9759-37C3-E44D-9BE9-04855FF3A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E2E2B-27EB-2845-BF6F-249B6731C785}"/>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36C0EB6B-6AD3-164D-99EA-EE2ABBF1D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6DD11-9244-4049-9EF3-8FABE34174B1}"/>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2207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9D9D-EEF0-4A47-B099-5591500F5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5CBC4-89F3-FE41-9C9E-A4EE56F4B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092466-B137-354C-A328-7AAD65139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3369D-9B37-1741-90D2-FF8D0C74C7A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2E046DBC-4935-2E4F-8EE6-0405BD811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3F94E-CC6D-C34E-9F14-4CB6A1953296}"/>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08143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53C49-9BBD-2F4F-B82B-CB9271447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46E7E-C932-8B42-9D3C-1547F76AF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857D9-DE13-004C-92EF-6C24FD004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8E38345-541C-C347-A5AD-9B4DA2157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1782-6674-D84F-9C5F-EE7B7F1CE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B73A1-FC61-BA47-8819-316DF00D2F06}" type="slidenum">
              <a:rPr lang="en-US" smtClean="0"/>
              <a:t>‹#›</a:t>
            </a:fld>
            <a:endParaRPr lang="en-US"/>
          </a:p>
        </p:txBody>
      </p:sp>
    </p:spTree>
    <p:extLst>
      <p:ext uri="{BB962C8B-B14F-4D97-AF65-F5344CB8AC3E}">
        <p14:creationId xmlns:p14="http://schemas.microsoft.com/office/powerpoint/2010/main" val="359264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fontScale="92500"/>
          </a:bodyPr>
          <a:lstStyle/>
          <a:p>
            <a:r>
              <a:rPr lang="en-US" sz="3200" dirty="0">
                <a:solidFill>
                  <a:schemeClr val="bg1"/>
                </a:solidFill>
                <a:latin typeface="Avenir Book"/>
              </a:rPr>
              <a:t>Lesson 7: Disciples Fail but Never Quit</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231156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disciples sin?</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Because we do not always correctly discern good and evil.</a:t>
            </a:r>
          </a:p>
          <a:p>
            <a:pPr marL="914400" lvl="1" indent="-457200">
              <a:lnSpc>
                <a:spcPct val="100000"/>
              </a:lnSpc>
              <a:spcAft>
                <a:spcPts val="600"/>
              </a:spcAft>
              <a:buAutoNum type="arabicPeriod"/>
            </a:pPr>
            <a:r>
              <a:rPr lang="en-US" sz="2000" dirty="0">
                <a:latin typeface="Avenir Book" panose="02000503020000020003" pitchFamily="2" charset="0"/>
              </a:rPr>
              <a:t>Some actions and thoughts are clearly shown in Scripture as wrong and forbidden to the Christian.</a:t>
            </a:r>
          </a:p>
          <a:p>
            <a:pPr marL="914400" lvl="1" indent="-457200">
              <a:lnSpc>
                <a:spcPct val="100000"/>
              </a:lnSpc>
              <a:spcAft>
                <a:spcPts val="600"/>
              </a:spcAft>
              <a:buAutoNum type="arabicPeriod"/>
            </a:pPr>
            <a:r>
              <a:rPr lang="en-US" sz="2000" dirty="0">
                <a:latin typeface="Avenir Book" panose="02000503020000020003" pitchFamily="2" charset="0"/>
              </a:rPr>
              <a:t>Read Galatians 5:19-21. These sins, known as the works of the flesh, represent broad categories of wrongdoing. Study this list carefully. While it does not cover every possible kind of sin, it does detail many common sins.</a:t>
            </a:r>
          </a:p>
          <a:p>
            <a:pPr marL="914400" lvl="1" indent="-457200">
              <a:lnSpc>
                <a:spcPct val="100000"/>
              </a:lnSpc>
              <a:spcAft>
                <a:spcPts val="600"/>
              </a:spcAft>
              <a:buAutoNum type="arabicPeriod"/>
            </a:pPr>
            <a:r>
              <a:rPr lang="en-US" sz="2000" dirty="0">
                <a:latin typeface="Avenir Book" panose="02000503020000020003" pitchFamily="2" charset="0"/>
              </a:rPr>
              <a:t>When we fail to heed the Scripture’s warnings and fail to use scriptural principles to discover righteousness and evil, we will sin.</a:t>
            </a:r>
          </a:p>
          <a:p>
            <a:pPr marL="457200" indent="-457200">
              <a:lnSpc>
                <a:spcPct val="100000"/>
              </a:lnSpc>
              <a:spcAft>
                <a:spcPts val="600"/>
              </a:spcAft>
              <a:buAutoNum type="alphaUcPeriod" startAt="3"/>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90760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disciples sin?</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Because we do not always correctly discern good and evil.</a:t>
            </a:r>
          </a:p>
          <a:p>
            <a:pPr marL="914400" lvl="1" indent="-457200">
              <a:lnSpc>
                <a:spcPct val="100000"/>
              </a:lnSpc>
              <a:spcAft>
                <a:spcPts val="600"/>
              </a:spcAft>
              <a:buFont typeface="+mj-lt"/>
              <a:buAutoNum type="arabicPeriod" startAt="4"/>
            </a:pPr>
            <a:r>
              <a:rPr lang="en-US" sz="2000" dirty="0">
                <a:latin typeface="Avenir Book" panose="02000503020000020003" pitchFamily="2" charset="0"/>
              </a:rPr>
              <a:t>Discerning good and evil is a skill we acquire through diligent practice: “But solid food belongs to those who are of full age, that is, those who by reason of use have their senses __________ to discern both good and evil” (Hebrews 5:14).</a:t>
            </a:r>
          </a:p>
          <a:p>
            <a:pPr marL="914400" lvl="1" indent="-457200">
              <a:lnSpc>
                <a:spcPct val="100000"/>
              </a:lnSpc>
              <a:spcAft>
                <a:spcPts val="600"/>
              </a:spcAft>
              <a:buFont typeface="+mj-lt"/>
              <a:buAutoNum type="arabicPeriod" startAt="4"/>
            </a:pPr>
            <a:r>
              <a:rPr lang="en-US" sz="2000" dirty="0">
                <a:latin typeface="Avenir Book" panose="02000503020000020003" pitchFamily="2" charset="0"/>
              </a:rPr>
              <a:t>A help in discerning good from evil is to ask questions such as, “Would Jesus do this?,” “What will others think if they see me doing this?,” and “Will this lead to further temptation and sin?”</a:t>
            </a:r>
          </a:p>
          <a:p>
            <a:pPr marL="1257300" lvl="2" indent="-342900">
              <a:lnSpc>
                <a:spcPct val="100000"/>
              </a:lnSpc>
              <a:spcAft>
                <a:spcPts val="600"/>
              </a:spcAft>
              <a:buAutoNum type="alphaLcPeriod"/>
            </a:pPr>
            <a:r>
              <a:rPr lang="en-US" sz="1600" dirty="0">
                <a:latin typeface="Avenir Book" panose="02000503020000020003" pitchFamily="2" charset="0"/>
              </a:rPr>
              <a:t>What question did the Pharisees ask Jesus?</a:t>
            </a:r>
          </a:p>
          <a:p>
            <a:pPr marL="1257300" lvl="2" indent="-342900">
              <a:lnSpc>
                <a:spcPct val="100000"/>
              </a:lnSpc>
              <a:spcAft>
                <a:spcPts val="600"/>
              </a:spcAft>
              <a:buAutoNum type="alphaLcPeriod"/>
            </a:pPr>
            <a:r>
              <a:rPr lang="en-US" sz="1600" dirty="0">
                <a:latin typeface="Avenir Book" panose="02000503020000020003" pitchFamily="2" charset="0"/>
              </a:rPr>
              <a:t>What question did Jesus ask them?</a:t>
            </a:r>
          </a:p>
          <a:p>
            <a:pPr marL="1257300" lvl="2" indent="-342900">
              <a:lnSpc>
                <a:spcPct val="100000"/>
              </a:lnSpc>
              <a:spcAft>
                <a:spcPts val="600"/>
              </a:spcAft>
              <a:buAutoNum type="alphaLcPeriod"/>
            </a:pPr>
            <a:r>
              <a:rPr lang="en-US" sz="1600" dirty="0">
                <a:latin typeface="Avenir Book" panose="02000503020000020003" pitchFamily="2" charset="0"/>
              </a:rPr>
              <a:t>Why wouldn’t Jesus answer their question?</a:t>
            </a:r>
          </a:p>
          <a:p>
            <a:pPr marL="457200" indent="-457200">
              <a:lnSpc>
                <a:spcPct val="100000"/>
              </a:lnSpc>
              <a:spcAft>
                <a:spcPts val="600"/>
              </a:spcAft>
              <a:buAutoNum type="alphaUcPeriod" startAt="3"/>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5" name="5-Point Star 4">
            <a:extLst>
              <a:ext uri="{FF2B5EF4-FFF2-40B4-BE49-F238E27FC236}">
                <a16:creationId xmlns:a16="http://schemas.microsoft.com/office/drawing/2014/main" id="{EB56FE8D-1979-794B-BE65-8AF3AA2856FD}"/>
              </a:ext>
            </a:extLst>
          </p:cNvPr>
          <p:cNvSpPr/>
          <p:nvPr/>
        </p:nvSpPr>
        <p:spPr>
          <a:xfrm>
            <a:off x="1145813" y="3403599"/>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4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disciples sin?</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Summary: The greatest barrier to discipleship is the devil’s continual tempting.</a:t>
            </a:r>
          </a:p>
          <a:p>
            <a:pPr marL="914400" lvl="1" indent="-457200">
              <a:lnSpc>
                <a:spcPct val="100000"/>
              </a:lnSpc>
              <a:spcAft>
                <a:spcPts val="600"/>
              </a:spcAft>
              <a:buFont typeface="+mj-lt"/>
              <a:buAutoNum type="arabicPeriod"/>
            </a:pPr>
            <a:r>
              <a:rPr lang="en-US" sz="2000" dirty="0">
                <a:latin typeface="Avenir Book" panose="02000503020000020003" pitchFamily="2" charset="0"/>
              </a:rPr>
              <a:t>We want to grow and be a better disciple.</a:t>
            </a:r>
          </a:p>
          <a:p>
            <a:pPr marL="914400" lvl="1" indent="-457200">
              <a:lnSpc>
                <a:spcPct val="100000"/>
              </a:lnSpc>
              <a:spcAft>
                <a:spcPts val="600"/>
              </a:spcAft>
              <a:buFont typeface="+mj-lt"/>
              <a:buAutoNum type="arabicPeriod"/>
            </a:pPr>
            <a:r>
              <a:rPr lang="en-US" sz="2000" dirty="0">
                <a:latin typeface="Avenir Book" panose="02000503020000020003" pitchFamily="2" charset="0"/>
              </a:rPr>
              <a:t>Satan continually tempts us to go backward and live for self again.</a:t>
            </a:r>
          </a:p>
          <a:p>
            <a:pPr marL="914400" lvl="1" indent="-457200">
              <a:lnSpc>
                <a:spcPct val="100000"/>
              </a:lnSpc>
              <a:spcAft>
                <a:spcPts val="600"/>
              </a:spcAft>
              <a:buFont typeface="+mj-lt"/>
              <a:buAutoNum type="arabicPeriod"/>
            </a:pPr>
            <a:r>
              <a:rPr lang="en-US" sz="2000" dirty="0">
                <a:latin typeface="Avenir Book" panose="02000503020000020003" pitchFamily="2" charset="0"/>
              </a:rPr>
              <a:t>The disciple resists this temptation and goes forward with Jesus.</a:t>
            </a:r>
            <a:endParaRPr lang="en-US" sz="1600" dirty="0">
              <a:latin typeface="Avenir Book" panose="02000503020000020003" pitchFamily="2" charset="0"/>
            </a:endParaRPr>
          </a:p>
          <a:p>
            <a:pPr marL="457200" indent="-457200">
              <a:lnSpc>
                <a:spcPct val="100000"/>
              </a:lnSpc>
              <a:spcAft>
                <a:spcPts val="600"/>
              </a:spcAft>
              <a:buAutoNum type="alphaUcPeriod" startAt="4"/>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63201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900530" y="0"/>
            <a:ext cx="5291470" cy="6858000"/>
          </a:xfrm>
        </p:spPr>
        <p:txBody>
          <a:bodyPr vert="horz" lIns="91440" tIns="45720" rIns="91440" bIns="45720" rtlCol="0" anchor="ctr">
            <a:normAutofit/>
          </a:bodyPr>
          <a:lstStyle/>
          <a:p>
            <a:pPr algn="ctr"/>
            <a:r>
              <a:rPr lang="en-US" sz="5400" dirty="0">
                <a:latin typeface="Avenir Book" panose="02000503020000020003" pitchFamily="2" charset="0"/>
              </a:rPr>
              <a:t>What do disciples do when they fail?</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Subtitle 2">
            <a:extLst>
              <a:ext uri="{FF2B5EF4-FFF2-40B4-BE49-F238E27FC236}">
                <a16:creationId xmlns:a16="http://schemas.microsoft.com/office/drawing/2014/main" id="{D6220EE9-0CD8-8047-BED1-9C5AC2307141}"/>
              </a:ext>
            </a:extLst>
          </p:cNvPr>
          <p:cNvSpPr txBox="1">
            <a:spLocks/>
          </p:cNvSpPr>
          <p:nvPr/>
        </p:nvSpPr>
        <p:spPr>
          <a:xfrm>
            <a:off x="5667153" y="5941290"/>
            <a:ext cx="6524847" cy="91670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Avenir Book"/>
              </a:rPr>
              <a:t>Lesson 7: Disciples Fail but Never Quit</a:t>
            </a:r>
            <a:endParaRPr lang="en-US" dirty="0">
              <a:latin typeface="Avenir Book"/>
            </a:endParaRPr>
          </a:p>
          <a:p>
            <a:pPr marL="0" indent="0" algn="ctr">
              <a:buNone/>
            </a:pPr>
            <a:r>
              <a:rPr lang="en-US" dirty="0">
                <a:latin typeface="Avenir Book"/>
              </a:rPr>
              <a:t>Studies to Help Disciples Grow Stronger</a:t>
            </a:r>
          </a:p>
        </p:txBody>
      </p:sp>
    </p:spTree>
    <p:extLst>
      <p:ext uri="{BB962C8B-B14F-4D97-AF65-F5344CB8AC3E}">
        <p14:creationId xmlns:p14="http://schemas.microsoft.com/office/powerpoint/2010/main" val="257485921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do disciples do when they fail?</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989666"/>
            <a:ext cx="10515600" cy="4868333"/>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Repent</a:t>
            </a:r>
          </a:p>
          <a:p>
            <a:pPr marL="914400" lvl="1" indent="-457200">
              <a:lnSpc>
                <a:spcPct val="100000"/>
              </a:lnSpc>
              <a:spcAft>
                <a:spcPts val="600"/>
              </a:spcAft>
              <a:buAutoNum type="arabicPeriod"/>
            </a:pPr>
            <a:r>
              <a:rPr lang="en-US" sz="2000" dirty="0">
                <a:latin typeface="Avenir Book" panose="02000503020000020003" pitchFamily="2" charset="0"/>
              </a:rPr>
              <a:t>Repentance is turning away from sin.</a:t>
            </a:r>
          </a:p>
          <a:p>
            <a:pPr marL="914400" lvl="1" indent="-457200">
              <a:lnSpc>
                <a:spcPct val="100000"/>
              </a:lnSpc>
              <a:spcAft>
                <a:spcPts val="600"/>
              </a:spcAft>
              <a:buAutoNum type="arabicPeriod"/>
            </a:pPr>
            <a:r>
              <a:rPr lang="en-US" sz="2000" dirty="0">
                <a:latin typeface="Avenir Book" panose="02000503020000020003" pitchFamily="2" charset="0"/>
              </a:rPr>
              <a:t>Too many believe that admitting they are in sin is all there is to do. They think that once they admit sin, they may remain in it.</a:t>
            </a:r>
          </a:p>
          <a:p>
            <a:pPr marL="914400" lvl="1" indent="-457200">
              <a:lnSpc>
                <a:spcPct val="100000"/>
              </a:lnSpc>
              <a:spcAft>
                <a:spcPts val="600"/>
              </a:spcAft>
              <a:buAutoNum type="arabicPeriod"/>
            </a:pPr>
            <a:r>
              <a:rPr lang="en-US" sz="2000" dirty="0">
                <a:latin typeface="Avenir Book" panose="02000503020000020003" pitchFamily="2" charset="0"/>
              </a:rPr>
              <a:t>Many excuse sin by saying, “That’s just how I am.”</a:t>
            </a:r>
          </a:p>
          <a:p>
            <a:pPr marL="914400" lvl="1" indent="-457200">
              <a:lnSpc>
                <a:spcPct val="100000"/>
              </a:lnSpc>
              <a:spcAft>
                <a:spcPts val="600"/>
              </a:spcAft>
              <a:buAutoNum type="arabicPeriod"/>
            </a:pPr>
            <a:r>
              <a:rPr lang="en-US" sz="2000" dirty="0">
                <a:latin typeface="Avenir Book" panose="02000503020000020003" pitchFamily="2" charset="0"/>
              </a:rPr>
              <a:t>Excuses do not help us overcome failure but keep us locked in the patterns of sin.</a:t>
            </a:r>
          </a:p>
          <a:p>
            <a:pPr marL="914400" lvl="1" indent="-457200">
              <a:lnSpc>
                <a:spcPct val="100000"/>
              </a:lnSpc>
              <a:spcAft>
                <a:spcPts val="600"/>
              </a:spcAft>
              <a:buAutoNum type="arabicPeriod"/>
            </a:pPr>
            <a:r>
              <a:rPr lang="en-US" sz="2000" dirty="0">
                <a:latin typeface="Avenir Book" panose="02000503020000020003" pitchFamily="2" charset="0"/>
              </a:rPr>
              <a:t>Repentance includes the determination to stop sinning and is essential for the disciple who wants to overcome sin.</a:t>
            </a:r>
          </a:p>
          <a:p>
            <a:pPr marL="914400" lvl="1" indent="-457200">
              <a:lnSpc>
                <a:spcPct val="100000"/>
              </a:lnSpc>
              <a:spcAft>
                <a:spcPts val="600"/>
              </a:spcAft>
              <a:buAutoNum type="arabicPeriod"/>
            </a:pPr>
            <a:r>
              <a:rPr lang="en-US" sz="2000" dirty="0">
                <a:latin typeface="Avenir Book" panose="02000503020000020003" pitchFamily="2" charset="0"/>
              </a:rPr>
              <a:t>But unless you __________ you will all likewise perish” (Luke 13:5).</a:t>
            </a:r>
          </a:p>
          <a:p>
            <a:pPr marL="914400" lvl="1" indent="-457200">
              <a:lnSpc>
                <a:spcPct val="100000"/>
              </a:lnSpc>
              <a:spcAft>
                <a:spcPts val="600"/>
              </a:spcAft>
              <a:buAutoNum type="arabicPeriod"/>
            </a:pPr>
            <a:endParaRPr lang="en-US" sz="2000" dirty="0">
              <a:latin typeface="Avenir Book" panose="02000503020000020003" pitchFamily="2" charset="0"/>
            </a:endParaRPr>
          </a:p>
          <a:p>
            <a:pPr marL="457200" indent="-457200">
              <a:lnSpc>
                <a:spcPct val="100000"/>
              </a:lnSpc>
              <a:spcAft>
                <a:spcPts val="600"/>
              </a:spcAft>
              <a:buAutoNum type="alphaUcPeriod"/>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48498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do disciples do when they fail?</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591730"/>
            <a:ext cx="10515600" cy="4868333"/>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Confess</a:t>
            </a:r>
          </a:p>
          <a:p>
            <a:pPr marL="914400" lvl="1" indent="-457200">
              <a:lnSpc>
                <a:spcPct val="100000"/>
              </a:lnSpc>
              <a:spcAft>
                <a:spcPts val="600"/>
              </a:spcAft>
              <a:buAutoNum type="arabicPeriod"/>
            </a:pPr>
            <a:r>
              <a:rPr lang="en-US" sz="2000" dirty="0">
                <a:latin typeface="Avenir Book" panose="02000503020000020003" pitchFamily="2" charset="0"/>
              </a:rPr>
              <a:t>Confession is saying the same thing that God says.</a:t>
            </a:r>
          </a:p>
          <a:p>
            <a:pPr marL="914400" lvl="1" indent="-457200">
              <a:lnSpc>
                <a:spcPct val="100000"/>
              </a:lnSpc>
              <a:spcAft>
                <a:spcPts val="600"/>
              </a:spcAft>
              <a:buAutoNum type="arabicPeriod"/>
            </a:pPr>
            <a:r>
              <a:rPr lang="en-US" sz="2000" dirty="0">
                <a:latin typeface="Avenir Book" panose="02000503020000020003" pitchFamily="2" charset="0"/>
              </a:rPr>
              <a:t>Before you were baptized, you confessed Jesus Christ as the Son of God. This was saying the same thing about Jesus that God says about Him, i.e. that He is the Son of God.</a:t>
            </a:r>
          </a:p>
          <a:p>
            <a:pPr marL="914400" lvl="1" indent="-457200">
              <a:lnSpc>
                <a:spcPct val="100000"/>
              </a:lnSpc>
              <a:spcAft>
                <a:spcPts val="600"/>
              </a:spcAft>
              <a:buAutoNum type="arabicPeriod"/>
            </a:pPr>
            <a:r>
              <a:rPr lang="en-US" sz="2000" dirty="0">
                <a:latin typeface="Avenir Book" panose="02000503020000020003" pitchFamily="2" charset="0"/>
              </a:rPr>
              <a:t>Confession of sin is saying the same thing about sin that God says, i.e. that it is not right, causes a person to be separated from his God, and will cause people to be eternally lost.</a:t>
            </a:r>
          </a:p>
          <a:p>
            <a:pPr marL="914400" lvl="1" indent="-457200">
              <a:lnSpc>
                <a:spcPct val="100000"/>
              </a:lnSpc>
              <a:spcAft>
                <a:spcPts val="600"/>
              </a:spcAft>
              <a:buAutoNum type="arabicPeriod"/>
            </a:pPr>
            <a:r>
              <a:rPr lang="en-US" sz="2000" dirty="0">
                <a:latin typeface="Avenir Book" panose="02000503020000020003" pitchFamily="2" charset="0"/>
              </a:rPr>
              <a:t>All attempts to rationalize away sin, blame others for it, or make excuses for what we have done run counter to the meaning of confession.</a:t>
            </a:r>
          </a:p>
          <a:p>
            <a:pPr marL="914400" lvl="1" indent="-457200">
              <a:lnSpc>
                <a:spcPct val="100000"/>
              </a:lnSpc>
              <a:spcAft>
                <a:spcPts val="600"/>
              </a:spcAft>
              <a:buAutoNum type="arabicPeriod"/>
            </a:pPr>
            <a:r>
              <a:rPr lang="en-US" sz="2000" dirty="0">
                <a:latin typeface="Avenir Book" panose="02000503020000020003" pitchFamily="2" charset="0"/>
              </a:rPr>
              <a:t>Confession of sin is essential: “If we __________ our sins, He is faithful and just to forgive us our sins an to cleanse us from all unrighteousness” (1 John 1:9).</a:t>
            </a:r>
          </a:p>
          <a:p>
            <a:pPr marL="457200" indent="-457200">
              <a:lnSpc>
                <a:spcPct val="100000"/>
              </a:lnSpc>
              <a:spcAft>
                <a:spcPts val="600"/>
              </a:spcAft>
              <a:buAutoNum type="alphaUcPeriod" startAt="2"/>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5" name="5-Point Star 4">
            <a:extLst>
              <a:ext uri="{FF2B5EF4-FFF2-40B4-BE49-F238E27FC236}">
                <a16:creationId xmlns:a16="http://schemas.microsoft.com/office/drawing/2014/main" id="{37483A62-D498-1E41-B756-815C3422EFC0}"/>
              </a:ext>
            </a:extLst>
          </p:cNvPr>
          <p:cNvSpPr/>
          <p:nvPr/>
        </p:nvSpPr>
        <p:spPr>
          <a:xfrm>
            <a:off x="1145813" y="3657595"/>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408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do disciples do when they fail?</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591730"/>
            <a:ext cx="10515600" cy="5266270"/>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Pray</a:t>
            </a:r>
          </a:p>
          <a:p>
            <a:pPr marL="914400" lvl="1" indent="-457200">
              <a:lnSpc>
                <a:spcPct val="100000"/>
              </a:lnSpc>
              <a:spcAft>
                <a:spcPts val="600"/>
              </a:spcAft>
              <a:buAutoNum type="arabicPeriod"/>
            </a:pPr>
            <a:r>
              <a:rPr lang="en-US" sz="2000" dirty="0">
                <a:latin typeface="Avenir Book" panose="02000503020000020003" pitchFamily="2" charset="0"/>
              </a:rPr>
              <a:t>Confession and repentance lead one to pray and ask for forgiveness.</a:t>
            </a:r>
          </a:p>
          <a:p>
            <a:pPr marL="914400" lvl="1" indent="-457200">
              <a:lnSpc>
                <a:spcPct val="100000"/>
              </a:lnSpc>
              <a:spcAft>
                <a:spcPts val="600"/>
              </a:spcAft>
              <a:buAutoNum type="arabicPeriod"/>
            </a:pPr>
            <a:r>
              <a:rPr lang="en-US" sz="2000" dirty="0">
                <a:latin typeface="Avenir Book" panose="02000503020000020003" pitchFamily="2" charset="0"/>
              </a:rPr>
              <a:t>The Christian does not need to be baptized again and again after every sin because being a child of God gives one the right to pray and ask for forgiveness </a:t>
            </a:r>
            <a:br>
              <a:rPr lang="en-US" sz="2000" dirty="0">
                <a:latin typeface="Avenir Book" panose="02000503020000020003" pitchFamily="2" charset="0"/>
              </a:rPr>
            </a:br>
            <a:r>
              <a:rPr lang="en-US" sz="2000" dirty="0">
                <a:latin typeface="Avenir Book" panose="02000503020000020003" pitchFamily="2" charset="0"/>
              </a:rPr>
              <a:t>(1 John 1:9).</a:t>
            </a:r>
          </a:p>
          <a:p>
            <a:pPr marL="914400" lvl="1" indent="-457200">
              <a:lnSpc>
                <a:spcPct val="100000"/>
              </a:lnSpc>
              <a:spcAft>
                <a:spcPts val="600"/>
              </a:spcAft>
              <a:buAutoNum type="arabicPeriod"/>
            </a:pPr>
            <a:r>
              <a:rPr lang="en-US" sz="2000" dirty="0">
                <a:latin typeface="Avenir Book" panose="02000503020000020003" pitchFamily="2" charset="0"/>
              </a:rPr>
              <a:t>Read the account of Simon the sorcerer in Acts 8:13-24.</a:t>
            </a:r>
          </a:p>
          <a:p>
            <a:pPr marL="1257300" lvl="2" indent="-342900">
              <a:lnSpc>
                <a:spcPct val="100000"/>
              </a:lnSpc>
              <a:spcAft>
                <a:spcPts val="600"/>
              </a:spcAft>
              <a:buAutoNum type="alphaLcPeriod"/>
            </a:pPr>
            <a:r>
              <a:rPr lang="en-US" sz="1600" dirty="0">
                <a:latin typeface="Avenir Book" panose="02000503020000020003" pitchFamily="2" charset="0"/>
              </a:rPr>
              <a:t>Was Simon a Christian?</a:t>
            </a:r>
          </a:p>
          <a:p>
            <a:pPr marL="1257300" lvl="2" indent="-342900">
              <a:lnSpc>
                <a:spcPct val="100000"/>
              </a:lnSpc>
              <a:spcAft>
                <a:spcPts val="600"/>
              </a:spcAft>
              <a:buAutoNum type="alphaLcPeriod"/>
            </a:pPr>
            <a:r>
              <a:rPr lang="en-US" sz="1600" dirty="0">
                <a:latin typeface="Avenir Book" panose="02000503020000020003" pitchFamily="2" charset="0"/>
              </a:rPr>
              <a:t>What was Simon’s sin?</a:t>
            </a:r>
          </a:p>
          <a:p>
            <a:pPr marL="1257300" lvl="2" indent="-342900">
              <a:lnSpc>
                <a:spcPct val="100000"/>
              </a:lnSpc>
              <a:spcAft>
                <a:spcPts val="600"/>
              </a:spcAft>
              <a:buAutoNum type="alphaLcPeriod"/>
            </a:pPr>
            <a:r>
              <a:rPr lang="en-US" sz="1600" dirty="0">
                <a:latin typeface="Avenir Book" panose="02000503020000020003" pitchFamily="2" charset="0"/>
              </a:rPr>
              <a:t>What did Peter tell him to do about it?</a:t>
            </a:r>
          </a:p>
          <a:p>
            <a:pPr marL="1257300" lvl="2" indent="-342900">
              <a:lnSpc>
                <a:spcPct val="100000"/>
              </a:lnSpc>
              <a:spcAft>
                <a:spcPts val="600"/>
              </a:spcAft>
              <a:buAutoNum type="alphaLcPeriod"/>
            </a:pPr>
            <a:r>
              <a:rPr lang="en-US" sz="1600" dirty="0">
                <a:latin typeface="Avenir Book" panose="02000503020000020003" pitchFamily="2" charset="0"/>
              </a:rPr>
              <a:t>What did Simon ask Peter to do?</a:t>
            </a:r>
          </a:p>
          <a:p>
            <a:pPr marL="800100" lvl="1" indent="-342900">
              <a:lnSpc>
                <a:spcPct val="100000"/>
              </a:lnSpc>
              <a:spcAft>
                <a:spcPts val="600"/>
              </a:spcAft>
              <a:buAutoNum type="arabicPeriod"/>
            </a:pPr>
            <a:r>
              <a:rPr lang="en-US" sz="2000" dirty="0">
                <a:latin typeface="Avenir Book" panose="02000503020000020003" pitchFamily="2" charset="0"/>
              </a:rPr>
              <a:t>Prayer is our powerful ally in overcoming sin: “Confess your __________ to one another, and __________ for one another, that you may be healed. The </a:t>
            </a:r>
            <a:br>
              <a:rPr lang="en-US" sz="2000" dirty="0">
                <a:latin typeface="Avenir Book" panose="02000503020000020003" pitchFamily="2" charset="0"/>
              </a:rPr>
            </a:br>
            <a:r>
              <a:rPr lang="en-US" sz="2000" dirty="0">
                <a:latin typeface="Avenir Book" panose="02000503020000020003" pitchFamily="2" charset="0"/>
              </a:rPr>
              <a:t>effective, fervent __________ of a righteous man avails much” (James 5:16).</a:t>
            </a:r>
          </a:p>
          <a:p>
            <a:pPr marL="457200" indent="-457200">
              <a:lnSpc>
                <a:spcPct val="100000"/>
              </a:lnSpc>
              <a:spcAft>
                <a:spcPts val="600"/>
              </a:spcAft>
              <a:buAutoNum type="alphaUcPeriod" startAt="3"/>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29501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do disciples do when they fail?</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397002"/>
            <a:ext cx="10515600" cy="5672667"/>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Work on mastering temptation</a:t>
            </a:r>
          </a:p>
          <a:p>
            <a:pPr marL="914400" lvl="1" indent="-457200">
              <a:lnSpc>
                <a:spcPct val="100000"/>
              </a:lnSpc>
              <a:spcAft>
                <a:spcPts val="600"/>
              </a:spcAft>
              <a:buAutoNum type="arabicPeriod"/>
            </a:pPr>
            <a:r>
              <a:rPr lang="en-US" sz="2000" dirty="0">
                <a:latin typeface="Avenir Book" panose="02000503020000020003" pitchFamily="2" charset="0"/>
              </a:rPr>
              <a:t>Sin is not inevitable. We can improve our ability to conquer temptation.</a:t>
            </a:r>
          </a:p>
          <a:p>
            <a:pPr marL="914400" lvl="1" indent="-457200">
              <a:lnSpc>
                <a:spcPct val="100000"/>
              </a:lnSpc>
              <a:spcAft>
                <a:spcPts val="600"/>
              </a:spcAft>
              <a:buAutoNum type="arabicPeriod"/>
            </a:pPr>
            <a:r>
              <a:rPr lang="en-US" sz="2000" dirty="0">
                <a:latin typeface="Avenir Book" panose="02000503020000020003" pitchFamily="2" charset="0"/>
              </a:rPr>
              <a:t>We do this with a three-part strategy:</a:t>
            </a:r>
          </a:p>
          <a:p>
            <a:pPr marL="1257300" lvl="2" indent="-342900">
              <a:lnSpc>
                <a:spcPct val="100000"/>
              </a:lnSpc>
              <a:spcAft>
                <a:spcPts val="600"/>
              </a:spcAft>
              <a:buAutoNum type="alphaLcPeriod"/>
            </a:pPr>
            <a:r>
              <a:rPr lang="en-US" sz="1600" dirty="0">
                <a:latin typeface="Avenir Book" panose="02000503020000020003" pitchFamily="2" charset="0"/>
              </a:rPr>
              <a:t>Controlling our desires – self control is all important. Read 2 Peter 1:5-10. Notice that self-control is a key link in the growth process that leads to ”never stumbling” (verse 10).</a:t>
            </a:r>
          </a:p>
          <a:p>
            <a:pPr marL="1257300" lvl="2" indent="-342900">
              <a:lnSpc>
                <a:spcPct val="100000"/>
              </a:lnSpc>
              <a:spcAft>
                <a:spcPts val="600"/>
              </a:spcAft>
              <a:buAutoNum type="alphaLcPeriod"/>
            </a:pPr>
            <a:r>
              <a:rPr lang="en-US" sz="1600" dirty="0">
                <a:latin typeface="Avenir Book" panose="02000503020000020003" pitchFamily="2" charset="0"/>
              </a:rPr>
              <a:t>Limiting opportunities – read Genesis 39:7-13. Did Joseph flirt with Potiphar’s wife, tease her, or otherwise constantly expose himself to temptation?</a:t>
            </a:r>
          </a:p>
          <a:p>
            <a:pPr marL="1257300" lvl="2" indent="-342900">
              <a:lnSpc>
                <a:spcPct val="100000"/>
              </a:lnSpc>
              <a:spcAft>
                <a:spcPts val="600"/>
              </a:spcAft>
              <a:buAutoNum type="alphaLcPeriod"/>
            </a:pPr>
            <a:r>
              <a:rPr lang="en-US" sz="1600" dirty="0">
                <a:latin typeface="Avenir Book" panose="02000503020000020003" pitchFamily="2" charset="0"/>
              </a:rPr>
              <a:t>Praying for wisdom  – read James 1:5. Will God give us the wisdom to defeat temptation?</a:t>
            </a:r>
          </a:p>
          <a:p>
            <a:pPr marL="800100" lvl="1" indent="-342900">
              <a:lnSpc>
                <a:spcPct val="100000"/>
              </a:lnSpc>
              <a:spcAft>
                <a:spcPts val="600"/>
              </a:spcAft>
              <a:buAutoNum type="arabicPeriod"/>
            </a:pPr>
            <a:r>
              <a:rPr lang="en-US" sz="2000" dirty="0">
                <a:latin typeface="Avenir Book" panose="02000503020000020003" pitchFamily="2" charset="0"/>
              </a:rPr>
              <a:t>God wants you to overcome sin and will help you. “No temptation has overtaken you except such as is common to man; but __________ is faithful, who will not __________ you to be tempted beyond what you are able, but with the __________ will also make the way of escape, that you may be able to bear it” </a:t>
            </a:r>
            <a:br>
              <a:rPr lang="en-US" sz="2000" dirty="0">
                <a:latin typeface="Avenir Book" panose="02000503020000020003" pitchFamily="2" charset="0"/>
              </a:rPr>
            </a:br>
            <a:r>
              <a:rPr lang="en-US" sz="2000" dirty="0">
                <a:latin typeface="Avenir Book" panose="02000503020000020003" pitchFamily="2" charset="0"/>
              </a:rPr>
              <a:t>(1 Corinthians 10:13).</a:t>
            </a:r>
          </a:p>
          <a:p>
            <a:pPr marL="800100" lvl="1" indent="-342900">
              <a:lnSpc>
                <a:spcPct val="100000"/>
              </a:lnSpc>
              <a:spcAft>
                <a:spcPts val="600"/>
              </a:spcAft>
              <a:buAutoNum type="arabicPeriod"/>
            </a:pPr>
            <a:r>
              <a:rPr lang="en-US" sz="2000" dirty="0">
                <a:latin typeface="Avenir Book" panose="02000503020000020003" pitchFamily="2" charset="0"/>
              </a:rPr>
              <a:t>Pray for God’s help, look for the way of escape, and you can defeat the </a:t>
            </a:r>
            <a:br>
              <a:rPr lang="en-US" sz="2000" dirty="0">
                <a:latin typeface="Avenir Book" panose="02000503020000020003" pitchFamily="2" charset="0"/>
              </a:rPr>
            </a:br>
            <a:r>
              <a:rPr lang="en-US" sz="2000" dirty="0">
                <a:latin typeface="Avenir Book" panose="02000503020000020003" pitchFamily="2" charset="0"/>
              </a:rPr>
              <a:t>enticement of sin.</a:t>
            </a:r>
          </a:p>
          <a:p>
            <a:pPr marL="457200" indent="-457200">
              <a:lnSpc>
                <a:spcPct val="100000"/>
              </a:lnSpc>
              <a:spcAft>
                <a:spcPts val="600"/>
              </a:spcAft>
              <a:buAutoNum type="alphaUcPeriod" startAt="4"/>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5" name="5-Point Star 4">
            <a:extLst>
              <a:ext uri="{FF2B5EF4-FFF2-40B4-BE49-F238E27FC236}">
                <a16:creationId xmlns:a16="http://schemas.microsoft.com/office/drawing/2014/main" id="{02125232-382A-DD4B-ABB6-D92AEB407865}"/>
              </a:ext>
            </a:extLst>
          </p:cNvPr>
          <p:cNvSpPr/>
          <p:nvPr/>
        </p:nvSpPr>
        <p:spPr>
          <a:xfrm>
            <a:off x="1611480" y="4089393"/>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58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latin typeface="Avenir Book" panose="02000503020000020003" pitchFamily="2" charset="0"/>
              </a:rPr>
              <a:t>Conclusion</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Subtitle 2">
            <a:extLst>
              <a:ext uri="{FF2B5EF4-FFF2-40B4-BE49-F238E27FC236}">
                <a16:creationId xmlns:a16="http://schemas.microsoft.com/office/drawing/2014/main" id="{B265204A-A0CB-0C48-A497-9E1E9C8EE82D}"/>
              </a:ext>
            </a:extLst>
          </p:cNvPr>
          <p:cNvSpPr txBox="1">
            <a:spLocks/>
          </p:cNvSpPr>
          <p:nvPr/>
        </p:nvSpPr>
        <p:spPr>
          <a:xfrm>
            <a:off x="5667153" y="5941290"/>
            <a:ext cx="6524847" cy="91670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Avenir Book"/>
              </a:rPr>
              <a:t>Lesson 7: Disciples Fail but Never Quit</a:t>
            </a:r>
            <a:endParaRPr lang="en-US" dirty="0">
              <a:latin typeface="Avenir Book"/>
            </a:endParaRPr>
          </a:p>
          <a:p>
            <a:pPr marL="0" indent="0" algn="ctr">
              <a:buNone/>
            </a:pPr>
            <a:r>
              <a:rPr lang="en-US" dirty="0">
                <a:latin typeface="Avenir Book"/>
              </a:rPr>
              <a:t>Studies to Help Disciples Grow Stronger</a:t>
            </a:r>
          </a:p>
        </p:txBody>
      </p:sp>
    </p:spTree>
    <p:extLst>
      <p:ext uri="{BB962C8B-B14F-4D97-AF65-F5344CB8AC3E}">
        <p14:creationId xmlns:p14="http://schemas.microsoft.com/office/powerpoint/2010/main" val="318309137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Becoming a disciple does not mean we will never sin again.</a:t>
            </a:r>
          </a:p>
          <a:p>
            <a:pPr marL="914400" lvl="1" indent="-457200">
              <a:lnSpc>
                <a:spcPct val="100000"/>
              </a:lnSpc>
              <a:spcAft>
                <a:spcPts val="600"/>
              </a:spcAft>
              <a:buAutoNum type="arabicPeriod"/>
            </a:pPr>
            <a:r>
              <a:rPr lang="en-US" sz="2000" dirty="0">
                <a:latin typeface="Avenir Book" panose="02000503020000020003" pitchFamily="2" charset="0"/>
              </a:rPr>
              <a:t>Just as Jesus’ disciple did, we still fail the Lord.</a:t>
            </a:r>
          </a:p>
          <a:p>
            <a:pPr marL="914400" lvl="1" indent="-457200">
              <a:lnSpc>
                <a:spcPct val="100000"/>
              </a:lnSpc>
              <a:spcAft>
                <a:spcPts val="600"/>
              </a:spcAft>
              <a:buAutoNum type="arabicPeriod"/>
            </a:pPr>
            <a:r>
              <a:rPr lang="en-US" sz="2000" dirty="0">
                <a:latin typeface="Avenir Book" panose="02000503020000020003" pitchFamily="2" charset="0"/>
              </a:rPr>
              <a:t>But through repentance, confession, and prayer we can be restored to the Lord to follow Him again.</a:t>
            </a:r>
          </a:p>
          <a:p>
            <a:pPr marL="457200" indent="-457200">
              <a:lnSpc>
                <a:spcPct val="100000"/>
              </a:lnSpc>
              <a:spcAft>
                <a:spcPts val="600"/>
              </a:spcAft>
              <a:buAutoNum type="alphaUcPeriod"/>
            </a:pPr>
            <a:r>
              <a:rPr lang="en-US" sz="2400" dirty="0">
                <a:latin typeface="Avenir Book" panose="02000503020000020003" pitchFamily="2" charset="0"/>
              </a:rPr>
              <a:t>This means one of the keys to Christianity is endurance.</a:t>
            </a:r>
          </a:p>
          <a:p>
            <a:pPr marL="914400" lvl="1" indent="-457200">
              <a:lnSpc>
                <a:spcPct val="100000"/>
              </a:lnSpc>
              <a:spcAft>
                <a:spcPts val="600"/>
              </a:spcAft>
              <a:buAutoNum type="arabicPeriod"/>
            </a:pPr>
            <a:r>
              <a:rPr lang="en-US" sz="2000" dirty="0">
                <a:latin typeface="Avenir Book" panose="02000503020000020003" pitchFamily="2" charset="0"/>
              </a:rPr>
              <a:t>Do not allow yourself to become discouraged because you are not progressing as quickly as you want to or because you are still tempted to sin.</a:t>
            </a:r>
          </a:p>
          <a:p>
            <a:pPr marL="914400" lvl="1" indent="-457200">
              <a:lnSpc>
                <a:spcPct val="100000"/>
              </a:lnSpc>
              <a:spcAft>
                <a:spcPts val="600"/>
              </a:spcAft>
              <a:buAutoNum type="arabicPeriod"/>
            </a:pPr>
            <a:r>
              <a:rPr lang="en-US" sz="2000" dirty="0">
                <a:latin typeface="Avenir Book" panose="02000503020000020003" pitchFamily="2" charset="0"/>
              </a:rPr>
              <a:t>Keep thinking about heaven and press on. Never entertain any ideas of quitting or not getting to heaven.</a:t>
            </a:r>
          </a:p>
          <a:p>
            <a:pPr marL="914400" lvl="1" indent="-457200">
              <a:lnSpc>
                <a:spcPct val="100000"/>
              </a:lnSpc>
              <a:spcAft>
                <a:spcPts val="600"/>
              </a:spcAft>
              <a:buAutoNum type="arabicPeriod"/>
            </a:pPr>
            <a:r>
              <a:rPr lang="en-US" sz="2000" dirty="0">
                <a:latin typeface="Avenir Book" panose="02000503020000020003" pitchFamily="2" charset="0"/>
              </a:rPr>
              <a:t>Continue to work on mastering temptation and God will bless you. </a:t>
            </a:r>
            <a:br>
              <a:rPr lang="en-US" sz="2000" dirty="0">
                <a:latin typeface="Avenir Book" panose="02000503020000020003" pitchFamily="2" charset="0"/>
              </a:rPr>
            </a:br>
            <a:r>
              <a:rPr lang="en-US" sz="2000" dirty="0">
                <a:latin typeface="Avenir Book" panose="02000503020000020003" pitchFamily="2" charset="0"/>
              </a:rPr>
              <a:t>Trust Him and refuse to give up!</a:t>
            </a:r>
            <a:endParaRPr lang="en-US" sz="2400" dirty="0">
              <a:latin typeface="Avenir Book" panose="02000503020000020003" pitchFamily="2" charset="0"/>
            </a:endParaRP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0462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Disciples Fail but Never Quit</a:t>
            </a:r>
            <a:br>
              <a:rPr lang="en-US" dirty="0">
                <a:latin typeface="Avenir Book" panose="02000503020000020003" pitchFamily="2" charset="0"/>
              </a:rPr>
            </a:br>
            <a:r>
              <a:rPr lang="en-US" sz="1800" dirty="0">
                <a:latin typeface="Avenir Book" panose="02000503020000020003" pitchFamily="2" charset="0"/>
              </a:rPr>
              <a:t>Lesson 7</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What do I do when I sin? Do I need to be baptized again after I sin? What does Jesus think of me when I fail Him?</a:t>
            </a:r>
          </a:p>
          <a:p>
            <a:pPr marL="457200" indent="-457200">
              <a:lnSpc>
                <a:spcPct val="100000"/>
              </a:lnSpc>
              <a:spcAft>
                <a:spcPts val="600"/>
              </a:spcAft>
              <a:buAutoNum type="alphaUcPeriod"/>
            </a:pPr>
            <a:r>
              <a:rPr lang="en-US" sz="2400" dirty="0">
                <a:latin typeface="Avenir Book" panose="02000503020000020003" pitchFamily="2" charset="0"/>
              </a:rPr>
              <a:t>New disciples quickly realize that they have not mastered sin. No matter how hard they try, disciples find that they will, in some areas, do wrong. In this lesson you will learn:</a:t>
            </a:r>
          </a:p>
          <a:p>
            <a:pPr marL="914400" lvl="1" indent="-457200">
              <a:lnSpc>
                <a:spcPct val="100000"/>
              </a:lnSpc>
              <a:spcAft>
                <a:spcPts val="600"/>
              </a:spcAft>
              <a:buAutoNum type="arabicPeriod"/>
            </a:pPr>
            <a:r>
              <a:rPr lang="en-US" sz="2000" dirty="0">
                <a:latin typeface="Avenir Book" panose="02000503020000020003" pitchFamily="2" charset="0"/>
              </a:rPr>
              <a:t>That disciples will fail.</a:t>
            </a:r>
          </a:p>
          <a:p>
            <a:pPr marL="914400" lvl="1" indent="-457200">
              <a:lnSpc>
                <a:spcPct val="100000"/>
              </a:lnSpc>
              <a:spcAft>
                <a:spcPts val="600"/>
              </a:spcAft>
              <a:buAutoNum type="arabicPeriod"/>
            </a:pPr>
            <a:r>
              <a:rPr lang="en-US" sz="2000" dirty="0">
                <a:latin typeface="Avenir Book" panose="02000503020000020003" pitchFamily="2" charset="0"/>
              </a:rPr>
              <a:t>Why disciples fail.</a:t>
            </a:r>
          </a:p>
          <a:p>
            <a:pPr marL="914400" lvl="1" indent="-457200">
              <a:lnSpc>
                <a:spcPct val="100000"/>
              </a:lnSpc>
              <a:spcAft>
                <a:spcPts val="600"/>
              </a:spcAft>
              <a:buAutoNum type="arabicPeriod"/>
            </a:pPr>
            <a:r>
              <a:rPr lang="en-US" sz="2000" dirty="0">
                <a:latin typeface="Avenir Book" panose="02000503020000020003" pitchFamily="2" charset="0"/>
              </a:rPr>
              <a:t>What disciples do when they fail.</a:t>
            </a:r>
          </a:p>
          <a:p>
            <a:pPr marL="457200" indent="-457200">
              <a:lnSpc>
                <a:spcPct val="100000"/>
              </a:lnSpc>
              <a:spcAft>
                <a:spcPts val="600"/>
              </a:spcAft>
              <a:buAutoNum type="alphaUcPeriod"/>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4477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You have concluded the </a:t>
            </a:r>
            <a:r>
              <a:rPr lang="en-US" sz="2400" i="1" dirty="0">
                <a:latin typeface="Avenir Book" panose="02000503020000020003" pitchFamily="2" charset="0"/>
              </a:rPr>
              <a:t>Who Will Follow Jesus? </a:t>
            </a:r>
            <a:r>
              <a:rPr lang="en-US" sz="2400" dirty="0">
                <a:latin typeface="Avenir Book" panose="02000503020000020003" pitchFamily="2" charset="0"/>
              </a:rPr>
              <a:t>Book. Discuss with the elders of the church or your teacher what materials you should study now. Don’t stop learning and working on discipleship just because you have completed this material. </a:t>
            </a:r>
          </a:p>
          <a:p>
            <a:pPr marL="0" indent="0">
              <a:lnSpc>
                <a:spcPct val="100000"/>
              </a:lnSpc>
              <a:spcAft>
                <a:spcPts val="600"/>
              </a:spcAft>
              <a:buNone/>
            </a:pPr>
            <a:endParaRPr lang="en-US" sz="2400" dirty="0">
              <a:latin typeface="Avenir Book" panose="02000503020000020003" pitchFamily="2" charset="0"/>
            </a:endParaRPr>
          </a:p>
          <a:p>
            <a:pPr marL="0" indent="0" algn="ctr">
              <a:lnSpc>
                <a:spcPct val="100000"/>
              </a:lnSpc>
              <a:spcAft>
                <a:spcPts val="600"/>
              </a:spcAft>
              <a:buNone/>
            </a:pPr>
            <a:r>
              <a:rPr lang="en-US" sz="2400" b="1" dirty="0">
                <a:latin typeface="Avenir Book" panose="02000503020000020003" pitchFamily="2" charset="0"/>
              </a:rPr>
              <a:t>Keep trying to be like Jesus!</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58839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fontScale="92500"/>
          </a:bodyPr>
          <a:lstStyle/>
          <a:p>
            <a:r>
              <a:rPr lang="en-US" sz="3200" dirty="0">
                <a:solidFill>
                  <a:schemeClr val="bg1"/>
                </a:solidFill>
                <a:latin typeface="Avenir Book"/>
              </a:rPr>
              <a:t>Lesson 7: Disciples Fail but Never Quit</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84632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Title</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latin typeface="Avenir Book" panose="02000503020000020003" pitchFamily="2" charset="0"/>
              </a:rPr>
              <a:t>Do disciples fail?</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Avenir Book"/>
              </a:rPr>
              <a:t>Lesson 7: Disciples Fail but Never Quit</a:t>
            </a:r>
            <a:endParaRPr lang="en-US" dirty="0">
              <a:latin typeface="Avenir Book"/>
            </a:endParaRPr>
          </a:p>
          <a:p>
            <a:pPr marL="0" indent="0" algn="ctr">
              <a:buNone/>
            </a:pPr>
            <a:r>
              <a:rPr lang="en-US" dirty="0">
                <a:latin typeface="Avenir Book"/>
              </a:rPr>
              <a:t>Studies to Help Disciples Grow Stronger</a:t>
            </a:r>
          </a:p>
        </p:txBody>
      </p:sp>
    </p:spTree>
    <p:extLst>
      <p:ext uri="{BB962C8B-B14F-4D97-AF65-F5344CB8AC3E}">
        <p14:creationId xmlns:p14="http://schemas.microsoft.com/office/powerpoint/2010/main" val="286192301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Do disciples fail?</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Jesus’ disciples failed Him often:</a:t>
            </a:r>
          </a:p>
          <a:p>
            <a:pPr marL="914400" lvl="1" indent="-457200">
              <a:lnSpc>
                <a:spcPct val="100000"/>
              </a:lnSpc>
              <a:spcAft>
                <a:spcPts val="600"/>
              </a:spcAft>
              <a:buAutoNum type="arabicPeriod"/>
            </a:pPr>
            <a:r>
              <a:rPr lang="en-US" sz="2000" dirty="0">
                <a:latin typeface="Avenir Book" panose="02000503020000020003" pitchFamily="2" charset="0"/>
              </a:rPr>
              <a:t>Read Luke 8:9. Did the disciples understand the parable?</a:t>
            </a:r>
          </a:p>
          <a:p>
            <a:pPr marL="914400" lvl="1" indent="-457200">
              <a:lnSpc>
                <a:spcPct val="100000"/>
              </a:lnSpc>
              <a:spcAft>
                <a:spcPts val="600"/>
              </a:spcAft>
              <a:buAutoNum type="arabicPeriod"/>
            </a:pPr>
            <a:r>
              <a:rPr lang="en-US" sz="2000" dirty="0">
                <a:latin typeface="Avenir Book" panose="02000503020000020003" pitchFamily="2" charset="0"/>
              </a:rPr>
              <a:t>Read Luke 8:24. Did the disciples trust Jesus as they should have?</a:t>
            </a:r>
          </a:p>
          <a:p>
            <a:pPr marL="914400" lvl="1" indent="-457200">
              <a:lnSpc>
                <a:spcPct val="100000"/>
              </a:lnSpc>
              <a:spcAft>
                <a:spcPts val="600"/>
              </a:spcAft>
              <a:buAutoNum type="arabicPeriod"/>
            </a:pPr>
            <a:r>
              <a:rPr lang="en-US" sz="2000" dirty="0">
                <a:latin typeface="Avenir Book" panose="02000503020000020003" pitchFamily="2" charset="0"/>
              </a:rPr>
              <a:t>Read Luke 9:40. Could the disciples cast out the demon?</a:t>
            </a:r>
          </a:p>
          <a:p>
            <a:pPr marL="914400" lvl="1" indent="-457200">
              <a:lnSpc>
                <a:spcPct val="100000"/>
              </a:lnSpc>
              <a:spcAft>
                <a:spcPts val="600"/>
              </a:spcAft>
              <a:buAutoNum type="arabicPeriod"/>
            </a:pPr>
            <a:r>
              <a:rPr lang="en-US" sz="2000" dirty="0">
                <a:latin typeface="Avenir Book" panose="02000503020000020003" pitchFamily="2" charset="0"/>
              </a:rPr>
              <a:t>Read Luke 9:46. What were the disciples arguing about? </a:t>
            </a:r>
          </a:p>
          <a:p>
            <a:pPr marL="457200" lvl="1" indent="0">
              <a:lnSpc>
                <a:spcPct val="100000"/>
              </a:lnSpc>
              <a:spcAft>
                <a:spcPts val="600"/>
              </a:spcAft>
              <a:buNone/>
            </a:pPr>
            <a:r>
              <a:rPr lang="en-US" sz="2000" dirty="0">
                <a:latin typeface="Avenir Book" panose="02000503020000020003" pitchFamily="2" charset="0"/>
              </a:rPr>
              <a:t>	Should disciples argue this way? </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Read Luke 22:46. Did the disciples help Jesus prepare for the suffering of the cross?</a:t>
            </a:r>
          </a:p>
          <a:p>
            <a:pPr marL="457200" indent="-457200">
              <a:lnSpc>
                <a:spcPct val="100000"/>
              </a:lnSpc>
              <a:spcAft>
                <a:spcPts val="600"/>
              </a:spcAft>
              <a:buAutoNum type="alphaUcPeriod"/>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401288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fontScale="92500"/>
          </a:bodyPr>
          <a:lstStyle/>
          <a:p>
            <a:r>
              <a:rPr lang="en-US" sz="3200" dirty="0">
                <a:solidFill>
                  <a:schemeClr val="bg1"/>
                </a:solidFill>
                <a:latin typeface="Avenir Book"/>
              </a:rPr>
              <a:t>Lesson 7: Disciples Fail but Never Quit</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53479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Do disciples fail?</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Yes, the disciples failed often.</a:t>
            </a:r>
          </a:p>
          <a:p>
            <a:pPr marL="914400" lvl="1" indent="-457200">
              <a:lnSpc>
                <a:spcPct val="100000"/>
              </a:lnSpc>
              <a:spcAft>
                <a:spcPts val="600"/>
              </a:spcAft>
              <a:buAutoNum type="arabicPeriod"/>
            </a:pPr>
            <a:r>
              <a:rPr lang="en-US" sz="2000" dirty="0">
                <a:latin typeface="Avenir Book" panose="02000503020000020003" pitchFamily="2" charset="0"/>
              </a:rPr>
              <a:t>But did they give up? Did the disciples get mad and quit? Did the disciples decide to start following some other teacher?</a:t>
            </a:r>
          </a:p>
          <a:p>
            <a:pPr marL="914400" lvl="1" indent="-457200">
              <a:lnSpc>
                <a:spcPct val="100000"/>
              </a:lnSpc>
              <a:spcAft>
                <a:spcPts val="600"/>
              </a:spcAft>
              <a:buAutoNum type="arabicPeriod"/>
            </a:pPr>
            <a:r>
              <a:rPr lang="en-US" sz="2000" dirty="0">
                <a:latin typeface="Avenir Book" panose="02000503020000020003" pitchFamily="2" charset="0"/>
              </a:rPr>
              <a:t>No, they continued to do the best they could. They kept following Jesus, and they kept trying to do better.</a:t>
            </a:r>
          </a:p>
          <a:p>
            <a:pPr marL="914400" lvl="1" indent="-457200">
              <a:lnSpc>
                <a:spcPct val="100000"/>
              </a:lnSpc>
              <a:spcAft>
                <a:spcPts val="600"/>
              </a:spcAft>
              <a:buAutoNum type="arabicPeriod"/>
            </a:pPr>
            <a:r>
              <a:rPr lang="en-US" sz="2000" dirty="0">
                <a:latin typeface="Avenir Book" panose="02000503020000020003" pitchFamily="2" charset="0"/>
              </a:rPr>
              <a:t>Notice the example of Peter. Read Luke 22:55-62.</a:t>
            </a:r>
          </a:p>
          <a:p>
            <a:pPr marL="1257300" lvl="2" indent="-342900">
              <a:lnSpc>
                <a:spcPct val="100000"/>
              </a:lnSpc>
              <a:spcAft>
                <a:spcPts val="600"/>
              </a:spcAft>
              <a:buAutoNum type="alphaLcPeriod"/>
            </a:pPr>
            <a:r>
              <a:rPr lang="en-US" sz="1600" dirty="0">
                <a:latin typeface="Avenir Book" panose="02000503020000020003" pitchFamily="2" charset="0"/>
              </a:rPr>
              <a:t>How many times did Peter deny Jesus?</a:t>
            </a:r>
          </a:p>
          <a:p>
            <a:pPr marL="1257300" lvl="2" indent="-342900">
              <a:lnSpc>
                <a:spcPct val="100000"/>
              </a:lnSpc>
              <a:spcAft>
                <a:spcPts val="600"/>
              </a:spcAft>
              <a:buAutoNum type="alphaLcPeriod"/>
            </a:pPr>
            <a:r>
              <a:rPr lang="en-US" sz="1600" dirty="0">
                <a:latin typeface="Avenir Book" panose="02000503020000020003" pitchFamily="2" charset="0"/>
              </a:rPr>
              <a:t>Was Peter sorry he did this?</a:t>
            </a:r>
          </a:p>
          <a:p>
            <a:pPr marL="1257300" lvl="2" indent="-342900">
              <a:lnSpc>
                <a:spcPct val="100000"/>
              </a:lnSpc>
              <a:spcAft>
                <a:spcPts val="600"/>
              </a:spcAft>
              <a:buAutoNum type="alphaLcPeriod"/>
            </a:pPr>
            <a:r>
              <a:rPr lang="en-US" sz="1600" dirty="0">
                <a:latin typeface="Avenir Book" panose="02000503020000020003" pitchFamily="2" charset="0"/>
              </a:rPr>
              <a:t>Read Luke 24:12. Did Peter give up on following Jesus?</a:t>
            </a:r>
          </a:p>
          <a:p>
            <a:pPr marL="457200" indent="-457200">
              <a:lnSpc>
                <a:spcPct val="100000"/>
              </a:lnSpc>
              <a:spcAft>
                <a:spcPts val="600"/>
              </a:spcAft>
              <a:buAutoNum type="alphaUcPeriod" startAt="2"/>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9405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Do disciples fail?</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Disciples do not quit.</a:t>
            </a:r>
          </a:p>
          <a:p>
            <a:pPr marL="914400" lvl="1" indent="-457200">
              <a:lnSpc>
                <a:spcPct val="100000"/>
              </a:lnSpc>
              <a:spcAft>
                <a:spcPts val="600"/>
              </a:spcAft>
              <a:buAutoNum type="arabicPeriod"/>
            </a:pPr>
            <a:r>
              <a:rPr lang="en-US" sz="2000" dirty="0">
                <a:latin typeface="Avenir Book" panose="02000503020000020003" pitchFamily="2" charset="0"/>
              </a:rPr>
              <a:t>They turn back to Jesus and start following Him again.</a:t>
            </a:r>
          </a:p>
          <a:p>
            <a:pPr marL="914400" lvl="1" indent="-457200">
              <a:lnSpc>
                <a:spcPct val="100000"/>
              </a:lnSpc>
              <a:spcAft>
                <a:spcPts val="600"/>
              </a:spcAft>
              <a:buAutoNum type="arabicPeriod"/>
            </a:pPr>
            <a:r>
              <a:rPr lang="en-US" sz="2000" dirty="0">
                <a:latin typeface="Avenir Book" panose="02000503020000020003" pitchFamily="2" charset="0"/>
              </a:rPr>
              <a:t>Endurance is an important part of discipleship: “Therefore we also, since we are surrounded by so great a cloud of witnesses, let us lay aside every __________ and the __________ which so easily ensnares us, and let us run with __________ the race that is set before us” (Hebrews 12:1).</a:t>
            </a:r>
          </a:p>
          <a:p>
            <a:pPr marL="914400" lvl="1" indent="-457200">
              <a:lnSpc>
                <a:spcPct val="100000"/>
              </a:lnSpc>
              <a:spcAft>
                <a:spcPts val="600"/>
              </a:spcAft>
              <a:buAutoNum type="arabicPeriod"/>
            </a:pPr>
            <a:r>
              <a:rPr lang="en-US" sz="2000" dirty="0">
                <a:latin typeface="Avenir Book" panose="02000503020000020003" pitchFamily="2" charset="0"/>
              </a:rPr>
              <a:t>First-century Christians who were being terribly persecuted were told: “Be __________ until death, and I will give you the crown of __________” </a:t>
            </a:r>
            <a:br>
              <a:rPr lang="en-US" sz="2000" dirty="0">
                <a:latin typeface="Avenir Book" panose="02000503020000020003" pitchFamily="2" charset="0"/>
              </a:rPr>
            </a:br>
            <a:r>
              <a:rPr lang="en-US" sz="2000" dirty="0">
                <a:latin typeface="Avenir Book" panose="02000503020000020003" pitchFamily="2" charset="0"/>
              </a:rPr>
              <a:t>(Revelation 2:10).</a:t>
            </a:r>
          </a:p>
          <a:p>
            <a:pPr marL="457200" indent="-457200">
              <a:lnSpc>
                <a:spcPct val="100000"/>
              </a:lnSpc>
              <a:spcAft>
                <a:spcPts val="600"/>
              </a:spcAft>
              <a:buAutoNum type="alphaUcPeriod" startAt="3"/>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16603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911163" y="0"/>
            <a:ext cx="5280837" cy="6858000"/>
          </a:xfrm>
        </p:spPr>
        <p:txBody>
          <a:bodyPr vert="horz" lIns="91440" tIns="45720" rIns="91440" bIns="45720" rtlCol="0" anchor="ctr">
            <a:normAutofit/>
          </a:bodyPr>
          <a:lstStyle/>
          <a:p>
            <a:pPr algn="ctr"/>
            <a:r>
              <a:rPr lang="en-US" sz="5400" dirty="0">
                <a:latin typeface="Avenir Book" panose="02000503020000020003" pitchFamily="2" charset="0"/>
              </a:rPr>
              <a:t>Why do disciples sin?</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Subtitle 2">
            <a:extLst>
              <a:ext uri="{FF2B5EF4-FFF2-40B4-BE49-F238E27FC236}">
                <a16:creationId xmlns:a16="http://schemas.microsoft.com/office/drawing/2014/main" id="{A5BE3175-3A21-9247-85BD-B528EF5FE0F5}"/>
              </a:ext>
            </a:extLst>
          </p:cNvPr>
          <p:cNvSpPr txBox="1">
            <a:spLocks/>
          </p:cNvSpPr>
          <p:nvPr/>
        </p:nvSpPr>
        <p:spPr>
          <a:xfrm>
            <a:off x="5667153" y="5941290"/>
            <a:ext cx="6524847" cy="91670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Avenir Book"/>
              </a:rPr>
              <a:t>Lesson 7: Disciples Fail but Never Quit</a:t>
            </a:r>
            <a:endParaRPr lang="en-US" dirty="0">
              <a:latin typeface="Avenir Book"/>
            </a:endParaRPr>
          </a:p>
          <a:p>
            <a:pPr marL="0" indent="0" algn="ctr">
              <a:buNone/>
            </a:pPr>
            <a:r>
              <a:rPr lang="en-US" dirty="0">
                <a:latin typeface="Avenir Book"/>
              </a:rPr>
              <a:t>Studies to Help Disciples Grow Stronger</a:t>
            </a:r>
          </a:p>
        </p:txBody>
      </p:sp>
    </p:spTree>
    <p:extLst>
      <p:ext uri="{BB962C8B-B14F-4D97-AF65-F5344CB8AC3E}">
        <p14:creationId xmlns:p14="http://schemas.microsoft.com/office/powerpoint/2010/main" val="47986953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disciples sin?</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505334"/>
            <a:ext cx="10515600" cy="5352666"/>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Because we need to grow in Christ Jesus.</a:t>
            </a:r>
          </a:p>
          <a:p>
            <a:pPr marL="914400" lvl="1" indent="-457200">
              <a:lnSpc>
                <a:spcPct val="100000"/>
              </a:lnSpc>
              <a:spcAft>
                <a:spcPts val="600"/>
              </a:spcAft>
              <a:buAutoNum type="arabicPeriod"/>
            </a:pPr>
            <a:r>
              <a:rPr lang="en-US" sz="2000" dirty="0">
                <a:latin typeface="Avenir Book" panose="02000503020000020003" pitchFamily="2" charset="0"/>
              </a:rPr>
              <a:t>When you first are born into Christ, you do not know everything about righteousness or sin.</a:t>
            </a:r>
          </a:p>
          <a:p>
            <a:pPr marL="914400" lvl="1" indent="-457200">
              <a:lnSpc>
                <a:spcPct val="100000"/>
              </a:lnSpc>
              <a:spcAft>
                <a:spcPts val="600"/>
              </a:spcAft>
              <a:buAutoNum type="arabicPeriod"/>
            </a:pPr>
            <a:r>
              <a:rPr lang="en-US" sz="2000" dirty="0">
                <a:latin typeface="Avenir Book" panose="02000503020000020003" pitchFamily="2" charset="0"/>
              </a:rPr>
              <a:t>The New Testament refers to the new convert as a “babe” and points out how he or she must grow: “For everyone who partakes only of milk is unskilled in the word of righteousness, for he is a __________. But solid food belongs to those who are of full age, that is, those who by reason of use have their __________ exercised to discern both good and evil. Therefore, leaving the discussion of the __________ principles of Christ, let us go on to perfection, not laying again the foundation of __________ from dead works and of faith toward God” (Hebrews 5:13-6:1).</a:t>
            </a:r>
          </a:p>
          <a:p>
            <a:pPr marL="914400" lvl="1" indent="-457200">
              <a:lnSpc>
                <a:spcPct val="100000"/>
              </a:lnSpc>
              <a:spcAft>
                <a:spcPts val="600"/>
              </a:spcAft>
              <a:buAutoNum type="arabicPeriod"/>
            </a:pPr>
            <a:r>
              <a:rPr lang="en-US" sz="2000" dirty="0">
                <a:latin typeface="Avenir Book" panose="02000503020000020003" pitchFamily="2" charset="0"/>
              </a:rPr>
              <a:t>We cannot continue in the “elementary principles of Christ” but must grow stronger and more mature in Jesus Christ.</a:t>
            </a:r>
          </a:p>
          <a:p>
            <a:pPr marL="914400" lvl="1" indent="-457200">
              <a:lnSpc>
                <a:spcPct val="100000"/>
              </a:lnSpc>
              <a:spcAft>
                <a:spcPts val="600"/>
              </a:spcAft>
              <a:buAutoNum type="arabicPeriod"/>
            </a:pPr>
            <a:r>
              <a:rPr lang="en-US" sz="2000" dirty="0">
                <a:latin typeface="Avenir Book" panose="02000503020000020003" pitchFamily="2" charset="0"/>
              </a:rPr>
              <a:t>As you continue following Jesus and resisting the devil, you will get better and better at being a disciple. This is the growth and maturity process.</a:t>
            </a:r>
          </a:p>
          <a:p>
            <a:pPr marL="457200" indent="-457200">
              <a:lnSpc>
                <a:spcPct val="100000"/>
              </a:lnSpc>
              <a:spcAft>
                <a:spcPts val="600"/>
              </a:spcAft>
              <a:buAutoNum type="alphaUcPeriod"/>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72137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Why do disciples sin?</a:t>
            </a:r>
            <a:br>
              <a:rPr lang="en-US" dirty="0">
                <a:latin typeface="Avenir Book" panose="02000503020000020003" pitchFamily="2" charset="0"/>
              </a:rPr>
            </a:br>
            <a:r>
              <a:rPr lang="en-US" sz="1800" dirty="0">
                <a:latin typeface="Avenir Book" panose="02000503020000020003" pitchFamily="2" charset="0"/>
              </a:rPr>
              <a:t>Lesson 7: Disciples Fail but Never Quit</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5014022"/>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Because the devil continually tempts us.</a:t>
            </a:r>
          </a:p>
          <a:p>
            <a:pPr marL="914400" lvl="1" indent="-457200">
              <a:lnSpc>
                <a:spcPct val="100000"/>
              </a:lnSpc>
              <a:spcAft>
                <a:spcPts val="600"/>
              </a:spcAft>
              <a:buAutoNum type="arabicPeriod"/>
            </a:pPr>
            <a:r>
              <a:rPr lang="en-US" sz="2000" dirty="0">
                <a:latin typeface="Avenir Book" panose="02000503020000020003" pitchFamily="2" charset="0"/>
              </a:rPr>
              <a:t>The devil tempted Jesus. Read Luke 4:1-13.</a:t>
            </a:r>
          </a:p>
          <a:p>
            <a:pPr lvl="2">
              <a:lnSpc>
                <a:spcPct val="100000"/>
              </a:lnSpc>
              <a:spcAft>
                <a:spcPts val="600"/>
              </a:spcAft>
              <a:buAutoNum type="alphaLcPeriod"/>
            </a:pPr>
            <a:r>
              <a:rPr lang="en-US" sz="1600" dirty="0">
                <a:latin typeface="Avenir Book" panose="02000503020000020003" pitchFamily="2" charset="0"/>
              </a:rPr>
              <a:t>What was the first temptation?</a:t>
            </a:r>
          </a:p>
          <a:p>
            <a:pPr lvl="2">
              <a:lnSpc>
                <a:spcPct val="100000"/>
              </a:lnSpc>
              <a:spcAft>
                <a:spcPts val="600"/>
              </a:spcAft>
              <a:buAutoNum type="alphaLcPeriod"/>
            </a:pPr>
            <a:r>
              <a:rPr lang="en-US" sz="1600" dirty="0">
                <a:latin typeface="Avenir Book" panose="02000503020000020003" pitchFamily="2" charset="0"/>
              </a:rPr>
              <a:t>What was the second temptation?</a:t>
            </a:r>
          </a:p>
          <a:p>
            <a:pPr lvl="2">
              <a:lnSpc>
                <a:spcPct val="100000"/>
              </a:lnSpc>
              <a:spcAft>
                <a:spcPts val="600"/>
              </a:spcAft>
              <a:buAutoNum type="alphaLcPeriod"/>
            </a:pPr>
            <a:r>
              <a:rPr lang="en-US" sz="1600" dirty="0">
                <a:latin typeface="Avenir Book" panose="02000503020000020003" pitchFamily="2" charset="0"/>
              </a:rPr>
              <a:t>What was the third temptation?</a:t>
            </a:r>
          </a:p>
          <a:p>
            <a:pPr lvl="2">
              <a:lnSpc>
                <a:spcPct val="100000"/>
              </a:lnSpc>
              <a:spcAft>
                <a:spcPts val="600"/>
              </a:spcAft>
              <a:buAutoNum type="alphaLcPeriod"/>
            </a:pPr>
            <a:r>
              <a:rPr lang="en-US" sz="1600" dirty="0">
                <a:latin typeface="Avenir Book" panose="02000503020000020003" pitchFamily="2" charset="0"/>
              </a:rPr>
              <a:t>When the devil had tempted Jesus these three times, did he leave Jesus alone (note verse 13)?</a:t>
            </a:r>
          </a:p>
          <a:p>
            <a:pPr lvl="1">
              <a:lnSpc>
                <a:spcPct val="100000"/>
              </a:lnSpc>
              <a:spcAft>
                <a:spcPts val="600"/>
              </a:spcAft>
              <a:buAutoNum type="arabicPeriod"/>
            </a:pPr>
            <a:r>
              <a:rPr lang="en-US" sz="2000" dirty="0">
                <a:latin typeface="Avenir Book" panose="02000503020000020003" pitchFamily="2" charset="0"/>
              </a:rPr>
              <a:t>Why did Judas Iscariot betray our Lord (Luke 22:3)?</a:t>
            </a:r>
          </a:p>
          <a:p>
            <a:pPr lvl="1">
              <a:lnSpc>
                <a:spcPct val="100000"/>
              </a:lnSpc>
              <a:spcAft>
                <a:spcPts val="600"/>
              </a:spcAft>
              <a:buAutoNum type="arabicPeriod"/>
            </a:pPr>
            <a:r>
              <a:rPr lang="en-US" sz="2000" dirty="0">
                <a:latin typeface="Avenir Book" panose="02000503020000020003" pitchFamily="2" charset="0"/>
              </a:rPr>
              <a:t>Why do people sin today (James 1:13-15)?</a:t>
            </a:r>
          </a:p>
          <a:p>
            <a:pPr lvl="1">
              <a:lnSpc>
                <a:spcPct val="100000"/>
              </a:lnSpc>
              <a:spcAft>
                <a:spcPts val="600"/>
              </a:spcAft>
              <a:buAutoNum type="arabicPeriod"/>
            </a:pPr>
            <a:r>
              <a:rPr lang="en-US" sz="2000" dirty="0">
                <a:latin typeface="Avenir Book" panose="02000503020000020003" pitchFamily="2" charset="0"/>
              </a:rPr>
              <a:t>Who is our adversary (1 Peter 5:8)?</a:t>
            </a:r>
          </a:p>
          <a:p>
            <a:pPr lvl="1">
              <a:lnSpc>
                <a:spcPct val="100000"/>
              </a:lnSpc>
              <a:spcAft>
                <a:spcPts val="600"/>
              </a:spcAft>
              <a:buAutoNum type="arabicPeriod"/>
            </a:pPr>
            <a:r>
              <a:rPr lang="en-US" sz="2000" dirty="0">
                <a:latin typeface="Avenir Book" panose="02000503020000020003" pitchFamily="2" charset="0"/>
              </a:rPr>
              <a:t>Important: Can we resist the devil, or is falling to his temptations inevitable </a:t>
            </a:r>
            <a:br>
              <a:rPr lang="en-US" sz="2000" dirty="0">
                <a:latin typeface="Avenir Book" panose="02000503020000020003" pitchFamily="2" charset="0"/>
              </a:rPr>
            </a:br>
            <a:r>
              <a:rPr lang="en-US" sz="2000" dirty="0">
                <a:latin typeface="Avenir Book" panose="02000503020000020003" pitchFamily="2" charset="0"/>
              </a:rPr>
              <a:t>(James 4:7)?</a:t>
            </a:r>
          </a:p>
          <a:p>
            <a:pPr marL="457200" indent="-457200">
              <a:lnSpc>
                <a:spcPct val="100000"/>
              </a:lnSpc>
              <a:spcAft>
                <a:spcPts val="600"/>
              </a:spcAft>
              <a:buAutoNum type="alphaUcPeriod" startAt="2"/>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508350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C78FA1C4BFDE428D4ECCC492977A10" ma:contentTypeVersion="0" ma:contentTypeDescription="Create a new document." ma:contentTypeScope="" ma:versionID="525b8892570e7e4a5d790fd2285fbbb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94D1B-4277-41D7-8316-220F87E6D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6D6CB90-6909-483C-83E7-8A33D5D0DB76}">
  <ds:schemaRefs>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A8A6BA4-4E58-451F-96EB-5226598C16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1481</TotalTime>
  <Words>2213</Words>
  <Application>Microsoft Macintosh PowerPoint</Application>
  <PresentationFormat>Widescreen</PresentationFormat>
  <Paragraphs>166</Paragraphs>
  <Slides>41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Avenir Book</vt:lpstr>
      <vt:lpstr>Calibri</vt:lpstr>
      <vt:lpstr>Calibri Light</vt:lpstr>
      <vt:lpstr>Office Theme</vt:lpstr>
      <vt:lpstr>PowerPoint Presentation</vt:lpstr>
      <vt:lpstr>Disciples Fail but Never Quit Lesson 7</vt:lpstr>
      <vt:lpstr>Do disciples fail?</vt:lpstr>
      <vt:lpstr>Do disciples fail? Lesson 7: Disciples Fail but Never Quit</vt:lpstr>
      <vt:lpstr>Do disciples fail? Lesson 7: Disciples Fail but Never Quit</vt:lpstr>
      <vt:lpstr>Do disciples fail? Lesson 7: Disciples Fail but Never Quit</vt:lpstr>
      <vt:lpstr>Why do disciples sin?</vt:lpstr>
      <vt:lpstr>Why do disciples sin? Lesson 7: Disciples Fail but Never Quit</vt:lpstr>
      <vt:lpstr>Why do disciples sin? Lesson 7: Disciples Fail but Never Quit</vt:lpstr>
      <vt:lpstr>Why do disciples sin? Lesson 7: Disciples Fail but Never Quit</vt:lpstr>
      <vt:lpstr>Why do disciples sin? Lesson 7: Disciples Fail but Never Quit</vt:lpstr>
      <vt:lpstr>Why do disciples sin? Lesson 7: Disciples Fail but Never Quit</vt:lpstr>
      <vt:lpstr>What do disciples do when they fail?</vt:lpstr>
      <vt:lpstr>What do disciples do when they fail? Lesson 7: Disciples Fail but Never Quit</vt:lpstr>
      <vt:lpstr>What do disciples do when they fail? Lesson 7: Disciples Fail but Never Quit</vt:lpstr>
      <vt:lpstr>What do disciples do when they fail? Lesson 7: Disciples Fail but Never Quit</vt:lpstr>
      <vt:lpstr>What do disciples do when they fail? Lesson 7: Disciples Fail but Never Quit</vt:lpstr>
      <vt:lpstr>Conclusion</vt:lpstr>
      <vt:lpstr>PowerPoint Presentation</vt:lpstr>
      <vt:lpstr>PowerPoint Presentation</vt:lpstr>
      <vt:lpstr>PowerPoint Presentation</vt:lpstr>
      <vt:lpstr>347 - Who Will Follow Jesus - Title</vt:lpstr>
      <vt:lpstr>347 - Who Will Follow Jesus - 1.1</vt:lpstr>
      <vt:lpstr>347 - Who Will Follow Jesus - 1.2</vt:lpstr>
      <vt:lpstr>347 - Who Will Follow Jesus - 1.3</vt:lpstr>
      <vt:lpstr>347 - Who Will Follow Jesus - C.1</vt:lpstr>
      <vt:lpstr>347 - Who Will Follow Jesus - C.2</vt:lpstr>
      <vt:lpstr>347 - Who Will Follow Jesus - C.3</vt:lpstr>
      <vt:lpstr>347 - Who Will Follow Jesus - 2.1</vt:lpstr>
      <vt:lpstr>347 - Who Will Follow Jesus - 2.2</vt:lpstr>
      <vt:lpstr>347 - Who Will Follow Jesus - 2.3</vt:lpstr>
      <vt:lpstr>347 - Who Will Follow Jesus - C.1</vt:lpstr>
      <vt:lpstr>347 - Who Will Follow Jesus - C.2</vt:lpstr>
      <vt:lpstr>347 - Who Will Follow Jesus - C.3</vt:lpstr>
      <vt:lpstr>347 - Who Will Follow Jesus - 3.1</vt:lpstr>
      <vt:lpstr>347 - Who Will Follow Jesus - 3.2</vt:lpstr>
      <vt:lpstr>347 - Who Will Follow Jesus - 3.3</vt:lpstr>
      <vt:lpstr>347 - Who Will Follow Jesus - C.1</vt:lpstr>
      <vt:lpstr>347 - Who Will Follow Jesus - C.2</vt:lpstr>
      <vt:lpstr>347 - Who Will Follow Jesus - C.3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 Prioritize</dc:title>
  <dc:creator>Tim Caldwell</dc:creator>
  <cp:lastModifiedBy>Tim Caldwell</cp:lastModifiedBy>
  <cp:revision>63</cp:revision>
  <dcterms:created xsi:type="dcterms:W3CDTF">2021-04-13T16:41:06Z</dcterms:created>
  <dcterms:modified xsi:type="dcterms:W3CDTF">2021-05-23T21:38:58Z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0x010100B8C78FA1C4BFDE428D4ECCC492977A10</vt:lpwstr>
  </property>
</Properties>
</file>