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5" r:id="rId2"/>
    <p:sldId id="271" r:id="rId3"/>
    <p:sldId id="274" r:id="rId4"/>
    <p:sldId id="275" r:id="rId5"/>
    <p:sldId id="262" r:id="rId6"/>
    <p:sldId id="266" r:id="rId7"/>
    <p:sldId id="256" r:id="rId8"/>
    <p:sldId id="270" r:id="rId9"/>
    <p:sldId id="257" r:id="rId10"/>
    <p:sldId id="258" r:id="rId11"/>
    <p:sldId id="279" r:id="rId12"/>
    <p:sldId id="259" r:id="rId13"/>
    <p:sldId id="278" r:id="rId14"/>
    <p:sldId id="277" r:id="rId15"/>
    <p:sldId id="280" r:id="rId16"/>
    <p:sldId id="281" r:id="rId17"/>
    <p:sldId id="282" r:id="rId18"/>
    <p:sldId id="272" r:id="rId19"/>
    <p:sldId id="276" r:id="rId20"/>
    <p:sldId id="283" r:id="rId21"/>
    <p:sldId id="264" r:id="rId22"/>
    <p:sldId id="284" r:id="rId2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2" autoAdjust="0"/>
    <p:restoredTop sz="94660"/>
  </p:normalViewPr>
  <p:slideViewPr>
    <p:cSldViewPr>
      <p:cViewPr varScale="1">
        <p:scale>
          <a:sx n="39" d="100"/>
          <a:sy n="39" d="100"/>
        </p:scale>
        <p:origin x="-990"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6/26/2021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ousne</a:t>
            </a:r>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5</a:t>
            </a:fld>
            <a:endParaRPr lang="en-US"/>
          </a:p>
        </p:txBody>
      </p:sp>
    </p:spTree>
    <p:extLst>
      <p:ext uri="{BB962C8B-B14F-4D97-AF65-F5344CB8AC3E}">
        <p14:creationId xmlns:p14="http://schemas.microsoft.com/office/powerpoint/2010/main" val="42507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ousne</a:t>
            </a:r>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6</a:t>
            </a:fld>
            <a:endParaRPr lang="en-US"/>
          </a:p>
        </p:txBody>
      </p:sp>
    </p:spTree>
    <p:extLst>
      <p:ext uri="{BB962C8B-B14F-4D97-AF65-F5344CB8AC3E}">
        <p14:creationId xmlns:p14="http://schemas.microsoft.com/office/powerpoint/2010/main" val="4250755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ousne</a:t>
            </a:r>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13</a:t>
            </a:fld>
            <a:endParaRPr lang="en-US"/>
          </a:p>
        </p:txBody>
      </p:sp>
    </p:spTree>
    <p:extLst>
      <p:ext uri="{BB962C8B-B14F-4D97-AF65-F5344CB8AC3E}">
        <p14:creationId xmlns:p14="http://schemas.microsoft.com/office/powerpoint/2010/main" val="4250755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6/26/2021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26866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365760"/>
            <a:ext cx="12435840" cy="5671876"/>
          </a:xfrm>
          <a:prstGeom prst="rect">
            <a:avLst/>
          </a:prstGeom>
        </p:spPr>
        <p:txBody>
          <a:bodyPr wrap="square" lIns="130622" tIns="65311" rIns="130622" bIns="65311">
            <a:spAutoFit/>
          </a:bodyPr>
          <a:lstStyle/>
          <a:p>
            <a:r>
              <a:rPr lang="en-US" sz="3600" dirty="0" smtClean="0"/>
              <a:t>(1 John 1:1-4) That which was from the beginning, that which we have heard, that which we have seen with our eyes, that which we beheld, and our hands handled, concerning the Word of life (and the life was manifested, and we have seen, </a:t>
            </a:r>
            <a:r>
              <a:rPr lang="en-US" sz="3600" dirty="0" smtClean="0">
                <a:solidFill>
                  <a:srgbClr val="FFC000"/>
                </a:solidFill>
              </a:rPr>
              <a:t>and bear witness, </a:t>
            </a:r>
            <a:r>
              <a:rPr lang="en-US" sz="3600" dirty="0" smtClean="0"/>
              <a:t>and declare unto you the life, the eternal life, which was with the Father, and was manifested unto us); </a:t>
            </a:r>
            <a:r>
              <a:rPr lang="en-US" sz="3600" dirty="0" smtClean="0">
                <a:solidFill>
                  <a:srgbClr val="FFC000"/>
                </a:solidFill>
              </a:rPr>
              <a:t>that which we have seen and heard declare we unto you also, </a:t>
            </a:r>
            <a:r>
              <a:rPr lang="en-US" sz="3600" dirty="0" smtClean="0"/>
              <a:t>that ye also may have fellowship with us: yea, and our fellowship is with the Father, and with his Son Jesus Christ: and these things we write, that our joy may be made full.  </a:t>
            </a:r>
          </a:p>
        </p:txBody>
      </p:sp>
    </p:spTree>
    <p:extLst>
      <p:ext uri="{BB962C8B-B14F-4D97-AF65-F5344CB8AC3E}">
        <p14:creationId xmlns:p14="http://schemas.microsoft.com/office/powerpoint/2010/main" val="1945606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514068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365760"/>
            <a:ext cx="12435840" cy="5671876"/>
          </a:xfrm>
          <a:prstGeom prst="rect">
            <a:avLst/>
          </a:prstGeom>
        </p:spPr>
        <p:txBody>
          <a:bodyPr wrap="square" lIns="130622" tIns="65311" rIns="130622" bIns="65311">
            <a:spAutoFit/>
          </a:bodyPr>
          <a:lstStyle/>
          <a:p>
            <a:r>
              <a:rPr lang="en-US" sz="3600" dirty="0" smtClean="0"/>
              <a:t>(1 John 1:1-4) That which was from the beginning, that which we have heard, that which we have seen with our eyes, that which we beheld, and our hands handled, concerning the Word of life (and the life was manifested, and we have seen, and bear witness, and declare unto you the life, the eternal life, which was with the Father, and was manifested unto us); </a:t>
            </a:r>
            <a:r>
              <a:rPr lang="en-US" sz="3600" dirty="0" smtClean="0">
                <a:solidFill>
                  <a:srgbClr val="FFC000"/>
                </a:solidFill>
              </a:rPr>
              <a:t>that which we have seen and heard declare we unto you also, that ye also may have fellowship with us: yea, and our fellowship is with the Father, and with his Son Jesus Christ: and these things we write, that our joy may be made full.  </a:t>
            </a:r>
          </a:p>
        </p:txBody>
      </p:sp>
    </p:spTree>
    <p:extLst>
      <p:ext uri="{BB962C8B-B14F-4D97-AF65-F5344CB8AC3E}">
        <p14:creationId xmlns:p14="http://schemas.microsoft.com/office/powerpoint/2010/main" val="156137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0919" y="914400"/>
            <a:ext cx="13182600" cy="6740307"/>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Gnosticism:,</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Exaltation of the human mind</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Matter is essentially evil</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“The heretics were mistaken in ethics as well as in doctrine, and probably for the same reason. If matter is </a:t>
            </a:r>
            <a:r>
              <a:rPr lang="en-US" sz="3600" dirty="0" err="1" smtClean="0">
                <a:latin typeface="Times New Roman" panose="02020603050405020304" pitchFamily="18" charset="0"/>
                <a:cs typeface="Times New Roman" panose="02020603050405020304" pitchFamily="18" charset="0"/>
              </a:rPr>
              <a:t>essentiallyu</a:t>
            </a:r>
            <a:r>
              <a:rPr lang="en-US" sz="3600" dirty="0" smtClean="0">
                <a:latin typeface="Times New Roman" panose="02020603050405020304" pitchFamily="18" charset="0"/>
                <a:cs typeface="Times New Roman" panose="02020603050405020304" pitchFamily="18" charset="0"/>
              </a:rPr>
              <a:t> evil, not only is an incarnation impossible, but the human body is a mere envelope for the spirit, and mortality becomes a subject of indifference</a:t>
            </a:r>
            <a:r>
              <a:rPr lang="en-US" sz="3600" dirty="0" smtClean="0">
                <a:solidFill>
                  <a:srgbClr val="FFC000"/>
                </a:solidFill>
                <a:latin typeface="Times New Roman" panose="02020603050405020304" pitchFamily="18" charset="0"/>
                <a:cs typeface="Times New Roman" panose="02020603050405020304" pitchFamily="18" charset="0"/>
              </a:rPr>
              <a:t>. Nothing which the body does can harm the spirit within. It is possible, they argued,  to ‘be righteous’ without </a:t>
            </a:r>
          </a:p>
          <a:p>
            <a:r>
              <a:rPr lang="en-US" sz="3600" dirty="0" smtClean="0">
                <a:solidFill>
                  <a:srgbClr val="FFC000"/>
                </a:solidFill>
                <a:latin typeface="Times New Roman" panose="02020603050405020304" pitchFamily="18" charset="0"/>
                <a:cs typeface="Times New Roman" panose="02020603050405020304" pitchFamily="18" charset="0"/>
              </a:rPr>
              <a:t>‘doing righteousness.’”</a:t>
            </a:r>
            <a:endParaRPr lang="en-US" sz="3600" dirty="0">
              <a:solidFill>
                <a:srgbClr val="FFC000"/>
              </a:solidFill>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John R. W. Stott, </a:t>
            </a:r>
            <a:r>
              <a:rPr lang="en-US" sz="3600" i="1" dirty="0" smtClean="0">
                <a:latin typeface="Times New Roman" panose="02020603050405020304" pitchFamily="18" charset="0"/>
                <a:cs typeface="Times New Roman" panose="02020603050405020304" pitchFamily="18" charset="0"/>
              </a:rPr>
              <a:t>Basic Introduction to the NT</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916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2667" y="50800"/>
            <a:ext cx="135636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John 1:5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10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5 And this is the message which we have heard from him and announce unto you, that God is light, and in him is no darkness at all. 6 If we say that we have fellowship with him and walk in the darkness, we lie, and do not the truth: 7 but if we walk in the light, as he is in the light, we have fellowship one with another, and the blood of Jesus his Son </a:t>
            </a:r>
            <a:r>
              <a:rPr lang="en-US" sz="3600" dirty="0" err="1" smtClean="0">
                <a:latin typeface="Times New Roman" panose="02020603050405020304" pitchFamily="18" charset="0"/>
                <a:cs typeface="Times New Roman" panose="02020603050405020304" pitchFamily="18" charset="0"/>
              </a:rPr>
              <a:t>cleanseth</a:t>
            </a:r>
            <a:r>
              <a:rPr lang="en-US" sz="3600" dirty="0" smtClean="0">
                <a:latin typeface="Times New Roman" panose="02020603050405020304" pitchFamily="18" charset="0"/>
                <a:cs typeface="Times New Roman" panose="02020603050405020304" pitchFamily="18" charset="0"/>
              </a:rPr>
              <a:t> us from all sin. 8 If we say that we have no sin, we deceive ourselves, and the truth is not in us. 9 If we confess our sins, he is faithful and righteous to forgive us our sins, and to cleanse us from all unrighteousness. 10 If we say that we have not sinned, we make him a liar, and his word is not in us.</a:t>
            </a:r>
          </a:p>
          <a:p>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5025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130302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James 5:16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Confess therefore your sins one to another, and pray one for another, that ye may be healed. The supplication of a righteous man </a:t>
            </a:r>
            <a:r>
              <a:rPr lang="en-US" sz="3600" dirty="0" err="1">
                <a:latin typeface="Times New Roman" panose="02020603050405020304" pitchFamily="18" charset="0"/>
                <a:cs typeface="Times New Roman" panose="02020603050405020304" pitchFamily="18" charset="0"/>
              </a:rPr>
              <a:t>availeth</a:t>
            </a:r>
            <a:r>
              <a:rPr lang="en-US" sz="3600" dirty="0">
                <a:latin typeface="Times New Roman" panose="02020603050405020304" pitchFamily="18" charset="0"/>
                <a:cs typeface="Times New Roman" panose="02020603050405020304" pitchFamily="18" charset="0"/>
              </a:rPr>
              <a:t> much in its working</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8:24 </a:t>
            </a:r>
            <a:r>
              <a:rPr lang="en-US" sz="3600" dirty="0" smtClean="0">
                <a:latin typeface="Times New Roman" panose="02020603050405020304" pitchFamily="18" charset="0"/>
                <a:cs typeface="Times New Roman" panose="02020603050405020304" pitchFamily="18" charset="0"/>
              </a:rPr>
              <a:t>   And </a:t>
            </a:r>
            <a:r>
              <a:rPr lang="en-US" sz="3600" dirty="0">
                <a:latin typeface="Times New Roman" panose="02020603050405020304" pitchFamily="18" charset="0"/>
                <a:cs typeface="Times New Roman" panose="02020603050405020304" pitchFamily="18" charset="0"/>
              </a:rPr>
              <a:t>Simon answered and said, Pray ye for me to the Lord, that none of the things which ye have spoken come upon me.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0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143" y="533400"/>
            <a:ext cx="135636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John 1:5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10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5 And this is the message which we have heard from him and announce unto you, that God is light, and in him is no darkness at all. 6 If we say that we have fellowship with him and walk in the darkness, we lie, and do not the truth: 7 but if we walk in the light, as he is in the light, we have fellowship one with another, and the blood of Jesus his Son </a:t>
            </a:r>
            <a:r>
              <a:rPr lang="en-US" sz="3600" dirty="0" err="1" smtClean="0">
                <a:latin typeface="Times New Roman" panose="02020603050405020304" pitchFamily="18" charset="0"/>
                <a:cs typeface="Times New Roman" panose="02020603050405020304" pitchFamily="18" charset="0"/>
              </a:rPr>
              <a:t>cleanseth</a:t>
            </a:r>
            <a:r>
              <a:rPr lang="en-US" sz="3600" dirty="0" smtClean="0">
                <a:latin typeface="Times New Roman" panose="02020603050405020304" pitchFamily="18" charset="0"/>
                <a:cs typeface="Times New Roman" panose="02020603050405020304" pitchFamily="18" charset="0"/>
              </a:rPr>
              <a:t> us from all sin. 8 If we say that we have no sin, we deceive ourselves, and the truth is not in us. 9 If we confess our sins, he is faithful and righteous to forgive us our sins, and to cleanse us from all unrighteousness. 10 If we say that we have not sinned, we make him a liar, and his word is not in us.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62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2667" y="533400"/>
            <a:ext cx="135636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John 1:5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10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5 And this is the message which we have heard from him and announce unto you, that God is light, and in him is no darkness at all. </a:t>
            </a:r>
            <a:r>
              <a:rPr lang="en-US" sz="3600" dirty="0" smtClean="0">
                <a:solidFill>
                  <a:srgbClr val="FFC000"/>
                </a:solidFill>
                <a:latin typeface="Times New Roman" panose="02020603050405020304" pitchFamily="18" charset="0"/>
                <a:cs typeface="Times New Roman" panose="02020603050405020304" pitchFamily="18" charset="0"/>
              </a:rPr>
              <a:t>6 If we say </a:t>
            </a:r>
            <a:r>
              <a:rPr lang="en-US" sz="3600" dirty="0" smtClean="0">
                <a:latin typeface="Times New Roman" panose="02020603050405020304" pitchFamily="18" charset="0"/>
                <a:cs typeface="Times New Roman" panose="02020603050405020304" pitchFamily="18" charset="0"/>
              </a:rPr>
              <a:t>that we have fellowship with him and walk in the darkness, we lie, and do not the truth: 7 </a:t>
            </a:r>
            <a:r>
              <a:rPr lang="en-US" sz="3600" dirty="0" smtClean="0">
                <a:solidFill>
                  <a:srgbClr val="FFC000"/>
                </a:solidFill>
                <a:latin typeface="Times New Roman" panose="02020603050405020304" pitchFamily="18" charset="0"/>
                <a:cs typeface="Times New Roman" panose="02020603050405020304" pitchFamily="18" charset="0"/>
              </a:rPr>
              <a:t>but if we walk</a:t>
            </a:r>
            <a:r>
              <a:rPr lang="en-US" sz="3600" dirty="0" smtClean="0">
                <a:latin typeface="Times New Roman" panose="02020603050405020304" pitchFamily="18" charset="0"/>
                <a:cs typeface="Times New Roman" panose="02020603050405020304" pitchFamily="18" charset="0"/>
              </a:rPr>
              <a:t> in the light, as he is in the light, we have fellowship one with another, and the blood of Jesus his Son </a:t>
            </a:r>
            <a:r>
              <a:rPr lang="en-US" sz="3600" dirty="0" err="1" smtClean="0">
                <a:latin typeface="Times New Roman" panose="02020603050405020304" pitchFamily="18" charset="0"/>
                <a:cs typeface="Times New Roman" panose="02020603050405020304" pitchFamily="18" charset="0"/>
              </a:rPr>
              <a:t>cleanseth</a:t>
            </a:r>
            <a:r>
              <a:rPr lang="en-US" sz="3600" dirty="0" smtClean="0">
                <a:latin typeface="Times New Roman" panose="02020603050405020304" pitchFamily="18" charset="0"/>
                <a:cs typeface="Times New Roman" panose="02020603050405020304" pitchFamily="18" charset="0"/>
              </a:rPr>
              <a:t> us from all sin. 8 </a:t>
            </a:r>
            <a:r>
              <a:rPr lang="en-US" sz="3600" dirty="0" smtClean="0">
                <a:solidFill>
                  <a:srgbClr val="FFC000"/>
                </a:solidFill>
                <a:latin typeface="Times New Roman" panose="02020603050405020304" pitchFamily="18" charset="0"/>
                <a:cs typeface="Times New Roman" panose="02020603050405020304" pitchFamily="18" charset="0"/>
              </a:rPr>
              <a:t>If we say </a:t>
            </a:r>
            <a:r>
              <a:rPr lang="en-US" sz="3600" dirty="0" smtClean="0">
                <a:latin typeface="Times New Roman" panose="02020603050405020304" pitchFamily="18" charset="0"/>
                <a:cs typeface="Times New Roman" panose="02020603050405020304" pitchFamily="18" charset="0"/>
              </a:rPr>
              <a:t>that we have no sin, we deceive ourselves, and the truth is not in us. 9 </a:t>
            </a:r>
            <a:r>
              <a:rPr lang="en-US" sz="3600" dirty="0" smtClean="0">
                <a:solidFill>
                  <a:srgbClr val="FFC000"/>
                </a:solidFill>
                <a:latin typeface="Times New Roman" panose="02020603050405020304" pitchFamily="18" charset="0"/>
                <a:cs typeface="Times New Roman" panose="02020603050405020304" pitchFamily="18" charset="0"/>
              </a:rPr>
              <a:t>If we confess </a:t>
            </a:r>
            <a:r>
              <a:rPr lang="en-US" sz="3600" dirty="0" smtClean="0">
                <a:latin typeface="Times New Roman" panose="02020603050405020304" pitchFamily="18" charset="0"/>
                <a:cs typeface="Times New Roman" panose="02020603050405020304" pitchFamily="18" charset="0"/>
              </a:rPr>
              <a:t>our sins, he is faithful and righteous to forgive us our sins, and to cleanse us from all unrighteousness. 10 </a:t>
            </a:r>
            <a:r>
              <a:rPr lang="en-US" sz="3600" dirty="0" smtClean="0">
                <a:solidFill>
                  <a:srgbClr val="FFC000"/>
                </a:solidFill>
                <a:latin typeface="Times New Roman" panose="02020603050405020304" pitchFamily="18" charset="0"/>
                <a:cs typeface="Times New Roman" panose="02020603050405020304" pitchFamily="18" charset="0"/>
              </a:rPr>
              <a:t>If we say</a:t>
            </a:r>
            <a:r>
              <a:rPr lang="en-US" sz="3600" dirty="0" smtClean="0">
                <a:latin typeface="Times New Roman" panose="02020603050405020304" pitchFamily="18" charset="0"/>
                <a:cs typeface="Times New Roman" panose="02020603050405020304" pitchFamily="18" charset="0"/>
              </a:rPr>
              <a:t> that we have not sinned, we make him a liar, and his word is not in us.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23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 2 and he is the propitiation for our sins; and not for ours only, but also for the whole world. 3 And hereby we know that we know him, if we keep his commandments. 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ought himself also to walk even as he walked.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074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2:7-11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Beloved, no new commandment write I unto you, but an old commandment which ye had from the beginning: the old commandment is the word which ye heard. 8 Again, a new commandment write I unto you, which thing is true in him and in you; because the darkness is passing away, and the true light already </a:t>
            </a:r>
            <a:r>
              <a:rPr lang="en-US" sz="3600" dirty="0" err="1">
                <a:latin typeface="Times New Roman" panose="02020603050405020304" pitchFamily="18" charset="0"/>
                <a:cs typeface="Times New Roman" panose="02020603050405020304" pitchFamily="18" charset="0"/>
              </a:rPr>
              <a:t>shineth</a:t>
            </a:r>
            <a:r>
              <a:rPr lang="en-US" sz="3600" dirty="0">
                <a:latin typeface="Times New Roman" panose="02020603050405020304" pitchFamily="18" charset="0"/>
                <a:cs typeface="Times New Roman" panose="02020603050405020304" pitchFamily="18" charset="0"/>
              </a:rPr>
              <a:t>. 9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is in the light and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even until now. 10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his brother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light, and there is no occasion of stumbling in him. 11 But he that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and walketh in the darkness,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whither he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because the darkness hath blinded his eyes.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465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152400"/>
            <a:ext cx="12999720" cy="9549860"/>
          </a:xfrm>
          <a:prstGeom prst="rect">
            <a:avLst/>
          </a:prstGeom>
        </p:spPr>
        <p:txBody>
          <a:bodyPr wrap="square" lIns="130622" tIns="65311" rIns="130622" bIns="65311">
            <a:spAutoFit/>
          </a:bodyPr>
          <a:lstStyle/>
          <a:p>
            <a:r>
              <a:rPr lang="en-US" sz="3600" b="1" dirty="0" smtClean="0"/>
              <a:t>(1 John 1:1-4) That which was from the beginning, that which we have heard, that which we have seen with our eyes, that which we beheld, and our hands handled, concerning the Word of life (and the life was manifested, and we have seen, and bear witness, and declare unto you the life, the eternal life, which was with the Father, and was manifested unto us); that which we have seen and heard declare we unto you also, that ye also may have fellowship with us: yea, and our fellowship is with the Father, and with his Son Jesus Christ: and these things we write, that our joy may be made full.  </a:t>
            </a:r>
          </a:p>
          <a:p>
            <a:endParaRPr lang="en-US" sz="3600" b="1" dirty="0"/>
          </a:p>
          <a:p>
            <a:r>
              <a:rPr lang="en-US" sz="3600" b="1" dirty="0"/>
              <a:t>. 1 John 2:18  </a:t>
            </a:r>
            <a:r>
              <a:rPr lang="en-US" sz="3600" b="1" dirty="0" smtClean="0"/>
              <a:t>  </a:t>
            </a:r>
            <a:r>
              <a:rPr lang="en-US" sz="3600" b="1" dirty="0"/>
              <a:t>Little children, it is the last hour: and as ye heard that antichrist cometh, even now have there arisen many antichrists; whereby we know that it is the last hour.</a:t>
            </a:r>
          </a:p>
          <a:p>
            <a:endParaRPr lang="en-US" sz="3600" b="1" dirty="0"/>
          </a:p>
          <a:p>
            <a:endParaRPr lang="en-US" sz="3600" b="1" dirty="0"/>
          </a:p>
          <a:p>
            <a:endParaRPr lang="en-US" sz="3600" b="1" dirty="0" smtClean="0"/>
          </a:p>
        </p:txBody>
      </p:sp>
    </p:spTree>
    <p:extLst>
      <p:ext uri="{BB962C8B-B14F-4D97-AF65-F5344CB8AC3E}">
        <p14:creationId xmlns:p14="http://schemas.microsoft.com/office/powerpoint/2010/main" val="87046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3917827"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John </a:t>
            </a:r>
            <a:r>
              <a:rPr lang="en-US" sz="3600" dirty="0" smtClean="0">
                <a:latin typeface="Times New Roman" panose="02020603050405020304" pitchFamily="18" charset="0"/>
                <a:cs typeface="Times New Roman" panose="02020603050405020304" pitchFamily="18" charset="0"/>
              </a:rPr>
              <a:t>1:4-10   </a:t>
            </a:r>
            <a:r>
              <a:rPr lang="en-US" sz="3600" dirty="0">
                <a:latin typeface="Times New Roman" panose="02020603050405020304" pitchFamily="18" charset="0"/>
                <a:cs typeface="Times New Roman" panose="02020603050405020304" pitchFamily="18" charset="0"/>
              </a:rPr>
              <a:t>4 I rejoice greatly that I have found certain of thy children walking in truth, even as we received commandment from the Father. 5 And now I beseech thee, lady, not as though I wrote to thee a new commandment, but that which we had from the beginning, that we love one another. 6 And this is love, that we should walk after his commandments. This is the commandment, even as ye heard from the beginning, that ye should walk in it. 7 For many deceivers are gone forth into the world, even they that confess not that Jesus Christ cometh in the flesh. This is the deceiver and the antichrist. 8 Look to yourselves, that ye lose not the things which we have wrought, but that ye receive a full reward. 9 Whosoever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onward and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not in the teaching of Christ, hath not God: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3600" dirty="0" err="1">
                <a:latin typeface="Times New Roman" panose="02020603050405020304" pitchFamily="18" charset="0"/>
                <a:cs typeface="Times New Roman" panose="02020603050405020304" pitchFamily="18" charset="0"/>
              </a:rPr>
              <a:t>bringeth</a:t>
            </a:r>
            <a:r>
              <a:rPr lang="en-US" sz="3600" dirty="0">
                <a:latin typeface="Times New Roman" panose="02020603050405020304" pitchFamily="18" charset="0"/>
                <a:cs typeface="Times New Roman" panose="02020603050405020304" pitchFamily="18" charset="0"/>
              </a:rPr>
              <a:t> not this teaching, receive him not into your house, and give him no greeting:</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144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3356275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95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553" y="685800"/>
            <a:ext cx="132588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Early concepts of Gnosticism</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Iraneous</a:t>
            </a:r>
            <a:r>
              <a:rPr lang="en-US" sz="3600" b="1" dirty="0" smtClean="0">
                <a:latin typeface="Times New Roman" panose="02020603050405020304" pitchFamily="18" charset="0"/>
                <a:cs typeface="Times New Roman" panose="02020603050405020304" pitchFamily="18" charset="0"/>
              </a:rPr>
              <a:t> of Lyons: </a:t>
            </a:r>
            <a:r>
              <a:rPr lang="en-US" sz="3600" b="1" i="1" dirty="0" smtClean="0">
                <a:latin typeface="Times New Roman" panose="02020603050405020304" pitchFamily="18" charset="0"/>
                <a:cs typeface="Times New Roman" panose="02020603050405020304" pitchFamily="18" charset="0"/>
              </a:rPr>
              <a:t>Against Heresies  (</a:t>
            </a:r>
            <a:r>
              <a:rPr lang="en-US" sz="3600" b="1" dirty="0" smtClean="0">
                <a:latin typeface="Times New Roman" panose="02020603050405020304" pitchFamily="18" charset="0"/>
                <a:cs typeface="Times New Roman" panose="02020603050405020304" pitchFamily="18" charset="0"/>
              </a:rPr>
              <a:t>late 2</a:t>
            </a:r>
            <a:r>
              <a:rPr lang="en-US" sz="3600" b="1" baseline="30000" dirty="0" smtClean="0">
                <a:latin typeface="Times New Roman" panose="02020603050405020304" pitchFamily="18" charset="0"/>
                <a:cs typeface="Times New Roman" panose="02020603050405020304" pitchFamily="18" charset="0"/>
              </a:rPr>
              <a:t>nd</a:t>
            </a:r>
            <a:r>
              <a:rPr lang="en-US" sz="3600" b="1" dirty="0" smtClean="0">
                <a:latin typeface="Times New Roman" panose="02020603050405020304" pitchFamily="18" charset="0"/>
                <a:cs typeface="Times New Roman" panose="02020603050405020304" pitchFamily="18" charset="0"/>
              </a:rPr>
              <a:t> Century)</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Hyppolytus</a:t>
            </a:r>
            <a:r>
              <a:rPr lang="en-US" sz="3600" b="1" dirty="0" smtClean="0">
                <a:latin typeface="Times New Roman" panose="02020603050405020304" pitchFamily="18" charset="0"/>
                <a:cs typeface="Times New Roman" panose="02020603050405020304" pitchFamily="18" charset="0"/>
              </a:rPr>
              <a:t> of Rome: </a:t>
            </a:r>
            <a:r>
              <a:rPr lang="en-US" sz="3600" b="1" i="1" dirty="0" smtClean="0">
                <a:latin typeface="Times New Roman" panose="02020603050405020304" pitchFamily="18" charset="0"/>
                <a:cs typeface="Times New Roman" panose="02020603050405020304" pitchFamily="18" charset="0"/>
              </a:rPr>
              <a:t>Refutation of All Heresies </a:t>
            </a:r>
            <a:r>
              <a:rPr lang="en-US" sz="3600" b="1" dirty="0" smtClean="0">
                <a:latin typeface="Times New Roman" panose="02020603050405020304" pitchFamily="18" charset="0"/>
                <a:cs typeface="Times New Roman" panose="02020603050405020304" pitchFamily="18" charset="0"/>
              </a:rPr>
              <a:t>(early 3</a:t>
            </a:r>
            <a:r>
              <a:rPr lang="en-US" sz="3600" b="1" baseline="30000" dirty="0" smtClean="0">
                <a:latin typeface="Times New Roman" panose="02020603050405020304" pitchFamily="18" charset="0"/>
                <a:cs typeface="Times New Roman" panose="02020603050405020304" pitchFamily="18" charset="0"/>
              </a:rPr>
              <a:t>rd</a:t>
            </a:r>
            <a:r>
              <a:rPr lang="en-US" sz="3600" b="1" dirty="0" smtClean="0">
                <a:latin typeface="Times New Roman" panose="02020603050405020304" pitchFamily="18" charset="0"/>
                <a:cs typeface="Times New Roman" panose="02020603050405020304" pitchFamily="18" charset="0"/>
              </a:rPr>
              <a:t> C.)</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Eusebius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Nag </a:t>
            </a:r>
            <a:r>
              <a:rPr lang="en-US" sz="3600" b="1" dirty="0" err="1" smtClean="0">
                <a:latin typeface="Times New Roman" panose="02020603050405020304" pitchFamily="18" charset="0"/>
                <a:cs typeface="Times New Roman" panose="02020603050405020304" pitchFamily="18" charset="0"/>
              </a:rPr>
              <a:t>Hammadi</a:t>
            </a:r>
            <a:r>
              <a:rPr lang="en-US" sz="3600" b="1" dirty="0" smtClean="0">
                <a:latin typeface="Times New Roman" panose="02020603050405020304" pitchFamily="18" charset="0"/>
                <a:cs typeface="Times New Roman" panose="02020603050405020304" pitchFamily="18" charset="0"/>
              </a:rPr>
              <a:t> (late 1945) 13 codices</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Gospel of Thomas</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Gospel of Mary</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Gospel of Truth</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Gospel of Judas</a:t>
            </a:r>
          </a:p>
          <a:p>
            <a:r>
              <a:rPr lang="en-US" sz="3600" b="1" dirty="0" smtClean="0">
                <a:latin typeface="Times New Roman" panose="02020603050405020304" pitchFamily="18" charset="0"/>
                <a:cs typeface="Times New Roman" panose="02020603050405020304" pitchFamily="18" charset="0"/>
              </a:rPr>
              <a:t>      Gospel of Philip</a:t>
            </a:r>
          </a:p>
        </p:txBody>
      </p:sp>
    </p:spTree>
    <p:extLst>
      <p:ext uri="{BB962C8B-B14F-4D97-AF65-F5344CB8AC3E}">
        <p14:creationId xmlns:p14="http://schemas.microsoft.com/office/powerpoint/2010/main" val="61192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137160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Elaine </a:t>
            </a:r>
            <a:r>
              <a:rPr lang="en-US" sz="3600" b="1" dirty="0" err="1" smtClean="0">
                <a:latin typeface="Times New Roman" panose="02020603050405020304" pitchFamily="18" charset="0"/>
                <a:cs typeface="Times New Roman" panose="02020603050405020304" pitchFamily="18" charset="0"/>
              </a:rPr>
              <a:t>Pagels</a:t>
            </a:r>
            <a:r>
              <a:rPr lang="en-US" sz="3600" b="1" dirty="0" smtClean="0">
                <a:latin typeface="Times New Roman" panose="02020603050405020304" pitchFamily="18" charset="0"/>
                <a:cs typeface="Times New Roman" panose="02020603050405020304" pitchFamily="18" charset="0"/>
              </a:rPr>
              <a:t>: </a:t>
            </a:r>
            <a:r>
              <a:rPr lang="en-US" sz="3600" b="1" i="1" dirty="0" smtClean="0">
                <a:latin typeface="Times New Roman" panose="02020603050405020304" pitchFamily="18" charset="0"/>
                <a:cs typeface="Times New Roman" panose="02020603050405020304" pitchFamily="18" charset="0"/>
              </a:rPr>
              <a:t>The Gnostic Gospels</a:t>
            </a:r>
          </a:p>
          <a:p>
            <a:r>
              <a:rPr lang="en-US" sz="3600" b="1" i="1" dirty="0">
                <a:latin typeface="Times New Roman" panose="02020603050405020304" pitchFamily="18" charset="0"/>
                <a:cs typeface="Times New Roman" panose="02020603050405020304" pitchFamily="18" charset="0"/>
              </a:rPr>
              <a:t> </a:t>
            </a:r>
            <a:r>
              <a:rPr lang="en-US" sz="3600" b="1" i="1" dirty="0" smtClean="0">
                <a:latin typeface="Times New Roman" panose="02020603050405020304" pitchFamily="18" charset="0"/>
                <a:cs typeface="Times New Roman" panose="02020603050405020304" pitchFamily="18" charset="0"/>
              </a:rPr>
              <a:t>                         Beyond Belief</a:t>
            </a: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“What Christians have disparagingly called gnostic and heretical sometimes turn out to be forms of Christian teaching that are merely unfamiliar to us --- unfamiliar precisely because of the active and successful opposition of </a:t>
            </a:r>
            <a:r>
              <a:rPr lang="en-US" sz="3600" b="1" dirty="0" err="1" smtClean="0">
                <a:latin typeface="Times New Roman" panose="02020603050405020304" pitchFamily="18" charset="0"/>
                <a:cs typeface="Times New Roman" panose="02020603050405020304" pitchFamily="18" charset="0"/>
              </a:rPr>
              <a:t>Chrisians</a:t>
            </a:r>
            <a:r>
              <a:rPr lang="en-US" sz="3600" b="1" dirty="0" smtClean="0">
                <a:latin typeface="Times New Roman" panose="02020603050405020304" pitchFamily="18" charset="0"/>
                <a:cs typeface="Times New Roman" panose="02020603050405020304" pitchFamily="18" charset="0"/>
              </a:rPr>
              <a:t> such as John.”</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600" b="1" i="1" dirty="0" smtClean="0">
                <a:latin typeface="Times New Roman" panose="02020603050405020304" pitchFamily="18" charset="0"/>
                <a:cs typeface="Times New Roman" panose="02020603050405020304" pitchFamily="18" charset="0"/>
              </a:rPr>
              <a:t>Beyond Belief, p. 15</a:t>
            </a:r>
          </a:p>
          <a:p>
            <a:endParaRPr lang="en-US" sz="3600" b="1" i="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Dan Brown: </a:t>
            </a:r>
            <a:r>
              <a:rPr lang="en-US" sz="3600" b="1" i="1" dirty="0" smtClean="0">
                <a:latin typeface="Times New Roman" panose="02020603050405020304" pitchFamily="18" charset="0"/>
                <a:cs typeface="Times New Roman" panose="02020603050405020304" pitchFamily="18" charset="0"/>
              </a:rPr>
              <a:t>The Da Vinci Code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92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914400"/>
            <a:ext cx="131826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Gnosticism:,</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Exaltation of the human mind</a:t>
            </a: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Matter is essentially evil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“The heretics were mistaken in ethics as well as in doctrine, and probably for the same reason. If matter is </a:t>
            </a:r>
            <a:r>
              <a:rPr lang="en-US" sz="3600" b="1" dirty="0" err="1" smtClean="0">
                <a:latin typeface="Times New Roman" panose="02020603050405020304" pitchFamily="18" charset="0"/>
                <a:cs typeface="Times New Roman" panose="02020603050405020304" pitchFamily="18" charset="0"/>
              </a:rPr>
              <a:t>essentiallyu</a:t>
            </a:r>
            <a:r>
              <a:rPr lang="en-US" sz="3600" b="1" dirty="0" smtClean="0">
                <a:latin typeface="Times New Roman" panose="02020603050405020304" pitchFamily="18" charset="0"/>
                <a:cs typeface="Times New Roman" panose="02020603050405020304" pitchFamily="18" charset="0"/>
              </a:rPr>
              <a:t> evil, not only is an incarnation impossible, but the human body is a mere envelope for the spirit, and mortality becomes a subject of indifference. </a:t>
            </a:r>
            <a:r>
              <a:rPr lang="en-US" sz="3600" b="1" dirty="0" err="1" smtClean="0">
                <a:latin typeface="Times New Roman" panose="02020603050405020304" pitchFamily="18" charset="0"/>
                <a:cs typeface="Times New Roman" panose="02020603050405020304" pitchFamily="18" charset="0"/>
              </a:rPr>
              <a:t>Nothling</a:t>
            </a:r>
            <a:r>
              <a:rPr lang="en-US" sz="3600" b="1" dirty="0" smtClean="0">
                <a:latin typeface="Times New Roman" panose="02020603050405020304" pitchFamily="18" charset="0"/>
                <a:cs typeface="Times New Roman" panose="02020603050405020304" pitchFamily="18" charset="0"/>
              </a:rPr>
              <a:t> which the body does can harm the spirit within. It is possible, they argued,  to ‘be righteous’ without </a:t>
            </a:r>
          </a:p>
          <a:p>
            <a:r>
              <a:rPr lang="en-US" sz="3600" b="1" dirty="0" smtClean="0">
                <a:latin typeface="Times New Roman" panose="02020603050405020304" pitchFamily="18" charset="0"/>
                <a:cs typeface="Times New Roman" panose="02020603050405020304" pitchFamily="18" charset="0"/>
              </a:rPr>
              <a:t>‘doing righteousness.’”</a:t>
            </a:r>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John R. W. Stott, </a:t>
            </a:r>
            <a:r>
              <a:rPr lang="en-US" sz="3600" b="1" i="1" dirty="0" smtClean="0">
                <a:latin typeface="Times New Roman" panose="02020603050405020304" pitchFamily="18" charset="0"/>
                <a:cs typeface="Times New Roman" panose="02020603050405020304" pitchFamily="18" charset="0"/>
              </a:rPr>
              <a:t>Basic Introduction to the NT</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417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0919" y="914400"/>
            <a:ext cx="13182600" cy="6740307"/>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Gnosticism:,</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Exaltation of the human mind</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Matter is essentially evil</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“The heretics were mistaken in ethics as well as in doctrine, and probably for the same reason. If matter is </a:t>
            </a:r>
            <a:r>
              <a:rPr lang="en-US" sz="3600" dirty="0" err="1" smtClean="0">
                <a:latin typeface="Times New Roman" panose="02020603050405020304" pitchFamily="18" charset="0"/>
                <a:cs typeface="Times New Roman" panose="02020603050405020304" pitchFamily="18" charset="0"/>
              </a:rPr>
              <a:t>essentiallyu</a:t>
            </a:r>
            <a:r>
              <a:rPr lang="en-US" sz="3600" dirty="0" smtClean="0">
                <a:latin typeface="Times New Roman" panose="02020603050405020304" pitchFamily="18" charset="0"/>
                <a:cs typeface="Times New Roman" panose="02020603050405020304" pitchFamily="18" charset="0"/>
              </a:rPr>
              <a:t> evil, not only is an incarnation impossible, but the human body is a mere envelope for the spirit, and mortality becomes a subject of indifference</a:t>
            </a:r>
            <a:r>
              <a:rPr lang="en-US" sz="3600" dirty="0" smtClean="0">
                <a:solidFill>
                  <a:srgbClr val="FFC000"/>
                </a:solidFill>
                <a:latin typeface="Times New Roman" panose="02020603050405020304" pitchFamily="18" charset="0"/>
                <a:cs typeface="Times New Roman" panose="02020603050405020304" pitchFamily="18" charset="0"/>
              </a:rPr>
              <a:t>. Nothing which the body does can harm the spirit within. It is possible, they argued,  to ‘be righteous’ without </a:t>
            </a:r>
          </a:p>
          <a:p>
            <a:r>
              <a:rPr lang="en-US" sz="3600" dirty="0" smtClean="0">
                <a:solidFill>
                  <a:srgbClr val="FFC000"/>
                </a:solidFill>
                <a:latin typeface="Times New Roman" panose="02020603050405020304" pitchFamily="18" charset="0"/>
                <a:cs typeface="Times New Roman" panose="02020603050405020304" pitchFamily="18" charset="0"/>
              </a:rPr>
              <a:t>‘doing righteousness.’”</a:t>
            </a:r>
            <a:endParaRPr lang="en-US" sz="3600" dirty="0">
              <a:solidFill>
                <a:srgbClr val="FFC000"/>
              </a:solidFill>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John R. W. Stott, </a:t>
            </a:r>
            <a:r>
              <a:rPr lang="en-US" sz="3600" i="1" dirty="0" smtClean="0">
                <a:latin typeface="Times New Roman" panose="02020603050405020304" pitchFamily="18" charset="0"/>
                <a:cs typeface="Times New Roman" panose="02020603050405020304" pitchFamily="18" charset="0"/>
              </a:rPr>
              <a:t>Basic Introduction to the NT</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900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365760"/>
            <a:ext cx="12435840" cy="5671876"/>
          </a:xfrm>
          <a:prstGeom prst="rect">
            <a:avLst/>
          </a:prstGeom>
        </p:spPr>
        <p:txBody>
          <a:bodyPr wrap="square" lIns="130622" tIns="65311" rIns="130622" bIns="65311">
            <a:spAutoFit/>
          </a:bodyPr>
          <a:lstStyle/>
          <a:p>
            <a:r>
              <a:rPr lang="en-US" sz="3600" dirty="0" smtClean="0"/>
              <a:t>(1 John 1:1-4) That which was from the beginning, that which we have heard, that which we have seen with our eyes, that which we beheld, and our hands handled, concerning the Word of life (and the life was manifested, and we have seen, and bear witness, and declare unto you the life, the eternal life, which was with the Father, and was manifested unto us); that which we have seen and heard declare we unto you also, that ye also may have fellowship with us: yea, and our fellowship is with the Father, and with his Son Jesus Christ: and these things we write, that our joy may be made full.  </a:t>
            </a:r>
          </a:p>
        </p:txBody>
      </p:sp>
    </p:spTree>
    <p:extLst>
      <p:ext uri="{BB962C8B-B14F-4D97-AF65-F5344CB8AC3E}">
        <p14:creationId xmlns:p14="http://schemas.microsoft.com/office/powerpoint/2010/main" val="3717222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134874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John </a:t>
            </a:r>
            <a:r>
              <a:rPr lang="en-US" sz="3600" dirty="0" smtClean="0">
                <a:latin typeface="Times New Roman" panose="02020603050405020304" pitchFamily="18" charset="0"/>
                <a:cs typeface="Times New Roman" panose="02020603050405020304" pitchFamily="18" charset="0"/>
              </a:rPr>
              <a:t>1:1-5   1 </a:t>
            </a:r>
            <a:r>
              <a:rPr lang="en-US" sz="3600" dirty="0">
                <a:latin typeface="Times New Roman" panose="02020603050405020304" pitchFamily="18" charset="0"/>
                <a:cs typeface="Times New Roman" panose="02020603050405020304" pitchFamily="18" charset="0"/>
              </a:rPr>
              <a:t>In the beginning was the Word, and the Word was with God, and the Word was God. 2 The same was in the beginning with God. 3 All things were made through him; and without him was not anything made that hath been made. 4 In him was life; and the life was the light of men. 5 And the light </a:t>
            </a:r>
            <a:r>
              <a:rPr lang="en-US" sz="3600" dirty="0" err="1">
                <a:latin typeface="Times New Roman" panose="02020603050405020304" pitchFamily="18" charset="0"/>
                <a:cs typeface="Times New Roman" panose="02020603050405020304" pitchFamily="18" charset="0"/>
              </a:rPr>
              <a:t>shineth</a:t>
            </a:r>
            <a:r>
              <a:rPr lang="en-US" sz="3600" dirty="0">
                <a:latin typeface="Times New Roman" panose="02020603050405020304" pitchFamily="18" charset="0"/>
                <a:cs typeface="Times New Roman" panose="02020603050405020304" pitchFamily="18" charset="0"/>
              </a:rPr>
              <a:t> in the darkness; and the darkness apprehended it not.</a:t>
            </a:r>
          </a:p>
          <a:p>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John 1:14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And the Word became flesh, and dwelt among us (and we beheld his glory, glory as of the only begotten from the Father), full of grace and truth.</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17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365760"/>
            <a:ext cx="12435840" cy="5671876"/>
          </a:xfrm>
          <a:prstGeom prst="rect">
            <a:avLst/>
          </a:prstGeom>
        </p:spPr>
        <p:txBody>
          <a:bodyPr wrap="square" lIns="130622" tIns="65311" rIns="130622" bIns="65311">
            <a:spAutoFit/>
          </a:bodyPr>
          <a:lstStyle/>
          <a:p>
            <a:r>
              <a:rPr lang="en-US" sz="3600" dirty="0" smtClean="0"/>
              <a:t>(1 John 1:1-4) That which was </a:t>
            </a:r>
            <a:r>
              <a:rPr lang="en-US" sz="3600" dirty="0" smtClean="0">
                <a:solidFill>
                  <a:srgbClr val="FFC000"/>
                </a:solidFill>
              </a:rPr>
              <a:t>from the beginning</a:t>
            </a:r>
            <a:r>
              <a:rPr lang="en-US" sz="3600" dirty="0" smtClean="0"/>
              <a:t>, that which </a:t>
            </a:r>
            <a:r>
              <a:rPr lang="en-US" sz="3600" dirty="0" smtClean="0">
                <a:solidFill>
                  <a:srgbClr val="FFC000"/>
                </a:solidFill>
              </a:rPr>
              <a:t>we have heard</a:t>
            </a:r>
            <a:r>
              <a:rPr lang="en-US" sz="3600" dirty="0" smtClean="0"/>
              <a:t>, that </a:t>
            </a:r>
            <a:r>
              <a:rPr lang="en-US" sz="3600" dirty="0" smtClean="0">
                <a:solidFill>
                  <a:srgbClr val="FFC000"/>
                </a:solidFill>
              </a:rPr>
              <a:t>which we have seen </a:t>
            </a:r>
            <a:r>
              <a:rPr lang="en-US" sz="3600" dirty="0" smtClean="0"/>
              <a:t>with our eyes, that which we beheld, </a:t>
            </a:r>
            <a:r>
              <a:rPr lang="en-US" sz="3600" dirty="0" smtClean="0">
                <a:solidFill>
                  <a:srgbClr val="FFC000"/>
                </a:solidFill>
              </a:rPr>
              <a:t>and our hands handled</a:t>
            </a:r>
            <a:r>
              <a:rPr lang="en-US" sz="3600" dirty="0" smtClean="0"/>
              <a:t>, concerning the Word of life (and the life was manifested, and we have seen, and bear witness, and declare unto you the life, the eternal life, which was with the Father, and was manifested unto us); that which we have seen and heard declare we unto you also, that ye also may have fellowship with us: yea, and our fellowship is with the Father, and with his Son Jesus Christ: and these things we write, that our joy may be made full.  </a:t>
            </a:r>
          </a:p>
        </p:txBody>
      </p:sp>
    </p:spTree>
    <p:extLst>
      <p:ext uri="{BB962C8B-B14F-4D97-AF65-F5344CB8AC3E}">
        <p14:creationId xmlns:p14="http://schemas.microsoft.com/office/powerpoint/2010/main" val="391345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TotalTime>
  <Words>2054</Words>
  <Application>Microsoft Office PowerPoint</Application>
  <PresentationFormat>Custom</PresentationFormat>
  <Paragraphs>131</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34</cp:revision>
  <dcterms:created xsi:type="dcterms:W3CDTF">2021-06-17T18:34:56Z</dcterms:created>
  <dcterms:modified xsi:type="dcterms:W3CDTF">2021-06-27T02:54:27Z</dcterms:modified>
</cp:coreProperties>
</file>