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80" r:id="rId2"/>
    <p:sldId id="261" r:id="rId3"/>
    <p:sldId id="262" r:id="rId4"/>
    <p:sldId id="273" r:id="rId5"/>
    <p:sldId id="265" r:id="rId6"/>
    <p:sldId id="266" r:id="rId7"/>
    <p:sldId id="267" r:id="rId8"/>
    <p:sldId id="259" r:id="rId9"/>
    <p:sldId id="268" r:id="rId10"/>
    <p:sldId id="269" r:id="rId11"/>
    <p:sldId id="270" r:id="rId12"/>
    <p:sldId id="271" r:id="rId13"/>
    <p:sldId id="272" r:id="rId14"/>
    <p:sldId id="263" r:id="rId15"/>
    <p:sldId id="264" r:id="rId16"/>
    <p:sldId id="274" r:id="rId17"/>
    <p:sldId id="275" r:id="rId18"/>
    <p:sldId id="281" r:id="rId19"/>
    <p:sldId id="277" r:id="rId20"/>
    <p:sldId id="278" r:id="rId21"/>
    <p:sldId id="279"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5"/>
    <p:restoredTop sz="94674"/>
  </p:normalViewPr>
  <p:slideViewPr>
    <p:cSldViewPr snapToGrid="0" snapToObjects="1">
      <p:cViewPr varScale="1">
        <p:scale>
          <a:sx n="51" d="100"/>
          <a:sy n="51" d="100"/>
        </p:scale>
        <p:origin x="87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36920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mplate-Blank.jpg" descr="Template-Blank.jpg">
            <a:extLst>
              <a:ext uri="{FF2B5EF4-FFF2-40B4-BE49-F238E27FC236}">
                <a16:creationId xmlns:a16="http://schemas.microsoft.com/office/drawing/2014/main" id="{C780599C-677C-DF47-917B-13BC99D114E4}"/>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6102633"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Leviticus 13.45-46</a:t>
            </a:r>
            <a:endParaRPr dirty="0"/>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3010491" y="3993089"/>
            <a:ext cx="18363018" cy="55894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t>As for the leper who has the infection, his clothes shall be torn, and the hair of his head shall be uncovered, and he shall cover his mustache and cry, ‘Unclean! Unclean!’ He shall remain unclean all the days during which he has the infection; he is unclean. </a:t>
            </a:r>
            <a:r>
              <a:rPr lang="en-US" dirty="0">
                <a:solidFill>
                  <a:schemeClr val="accent4">
                    <a:lumMod val="40000"/>
                    <a:lumOff val="60000"/>
                  </a:schemeClr>
                </a:solidFill>
              </a:rPr>
              <a:t>He shall live alone; his dwelling shall be outside the camp</a:t>
            </a:r>
            <a:r>
              <a:rPr lang="en-US" dirty="0"/>
              <a:t>.</a:t>
            </a:r>
          </a:p>
        </p:txBody>
      </p:sp>
    </p:spTree>
    <p:extLst>
      <p:ext uri="{BB962C8B-B14F-4D97-AF65-F5344CB8AC3E}">
        <p14:creationId xmlns:p14="http://schemas.microsoft.com/office/powerpoint/2010/main" val="29961747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mplate-Blank.jpg" descr="Template-Blank.jpg">
            <a:extLst>
              <a:ext uri="{FF2B5EF4-FFF2-40B4-BE49-F238E27FC236}">
                <a16:creationId xmlns:a16="http://schemas.microsoft.com/office/drawing/2014/main" id="{8B66E6CE-1926-4F44-867C-7843168C78C5}"/>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5921493" cy="995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Leviticus 14.12-13</a:t>
            </a:r>
            <a:endParaRPr dirty="0"/>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3010491" y="3428832"/>
            <a:ext cx="18363018" cy="6717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t>Then the priest shall take the one male lamb and bring it </a:t>
            </a:r>
            <a:r>
              <a:rPr lang="en-US" dirty="0">
                <a:solidFill>
                  <a:schemeClr val="accent4">
                    <a:lumMod val="40000"/>
                    <a:lumOff val="60000"/>
                  </a:schemeClr>
                </a:solidFill>
              </a:rPr>
              <a:t>for a guilt offering</a:t>
            </a:r>
            <a:r>
              <a:rPr lang="en-US" dirty="0"/>
              <a:t>, with the log of oil, and present them as a wave offering before the LORD. Next he shall slaughter the male lamb in the place where they slaughter the sin offering and the burnt offering, at the place of the sanctuary—for the guilt offering, like the sin offering, belongs to the priest; it is most holy.</a:t>
            </a:r>
          </a:p>
        </p:txBody>
      </p:sp>
    </p:spTree>
    <p:extLst>
      <p:ext uri="{BB962C8B-B14F-4D97-AF65-F5344CB8AC3E}">
        <p14:creationId xmlns:p14="http://schemas.microsoft.com/office/powerpoint/2010/main" val="379070368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mplate-Blank.jpg" descr="Template-Blank.jpg">
            <a:extLst>
              <a:ext uri="{FF2B5EF4-FFF2-40B4-BE49-F238E27FC236}">
                <a16:creationId xmlns:a16="http://schemas.microsoft.com/office/drawing/2014/main" id="{B14B2E7D-627A-4749-9481-DADB7B0DE502}"/>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3244478"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Luke 5.12</a:t>
            </a:r>
            <a:endParaRPr dirty="0"/>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3010491" y="4557346"/>
            <a:ext cx="18363018" cy="446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t>While He was in one of the cities, behold, there was </a:t>
            </a:r>
            <a:r>
              <a:rPr lang="en-US" dirty="0">
                <a:solidFill>
                  <a:schemeClr val="accent4">
                    <a:lumMod val="40000"/>
                    <a:lumOff val="60000"/>
                  </a:schemeClr>
                </a:solidFill>
              </a:rPr>
              <a:t>a man covered with leprosy</a:t>
            </a:r>
            <a:r>
              <a:rPr lang="en-US" dirty="0"/>
              <a:t>; and when he saw Jesus, he fell on his face and implored Him, saying, “Lord, if You are willing, You can make me clean.”</a:t>
            </a:r>
          </a:p>
        </p:txBody>
      </p:sp>
    </p:spTree>
    <p:extLst>
      <p:ext uri="{BB962C8B-B14F-4D97-AF65-F5344CB8AC3E}">
        <p14:creationId xmlns:p14="http://schemas.microsoft.com/office/powerpoint/2010/main" val="360921665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emplate-Blank.jpg" descr="Template-Blank.jpg">
            <a:extLst>
              <a:ext uri="{FF2B5EF4-FFF2-40B4-BE49-F238E27FC236}">
                <a16:creationId xmlns:a16="http://schemas.microsoft.com/office/drawing/2014/main" id="{332E921D-9758-E846-B9A2-807E4E557D0A}"/>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68" name="THIS IS AN EXAMPLE OF…"/>
          <p:cNvSpPr txBox="1"/>
          <p:nvPr/>
        </p:nvSpPr>
        <p:spPr>
          <a:xfrm>
            <a:off x="1745236" y="6068040"/>
            <a:ext cx="20893541"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800">
                <a:solidFill>
                  <a:srgbClr val="FFFFFF"/>
                </a:solidFill>
                <a:latin typeface="Georgia"/>
                <a:ea typeface="Georgia"/>
                <a:cs typeface="Georgia"/>
                <a:sym typeface="Georgia"/>
              </a:defRPr>
            </a:pPr>
            <a:r>
              <a:rPr lang="en-US" sz="9600" dirty="0"/>
              <a:t>UNCLEAN: THE LEPER’S PROBLEM</a:t>
            </a:r>
            <a:endParaRPr sz="9600" dirty="0"/>
          </a:p>
        </p:txBody>
      </p:sp>
    </p:spTree>
    <p:extLst>
      <p:ext uri="{BB962C8B-B14F-4D97-AF65-F5344CB8AC3E}">
        <p14:creationId xmlns:p14="http://schemas.microsoft.com/office/powerpoint/2010/main" val="176915099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emplate-Blank.jpg" descr="Template-Blank.jpg">
            <a:extLst>
              <a:ext uri="{FF2B5EF4-FFF2-40B4-BE49-F238E27FC236}">
                <a16:creationId xmlns:a16="http://schemas.microsoft.com/office/drawing/2014/main" id="{FA0502EF-1CBF-574C-91F1-BC218253828B}"/>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68" name="THIS IS AN EXAMPLE OF…"/>
          <p:cNvSpPr txBox="1"/>
          <p:nvPr/>
        </p:nvSpPr>
        <p:spPr>
          <a:xfrm>
            <a:off x="4290805" y="6068040"/>
            <a:ext cx="15802404"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800">
                <a:solidFill>
                  <a:srgbClr val="FFFFFF"/>
                </a:solidFill>
                <a:latin typeface="Georgia"/>
                <a:ea typeface="Georgia"/>
                <a:cs typeface="Georgia"/>
                <a:sym typeface="Georgia"/>
              </a:defRPr>
            </a:pPr>
            <a:r>
              <a:rPr lang="en-US" sz="9600" dirty="0"/>
              <a:t>UNCLEAN: OUR PROBLEM</a:t>
            </a:r>
            <a:endParaRPr sz="9600" dirty="0"/>
          </a:p>
        </p:txBody>
      </p:sp>
    </p:spTree>
    <p:extLst>
      <p:ext uri="{BB962C8B-B14F-4D97-AF65-F5344CB8AC3E}">
        <p14:creationId xmlns:p14="http://schemas.microsoft.com/office/powerpoint/2010/main" val="2216046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emplate-Blank.jpg" descr="Template-Blank.jpg">
            <a:extLst>
              <a:ext uri="{FF2B5EF4-FFF2-40B4-BE49-F238E27FC236}">
                <a16:creationId xmlns:a16="http://schemas.microsoft.com/office/drawing/2014/main" id="{EDEF91EE-5CB4-A04D-AC45-BB0654E7572F}"/>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68" name="THIS IS AN EXAMPLE OF…"/>
          <p:cNvSpPr txBox="1"/>
          <p:nvPr/>
        </p:nvSpPr>
        <p:spPr>
          <a:xfrm>
            <a:off x="6119836" y="6068040"/>
            <a:ext cx="12144351"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800">
                <a:solidFill>
                  <a:srgbClr val="FFFFFF"/>
                </a:solidFill>
                <a:latin typeface="Georgia"/>
                <a:ea typeface="Georgia"/>
                <a:cs typeface="Georgia"/>
                <a:sym typeface="Georgia"/>
              </a:defRPr>
            </a:pPr>
            <a:r>
              <a:rPr lang="en-US" sz="9600" dirty="0"/>
              <a:t>TOUCHED BY JESUS</a:t>
            </a:r>
            <a:endParaRPr sz="9600" dirty="0"/>
          </a:p>
        </p:txBody>
      </p:sp>
    </p:spTree>
    <p:extLst>
      <p:ext uri="{BB962C8B-B14F-4D97-AF65-F5344CB8AC3E}">
        <p14:creationId xmlns:p14="http://schemas.microsoft.com/office/powerpoint/2010/main" val="351654033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mplate-Blank.jpg" descr="Template-Blank.jpg">
            <a:extLst>
              <a:ext uri="{FF2B5EF4-FFF2-40B4-BE49-F238E27FC236}">
                <a16:creationId xmlns:a16="http://schemas.microsoft.com/office/drawing/2014/main" id="{7D2E8AB4-B921-F643-922B-5E8BC8D54A95}"/>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4422686" cy="995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Mark 1.41-42</a:t>
            </a:r>
            <a:endParaRPr dirty="0"/>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3010491" y="5121603"/>
            <a:ext cx="18363018" cy="3332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solidFill>
                  <a:schemeClr val="accent4">
                    <a:lumMod val="40000"/>
                    <a:lumOff val="60000"/>
                  </a:schemeClr>
                </a:solidFill>
              </a:rPr>
              <a:t>Moved with compassion</a:t>
            </a:r>
            <a:r>
              <a:rPr lang="en-US" dirty="0"/>
              <a:t>, Jesus stretched out His hand and touched him, and said to him, “I am willing; be cleansed.” </a:t>
            </a:r>
            <a:r>
              <a:rPr lang="en-US" dirty="0">
                <a:solidFill>
                  <a:schemeClr val="bg1"/>
                </a:solidFill>
              </a:rPr>
              <a:t>Immediately the leprosy left him and he was cleansed.</a:t>
            </a:r>
          </a:p>
        </p:txBody>
      </p:sp>
    </p:spTree>
    <p:extLst>
      <p:ext uri="{BB962C8B-B14F-4D97-AF65-F5344CB8AC3E}">
        <p14:creationId xmlns:p14="http://schemas.microsoft.com/office/powerpoint/2010/main" val="2956046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mplate-Blank.jpg" descr="Template-Blank.jpg">
            <a:extLst>
              <a:ext uri="{FF2B5EF4-FFF2-40B4-BE49-F238E27FC236}">
                <a16:creationId xmlns:a16="http://schemas.microsoft.com/office/drawing/2014/main" id="{BEB17FA6-0DEC-AB4A-80C8-BCE3E9445D66}"/>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4422686"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Mark 1.41-42</a:t>
            </a:r>
            <a:endParaRPr dirty="0"/>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3010491" y="5121603"/>
            <a:ext cx="18363018" cy="3332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solidFill>
                  <a:schemeClr val="bg1"/>
                </a:solidFill>
              </a:rPr>
              <a:t>Moved with compassion, </a:t>
            </a:r>
            <a:r>
              <a:rPr lang="en-US" dirty="0">
                <a:solidFill>
                  <a:schemeClr val="accent4">
                    <a:lumMod val="40000"/>
                    <a:lumOff val="60000"/>
                  </a:schemeClr>
                </a:solidFill>
              </a:rPr>
              <a:t>Jesus stretched out His hand and touched him</a:t>
            </a:r>
            <a:r>
              <a:rPr lang="en-US" dirty="0">
                <a:solidFill>
                  <a:schemeClr val="bg1"/>
                </a:solidFill>
              </a:rPr>
              <a:t>, and said to him, “I am willing; be cleansed.” Immediately the leprosy left him and he was cleansed.</a:t>
            </a:r>
          </a:p>
        </p:txBody>
      </p:sp>
    </p:spTree>
    <p:extLst>
      <p:ext uri="{BB962C8B-B14F-4D97-AF65-F5344CB8AC3E}">
        <p14:creationId xmlns:p14="http://schemas.microsoft.com/office/powerpoint/2010/main" val="198855633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mplate-Blank.jpg" descr="Template-Blank.jpg">
            <a:extLst>
              <a:ext uri="{FF2B5EF4-FFF2-40B4-BE49-F238E27FC236}">
                <a16:creationId xmlns:a16="http://schemas.microsoft.com/office/drawing/2014/main" id="{BEB17FA6-0DEC-AB4A-80C8-BCE3E9445D66}"/>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4422686" cy="995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Mark 1.41-42</a:t>
            </a:r>
            <a:endParaRPr dirty="0"/>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3010491" y="5121603"/>
            <a:ext cx="18363018" cy="3332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solidFill>
                  <a:schemeClr val="bg1"/>
                </a:solidFill>
              </a:rPr>
              <a:t>Moved with compassion, Jesus stretched out His hand and touched him, and said to him, “I am willing; be cleansed.” Immediately the leprosy left him and </a:t>
            </a:r>
            <a:r>
              <a:rPr lang="en-US" dirty="0">
                <a:solidFill>
                  <a:schemeClr val="accent4">
                    <a:lumMod val="40000"/>
                    <a:lumOff val="60000"/>
                  </a:schemeClr>
                </a:solidFill>
              </a:rPr>
              <a:t>he was cleansed</a:t>
            </a:r>
            <a:r>
              <a:rPr lang="en-US" dirty="0">
                <a:solidFill>
                  <a:schemeClr val="bg1"/>
                </a:solidFill>
              </a:rPr>
              <a:t>.</a:t>
            </a:r>
          </a:p>
        </p:txBody>
      </p:sp>
    </p:spTree>
    <p:extLst>
      <p:ext uri="{BB962C8B-B14F-4D97-AF65-F5344CB8AC3E}">
        <p14:creationId xmlns:p14="http://schemas.microsoft.com/office/powerpoint/2010/main" val="422082095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mplate-Blank.jpg" descr="Template-Blank.jpg">
            <a:extLst>
              <a:ext uri="{FF2B5EF4-FFF2-40B4-BE49-F238E27FC236}">
                <a16:creationId xmlns:a16="http://schemas.microsoft.com/office/drawing/2014/main" id="{2B7AE177-F6DD-4042-8101-8423B0DF9427}"/>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4501232"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Mark 1.44-45</a:t>
            </a:r>
            <a:endParaRPr dirty="0"/>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2965234" y="3617285"/>
            <a:ext cx="18363018" cy="7846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solidFill>
                  <a:schemeClr val="bg1"/>
                </a:solidFill>
              </a:rPr>
              <a:t>and He said to him, “See that you say nothing to anyone; but go, </a:t>
            </a:r>
            <a:r>
              <a:rPr lang="en-US" dirty="0">
                <a:solidFill>
                  <a:schemeClr val="accent4">
                    <a:lumMod val="40000"/>
                    <a:lumOff val="60000"/>
                  </a:schemeClr>
                </a:solidFill>
              </a:rPr>
              <a:t>show yourself to the priest </a:t>
            </a:r>
            <a:r>
              <a:rPr lang="en-US" dirty="0">
                <a:solidFill>
                  <a:schemeClr val="bg1"/>
                </a:solidFill>
              </a:rPr>
              <a:t>and offer for your cleansing what Moses commanded, as a testimony to them.” But he went out and began to proclaim it freely and to spread the news around, to such an extent that Jesus could no longer publicly enter a city, but stayed out in unpopulated areas; and they were coming to Him from everywhere.</a:t>
            </a:r>
          </a:p>
        </p:txBody>
      </p:sp>
    </p:spTree>
    <p:extLst>
      <p:ext uri="{BB962C8B-B14F-4D97-AF65-F5344CB8AC3E}">
        <p14:creationId xmlns:p14="http://schemas.microsoft.com/office/powerpoint/2010/main" val="154100112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emplate-Blank.jpg" descr="Template-Blank.jpg">
            <a:extLst>
              <a:ext uri="{FF2B5EF4-FFF2-40B4-BE49-F238E27FC236}">
                <a16:creationId xmlns:a16="http://schemas.microsoft.com/office/drawing/2014/main" id="{2400A68B-9CA9-D34C-9F46-68F518B7A76A}"/>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3446456" cy="995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Mark 1.40</a:t>
            </a:r>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3010491" y="5121603"/>
            <a:ext cx="18363018" cy="3332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t>And a leper came to Jesus, beseeching Him and falling on his knees before Him, and saying, “</a:t>
            </a:r>
            <a:r>
              <a:rPr lang="en-US" dirty="0">
                <a:solidFill>
                  <a:schemeClr val="accent4">
                    <a:lumMod val="40000"/>
                    <a:lumOff val="60000"/>
                  </a:schemeClr>
                </a:solidFill>
              </a:rPr>
              <a:t>If You are willing</a:t>
            </a:r>
            <a:r>
              <a:rPr lang="en-US" dirty="0"/>
              <a:t>, You can make me clean.”</a:t>
            </a:r>
          </a:p>
        </p:txBody>
      </p:sp>
      <p:sp>
        <p:nvSpPr>
          <p:cNvPr id="4" name="AutoShape 2">
            <a:extLst>
              <a:ext uri="{FF2B5EF4-FFF2-40B4-BE49-F238E27FC236}">
                <a16:creationId xmlns:a16="http://schemas.microsoft.com/office/drawing/2014/main" id="{B8A1FC33-9BC7-2D48-A1AD-EE967F2506D3}"/>
              </a:ext>
            </a:extLst>
          </p:cNvPr>
          <p:cNvSpPr>
            <a:spLocks noChangeAspect="1" noChangeArrowheads="1"/>
          </p:cNvSpPr>
          <p:nvPr/>
        </p:nvSpPr>
        <p:spPr bwMode="auto">
          <a:xfrm>
            <a:off x="3784600" y="3822700"/>
            <a:ext cx="16814800" cy="607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mplate-Blank.jpg" descr="Template-Blank.jpg">
            <a:extLst>
              <a:ext uri="{FF2B5EF4-FFF2-40B4-BE49-F238E27FC236}">
                <a16:creationId xmlns:a16="http://schemas.microsoft.com/office/drawing/2014/main" id="{919A12F6-1F37-1541-BE0A-AD7CE522D1AF}"/>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4501232" cy="995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Mark 1.44-45</a:t>
            </a:r>
            <a:endParaRPr dirty="0"/>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2965234" y="3617285"/>
            <a:ext cx="18363018" cy="7846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solidFill>
                  <a:schemeClr val="bg1"/>
                </a:solidFill>
              </a:rPr>
              <a:t>and He said to him, “See that you say nothing to anyone; but go, show yourself to the priest and offer for your cleansing what Moses commanded, as a testimony to them.” But </a:t>
            </a:r>
            <a:r>
              <a:rPr lang="en-US" dirty="0">
                <a:solidFill>
                  <a:schemeClr val="accent4">
                    <a:lumMod val="40000"/>
                    <a:lumOff val="60000"/>
                  </a:schemeClr>
                </a:solidFill>
              </a:rPr>
              <a:t>he went out and began to proclaim it freely and to spread the news around</a:t>
            </a:r>
            <a:r>
              <a:rPr lang="en-US" dirty="0">
                <a:solidFill>
                  <a:schemeClr val="bg1"/>
                </a:solidFill>
              </a:rPr>
              <a:t>, to such an extent that Jesus could no longer publicly enter a city, but stayed out in unpopulated areas; and they were coming to Him from everywhere.</a:t>
            </a:r>
          </a:p>
        </p:txBody>
      </p:sp>
    </p:spTree>
    <p:extLst>
      <p:ext uri="{BB962C8B-B14F-4D97-AF65-F5344CB8AC3E}">
        <p14:creationId xmlns:p14="http://schemas.microsoft.com/office/powerpoint/2010/main" val="424619163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07788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emplate-Blank.jpg" descr="Template-Blank.jpg">
            <a:extLst>
              <a:ext uri="{FF2B5EF4-FFF2-40B4-BE49-F238E27FC236}">
                <a16:creationId xmlns:a16="http://schemas.microsoft.com/office/drawing/2014/main" id="{02D741C9-822E-4743-B7D4-C2ED95C7FB82}"/>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68" name="THIS IS AN EXAMPLE OF…"/>
          <p:cNvSpPr txBox="1"/>
          <p:nvPr/>
        </p:nvSpPr>
        <p:spPr>
          <a:xfrm>
            <a:off x="6360283" y="6068040"/>
            <a:ext cx="11663449"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800">
                <a:solidFill>
                  <a:srgbClr val="FFFFFF"/>
                </a:solidFill>
                <a:latin typeface="Georgia"/>
                <a:ea typeface="Georgia"/>
                <a:cs typeface="Georgia"/>
                <a:sym typeface="Georgia"/>
              </a:defRPr>
            </a:pPr>
            <a:r>
              <a:rPr lang="en-US" sz="9600" dirty="0"/>
              <a:t>CLEAN &amp; UNCLEAN</a:t>
            </a:r>
            <a:endParaRPr sz="9600" dirty="0"/>
          </a:p>
        </p:txBody>
      </p:sp>
    </p:spTree>
    <p:extLst>
      <p:ext uri="{BB962C8B-B14F-4D97-AF65-F5344CB8AC3E}">
        <p14:creationId xmlns:p14="http://schemas.microsoft.com/office/powerpoint/2010/main" val="216779459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mplate-Blank.jpg" descr="Template-Blank.jpg">
            <a:extLst>
              <a:ext uri="{FF2B5EF4-FFF2-40B4-BE49-F238E27FC236}">
                <a16:creationId xmlns:a16="http://schemas.microsoft.com/office/drawing/2014/main" id="{2C9F291D-24B6-964F-B6D3-19993546DCE3}"/>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4701608"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Numbers 19.9</a:t>
            </a:r>
            <a:endParaRPr dirty="0"/>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3010491" y="4557346"/>
            <a:ext cx="18363018" cy="446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t>Now a man who is clean shall gather up the ashes of the heifer and deposit them outside the camp in a clean place, and the congregation of the sons of Israel shall keep it as </a:t>
            </a:r>
            <a:r>
              <a:rPr lang="en-US" dirty="0">
                <a:solidFill>
                  <a:schemeClr val="accent4">
                    <a:lumMod val="40000"/>
                    <a:lumOff val="60000"/>
                  </a:schemeClr>
                </a:solidFill>
              </a:rPr>
              <a:t>water to remove impurity; it is purification from sin</a:t>
            </a:r>
            <a:r>
              <a:rPr lang="en-US" dirty="0"/>
              <a:t>.</a:t>
            </a:r>
          </a:p>
        </p:txBody>
      </p:sp>
    </p:spTree>
    <p:extLst>
      <p:ext uri="{BB962C8B-B14F-4D97-AF65-F5344CB8AC3E}">
        <p14:creationId xmlns:p14="http://schemas.microsoft.com/office/powerpoint/2010/main" val="63051154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mplate-Blank.jpg" descr="Template-Blank.jpg">
            <a:extLst>
              <a:ext uri="{FF2B5EF4-FFF2-40B4-BE49-F238E27FC236}">
                <a16:creationId xmlns:a16="http://schemas.microsoft.com/office/drawing/2014/main" id="{45A57070-7399-7340-8A0F-2C08EAAA104C}"/>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5152051"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Numbers 19.20</a:t>
            </a:r>
            <a:endParaRPr dirty="0"/>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3010491" y="4557346"/>
            <a:ext cx="18363018" cy="446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t>But the man who is unclean and does not purify himself from uncleanness, </a:t>
            </a:r>
            <a:r>
              <a:rPr lang="en-US" dirty="0">
                <a:solidFill>
                  <a:schemeClr val="accent4">
                    <a:lumMod val="40000"/>
                    <a:lumOff val="60000"/>
                  </a:schemeClr>
                </a:solidFill>
              </a:rPr>
              <a:t>that person shall be cut off </a:t>
            </a:r>
            <a:r>
              <a:rPr lang="en-US" dirty="0"/>
              <a:t>from the midst of the assembly, because he has defiled the sanctuary of the LORD; the water for impurity has not been sprinkled on him, he is unclean.</a:t>
            </a:r>
          </a:p>
        </p:txBody>
      </p:sp>
    </p:spTree>
    <p:extLst>
      <p:ext uri="{BB962C8B-B14F-4D97-AF65-F5344CB8AC3E}">
        <p14:creationId xmlns:p14="http://schemas.microsoft.com/office/powerpoint/2010/main" val="124299901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Template-Blank.jpg" descr="Template-Blank.jpg"/>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4918013" cy="995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Leviticus 11.44</a:t>
            </a:r>
            <a:endParaRPr dirty="0"/>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3010491" y="5121603"/>
            <a:ext cx="18363018" cy="3332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t>For I am the LORD your God. Consecrate yourselves therefore, and be holy, for I am holy. And </a:t>
            </a:r>
            <a:r>
              <a:rPr lang="en-US" dirty="0">
                <a:solidFill>
                  <a:schemeClr val="accent4">
                    <a:lumMod val="40000"/>
                    <a:lumOff val="60000"/>
                  </a:schemeClr>
                </a:solidFill>
              </a:rPr>
              <a:t>you shall not make yourselves unclean </a:t>
            </a:r>
            <a:r>
              <a:rPr lang="en-US" dirty="0"/>
              <a:t>with any of the swarming things that swarm on the earth.</a:t>
            </a:r>
          </a:p>
        </p:txBody>
      </p:sp>
    </p:spTree>
    <p:extLst>
      <p:ext uri="{BB962C8B-B14F-4D97-AF65-F5344CB8AC3E}">
        <p14:creationId xmlns:p14="http://schemas.microsoft.com/office/powerpoint/2010/main" val="46819805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mplate-Blank.jpg" descr="Template-Blank.jpg">
            <a:extLst>
              <a:ext uri="{FF2B5EF4-FFF2-40B4-BE49-F238E27FC236}">
                <a16:creationId xmlns:a16="http://schemas.microsoft.com/office/drawing/2014/main" id="{444063DE-51B9-2046-B622-4D901591373F}"/>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6573916"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Deuteronomy 23.14</a:t>
            </a:r>
            <a:endParaRPr dirty="0"/>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3010491" y="4557346"/>
            <a:ext cx="18363018" cy="446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t>Since the LORD your God walks in the midst of your camp to deliver you and to defeat your enemies before you, </a:t>
            </a:r>
            <a:r>
              <a:rPr lang="en-US" dirty="0">
                <a:solidFill>
                  <a:schemeClr val="accent4">
                    <a:lumMod val="40000"/>
                    <a:lumOff val="60000"/>
                  </a:schemeClr>
                </a:solidFill>
              </a:rPr>
              <a:t>therefore your camp must be holy</a:t>
            </a:r>
            <a:r>
              <a:rPr lang="en-US" dirty="0"/>
              <a:t>; and He must not see anything indecent among you or He will turn away from you.</a:t>
            </a:r>
          </a:p>
        </p:txBody>
      </p:sp>
    </p:spTree>
    <p:extLst>
      <p:ext uri="{BB962C8B-B14F-4D97-AF65-F5344CB8AC3E}">
        <p14:creationId xmlns:p14="http://schemas.microsoft.com/office/powerpoint/2010/main" val="401976752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emplate-Blank.jpg" descr="Template-Blank.jpg">
            <a:extLst>
              <a:ext uri="{FF2B5EF4-FFF2-40B4-BE49-F238E27FC236}">
                <a16:creationId xmlns:a16="http://schemas.microsoft.com/office/drawing/2014/main" id="{E2B62520-CF40-B642-8A67-D44F7F450A4F}"/>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68" name="THIS IS AN EXAMPLE OF…"/>
          <p:cNvSpPr txBox="1"/>
          <p:nvPr/>
        </p:nvSpPr>
        <p:spPr>
          <a:xfrm>
            <a:off x="1745236" y="6068040"/>
            <a:ext cx="20893541"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800">
                <a:solidFill>
                  <a:srgbClr val="FFFFFF"/>
                </a:solidFill>
                <a:latin typeface="Georgia"/>
                <a:ea typeface="Georgia"/>
                <a:cs typeface="Georgia"/>
                <a:sym typeface="Georgia"/>
              </a:defRPr>
            </a:pPr>
            <a:r>
              <a:rPr lang="en-US" sz="9600" dirty="0"/>
              <a:t>UNCLEAN: THE LEPER’S PROBLEM</a:t>
            </a:r>
            <a:endParaRPr sz="9600" dirty="0"/>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mplate-Blank.jpg" descr="Template-Blank.jpg">
            <a:extLst>
              <a:ext uri="{FF2B5EF4-FFF2-40B4-BE49-F238E27FC236}">
                <a16:creationId xmlns:a16="http://schemas.microsoft.com/office/drawing/2014/main" id="{196FA189-0647-9C48-B2A5-97830D318D87}"/>
              </a:ext>
            </a:extLst>
          </p:cNvPr>
          <p:cNvPicPr>
            <a:picLocks noChangeAspect="1"/>
          </p:cNvPicPr>
          <p:nvPr/>
        </p:nvPicPr>
        <p:blipFill rotWithShape="1">
          <a:blip r:embed="rId2"/>
          <a:srcRect t="17536" b="11159"/>
          <a:stretch/>
        </p:blipFill>
        <p:spPr>
          <a:xfrm>
            <a:off x="22556" y="0"/>
            <a:ext cx="24361444" cy="13716000"/>
          </a:xfrm>
          <a:prstGeom prst="rect">
            <a:avLst/>
          </a:prstGeom>
          <a:ln w="12700">
            <a:miter lim="400000"/>
          </a:ln>
        </p:spPr>
      </p:pic>
      <p:sp>
        <p:nvSpPr>
          <p:cNvPr id="179" name="Bible verse - Georgia font"/>
          <p:cNvSpPr txBox="1"/>
          <p:nvPr/>
        </p:nvSpPr>
        <p:spPr>
          <a:xfrm>
            <a:off x="2965234" y="2803453"/>
            <a:ext cx="4579780" cy="995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FFFFFF"/>
                </a:solidFill>
                <a:latin typeface="Georgia"/>
                <a:ea typeface="Georgia"/>
                <a:cs typeface="Georgia"/>
                <a:sym typeface="Georgia"/>
              </a:defRPr>
            </a:lvl1pPr>
          </a:lstStyle>
          <a:p>
            <a:r>
              <a:rPr lang="en-US" dirty="0"/>
              <a:t>Leviticus 13.3</a:t>
            </a:r>
            <a:endParaRPr dirty="0"/>
          </a:p>
        </p:txBody>
      </p:sp>
      <p:sp>
        <p:nvSpPr>
          <p:cNvPr id="180" name="“Tahoma font sociis natoque penatibus et magnis dis parturient montes, nascetur ridiculus mus. Fusce dapibus, tellus ac cursus commodo, tortor mauris condimentum nibh, ut fermentum massa justo sit amet risus. Vestibulum id ligula porta felis euismod semp"/>
          <p:cNvSpPr txBox="1"/>
          <p:nvPr/>
        </p:nvSpPr>
        <p:spPr>
          <a:xfrm>
            <a:off x="3010491" y="3993089"/>
            <a:ext cx="18363018" cy="55894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12700">
              <a:lnSpc>
                <a:spcPts val="88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Tahoma"/>
                <a:ea typeface="Tahoma"/>
                <a:cs typeface="Tahoma"/>
                <a:sym typeface="Tahoma"/>
              </a:defRPr>
            </a:lvl1pPr>
          </a:lstStyle>
          <a:p>
            <a:r>
              <a:rPr lang="en-US" dirty="0"/>
              <a:t>The priest shall look at the mark on the skin of the body, and if the hair in the infection has turned white and the infection appears to be deeper than the skin of his body, it is an infection of leprosy; when the priest has looked at him, </a:t>
            </a:r>
            <a:r>
              <a:rPr lang="en-US" dirty="0">
                <a:solidFill>
                  <a:schemeClr val="accent4">
                    <a:lumMod val="40000"/>
                    <a:lumOff val="60000"/>
                  </a:schemeClr>
                </a:solidFill>
              </a:rPr>
              <a:t>he shall pronounce him unclean</a:t>
            </a:r>
            <a:r>
              <a:rPr lang="en-US" dirty="0"/>
              <a:t>.</a:t>
            </a:r>
          </a:p>
        </p:txBody>
      </p:sp>
    </p:spTree>
    <p:extLst>
      <p:ext uri="{BB962C8B-B14F-4D97-AF65-F5344CB8AC3E}">
        <p14:creationId xmlns:p14="http://schemas.microsoft.com/office/powerpoint/2010/main" val="2456552616"/>
      </p:ext>
    </p:extLst>
  </p:cSld>
  <p:clrMapOvr>
    <a:masterClrMapping/>
  </p:clrMapOvr>
  <p:transition spd="slow">
    <p:fade/>
  </p:transition>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138</TotalTime>
  <Words>806</Words>
  <Application>Microsoft Macintosh PowerPoint</Application>
  <PresentationFormat>Custom</PresentationFormat>
  <Paragraphs>33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Georgia</vt:lpstr>
      <vt:lpstr>Helvetica Neue</vt:lpstr>
      <vt:lpstr>Helvetica Neue Medium</vt:lpstr>
      <vt:lpstr>Tahoma</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Joshua Creel</cp:lastModifiedBy>
  <cp:revision>10</cp:revision>
  <dcterms:modified xsi:type="dcterms:W3CDTF">2021-06-27T12:08:49Z</dcterms:modified>
</cp:coreProperties>
</file>