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256" r:id="rId5"/>
    <p:sldId id="257" r:id="rId6"/>
    <p:sldId id="399" r:id="rId7"/>
    <p:sldId id="347" r:id="rId8"/>
    <p:sldId id="258" r:id="rId9"/>
    <p:sldId id="275" r:id="rId10"/>
    <p:sldId id="276" r:id="rId11"/>
    <p:sldId id="406" r:id="rId12"/>
    <p:sldId id="400" r:id="rId13"/>
    <p:sldId id="407" r:id="rId14"/>
    <p:sldId id="408" r:id="rId15"/>
    <p:sldId id="409" r:id="rId16"/>
    <p:sldId id="410" r:id="rId17"/>
    <p:sldId id="411" r:id="rId18"/>
    <p:sldId id="405" r:id="rId19"/>
    <p:sldId id="348" r:id="rId20"/>
    <p:sldId id="277" r:id="rId21"/>
    <p:sldId id="278" r:id="rId22"/>
    <p:sldId id="414" r:id="rId23"/>
    <p:sldId id="412" r:id="rId24"/>
    <p:sldId id="416" r:id="rId25"/>
    <p:sldId id="417" r:id="rId26"/>
    <p:sldId id="413" r:id="rId27"/>
    <p:sldId id="418" r:id="rId28"/>
    <p:sldId id="415" r:id="rId29"/>
    <p:sldId id="279" r:id="rId30"/>
    <p:sldId id="421" r:id="rId31"/>
    <p:sldId id="419" r:id="rId32"/>
    <p:sldId id="422" r:id="rId33"/>
    <p:sldId id="420" r:id="rId34"/>
    <p:sldId id="349" r:id="rId35"/>
    <p:sldId id="280" r:id="rId36"/>
    <p:sldId id="423" r:id="rId37"/>
    <p:sldId id="281" r:id="rId38"/>
    <p:sldId id="426" r:id="rId39"/>
    <p:sldId id="427" r:id="rId40"/>
    <p:sldId id="424" r:id="rId41"/>
    <p:sldId id="425" r:id="rId42"/>
    <p:sldId id="282" r:id="rId43"/>
    <p:sldId id="283" r:id="rId44"/>
    <p:sldId id="430" r:id="rId45"/>
    <p:sldId id="428" r:id="rId46"/>
    <p:sldId id="431" r:id="rId47"/>
    <p:sldId id="432" r:id="rId48"/>
    <p:sldId id="429" r:id="rId49"/>
    <p:sldId id="284" r:id="rId50"/>
    <p:sldId id="435" r:id="rId51"/>
    <p:sldId id="433" r:id="rId52"/>
    <p:sldId id="436" r:id="rId53"/>
    <p:sldId id="434" r:id="rId54"/>
    <p:sldId id="350" r:id="rId55"/>
    <p:sldId id="268" r:id="rId56"/>
    <p:sldId id="285" r:id="rId57"/>
    <p:sldId id="438" r:id="rId58"/>
    <p:sldId id="437" r:id="rId59"/>
    <p:sldId id="27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p:restoredTop sz="84651"/>
  </p:normalViewPr>
  <p:slideViewPr>
    <p:cSldViewPr snapToGrid="0" snapToObjects="1">
      <p:cViewPr varScale="1">
        <p:scale>
          <a:sx n="127" d="100"/>
          <a:sy n="127"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A950E-AB94-7347-AE3C-0EE283E5D0C1}"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89956-0A39-E44D-8E15-7838FC9BEC1B}" type="slidenum">
              <a:rPr lang="en-US" smtClean="0"/>
              <a:t>‹#›</a:t>
            </a:fld>
            <a:endParaRPr lang="en-US"/>
          </a:p>
        </p:txBody>
      </p:sp>
    </p:spTree>
    <p:extLst>
      <p:ext uri="{BB962C8B-B14F-4D97-AF65-F5344CB8AC3E}">
        <p14:creationId xmlns:p14="http://schemas.microsoft.com/office/powerpoint/2010/main" val="281858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Chose the 12, then the Beatitudes … then this.</a:t>
            </a:r>
          </a:p>
        </p:txBody>
      </p:sp>
      <p:sp>
        <p:nvSpPr>
          <p:cNvPr id="4" name="Slide Number Placeholder 3"/>
          <p:cNvSpPr>
            <a:spLocks noGrp="1"/>
          </p:cNvSpPr>
          <p:nvPr>
            <p:ph type="sldNum" sz="quarter" idx="5"/>
          </p:nvPr>
        </p:nvSpPr>
        <p:spPr/>
        <p:txBody>
          <a:bodyPr/>
          <a:lstStyle/>
          <a:p>
            <a:fld id="{7F589956-0A39-E44D-8E15-7838FC9BEC1B}" type="slidenum">
              <a:rPr lang="en-US" smtClean="0"/>
              <a:t>8</a:t>
            </a:fld>
            <a:endParaRPr lang="en-US"/>
          </a:p>
        </p:txBody>
      </p:sp>
    </p:spTree>
    <p:extLst>
      <p:ext uri="{BB962C8B-B14F-4D97-AF65-F5344CB8AC3E}">
        <p14:creationId xmlns:p14="http://schemas.microsoft.com/office/powerpoint/2010/main" val="246606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24</a:t>
            </a:fld>
            <a:endParaRPr lang="en-US"/>
          </a:p>
        </p:txBody>
      </p:sp>
    </p:spTree>
    <p:extLst>
      <p:ext uri="{BB962C8B-B14F-4D97-AF65-F5344CB8AC3E}">
        <p14:creationId xmlns:p14="http://schemas.microsoft.com/office/powerpoint/2010/main" val="98594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27</a:t>
            </a:fld>
            <a:endParaRPr lang="en-US"/>
          </a:p>
        </p:txBody>
      </p:sp>
    </p:spTree>
    <p:extLst>
      <p:ext uri="{BB962C8B-B14F-4D97-AF65-F5344CB8AC3E}">
        <p14:creationId xmlns:p14="http://schemas.microsoft.com/office/powerpoint/2010/main" val="25922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29</a:t>
            </a:fld>
            <a:endParaRPr lang="en-US"/>
          </a:p>
        </p:txBody>
      </p:sp>
    </p:spTree>
    <p:extLst>
      <p:ext uri="{BB962C8B-B14F-4D97-AF65-F5344CB8AC3E}">
        <p14:creationId xmlns:p14="http://schemas.microsoft.com/office/powerpoint/2010/main" val="365316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33</a:t>
            </a:fld>
            <a:endParaRPr lang="en-US"/>
          </a:p>
        </p:txBody>
      </p:sp>
    </p:spTree>
    <p:extLst>
      <p:ext uri="{BB962C8B-B14F-4D97-AF65-F5344CB8AC3E}">
        <p14:creationId xmlns:p14="http://schemas.microsoft.com/office/powerpoint/2010/main" val="233006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35</a:t>
            </a:fld>
            <a:endParaRPr lang="en-US"/>
          </a:p>
        </p:txBody>
      </p:sp>
    </p:spTree>
    <p:extLst>
      <p:ext uri="{BB962C8B-B14F-4D97-AF65-F5344CB8AC3E}">
        <p14:creationId xmlns:p14="http://schemas.microsoft.com/office/powerpoint/2010/main" val="128532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36</a:t>
            </a:fld>
            <a:endParaRPr lang="en-US"/>
          </a:p>
        </p:txBody>
      </p:sp>
    </p:spTree>
    <p:extLst>
      <p:ext uri="{BB962C8B-B14F-4D97-AF65-F5344CB8AC3E}">
        <p14:creationId xmlns:p14="http://schemas.microsoft.com/office/powerpoint/2010/main" val="80432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41</a:t>
            </a:fld>
            <a:endParaRPr lang="en-US"/>
          </a:p>
        </p:txBody>
      </p:sp>
    </p:spTree>
    <p:extLst>
      <p:ext uri="{BB962C8B-B14F-4D97-AF65-F5344CB8AC3E}">
        <p14:creationId xmlns:p14="http://schemas.microsoft.com/office/powerpoint/2010/main" val="298489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43</a:t>
            </a:fld>
            <a:endParaRPr lang="en-US"/>
          </a:p>
        </p:txBody>
      </p:sp>
    </p:spTree>
    <p:extLst>
      <p:ext uri="{BB962C8B-B14F-4D97-AF65-F5344CB8AC3E}">
        <p14:creationId xmlns:p14="http://schemas.microsoft.com/office/powerpoint/2010/main" val="62691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44</a:t>
            </a:fld>
            <a:endParaRPr lang="en-US"/>
          </a:p>
        </p:txBody>
      </p:sp>
    </p:spTree>
    <p:extLst>
      <p:ext uri="{BB962C8B-B14F-4D97-AF65-F5344CB8AC3E}">
        <p14:creationId xmlns:p14="http://schemas.microsoft.com/office/powerpoint/2010/main" val="95191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47</a:t>
            </a:fld>
            <a:endParaRPr lang="en-US"/>
          </a:p>
        </p:txBody>
      </p:sp>
    </p:spTree>
    <p:extLst>
      <p:ext uri="{BB962C8B-B14F-4D97-AF65-F5344CB8AC3E}">
        <p14:creationId xmlns:p14="http://schemas.microsoft.com/office/powerpoint/2010/main" val="9218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10</a:t>
            </a:fld>
            <a:endParaRPr lang="en-US"/>
          </a:p>
        </p:txBody>
      </p:sp>
    </p:spTree>
    <p:extLst>
      <p:ext uri="{BB962C8B-B14F-4D97-AF65-F5344CB8AC3E}">
        <p14:creationId xmlns:p14="http://schemas.microsoft.com/office/powerpoint/2010/main" val="4199127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49</a:t>
            </a:fld>
            <a:endParaRPr lang="en-US"/>
          </a:p>
        </p:txBody>
      </p:sp>
    </p:spTree>
    <p:extLst>
      <p:ext uri="{BB962C8B-B14F-4D97-AF65-F5344CB8AC3E}">
        <p14:creationId xmlns:p14="http://schemas.microsoft.com/office/powerpoint/2010/main" val="411492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54</a:t>
            </a:fld>
            <a:endParaRPr lang="en-US"/>
          </a:p>
        </p:txBody>
      </p:sp>
    </p:spTree>
    <p:extLst>
      <p:ext uri="{BB962C8B-B14F-4D97-AF65-F5344CB8AC3E}">
        <p14:creationId xmlns:p14="http://schemas.microsoft.com/office/powerpoint/2010/main" val="2035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11</a:t>
            </a:fld>
            <a:endParaRPr lang="en-US"/>
          </a:p>
        </p:txBody>
      </p:sp>
    </p:spTree>
    <p:extLst>
      <p:ext uri="{BB962C8B-B14F-4D97-AF65-F5344CB8AC3E}">
        <p14:creationId xmlns:p14="http://schemas.microsoft.com/office/powerpoint/2010/main" val="189466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12</a:t>
            </a:fld>
            <a:endParaRPr lang="en-US"/>
          </a:p>
        </p:txBody>
      </p:sp>
    </p:spTree>
    <p:extLst>
      <p:ext uri="{BB962C8B-B14F-4D97-AF65-F5344CB8AC3E}">
        <p14:creationId xmlns:p14="http://schemas.microsoft.com/office/powerpoint/2010/main" val="141534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Thousand Fed at the beginning of Ch 9.</a:t>
            </a:r>
          </a:p>
        </p:txBody>
      </p:sp>
      <p:sp>
        <p:nvSpPr>
          <p:cNvPr id="4" name="Slide Number Placeholder 3"/>
          <p:cNvSpPr>
            <a:spLocks noGrp="1"/>
          </p:cNvSpPr>
          <p:nvPr>
            <p:ph type="sldNum" sz="quarter" idx="5"/>
          </p:nvPr>
        </p:nvSpPr>
        <p:spPr/>
        <p:txBody>
          <a:bodyPr/>
          <a:lstStyle/>
          <a:p>
            <a:fld id="{7F589956-0A39-E44D-8E15-7838FC9BEC1B}" type="slidenum">
              <a:rPr lang="en-US" smtClean="0"/>
              <a:t>13</a:t>
            </a:fld>
            <a:endParaRPr lang="en-US"/>
          </a:p>
        </p:txBody>
      </p:sp>
    </p:spTree>
    <p:extLst>
      <p:ext uri="{BB962C8B-B14F-4D97-AF65-F5344CB8AC3E}">
        <p14:creationId xmlns:p14="http://schemas.microsoft.com/office/powerpoint/2010/main" val="181848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Thousand Fed at the beginning of Ch 9.</a:t>
            </a:r>
          </a:p>
        </p:txBody>
      </p:sp>
      <p:sp>
        <p:nvSpPr>
          <p:cNvPr id="4" name="Slide Number Placeholder 3"/>
          <p:cNvSpPr>
            <a:spLocks noGrp="1"/>
          </p:cNvSpPr>
          <p:nvPr>
            <p:ph type="sldNum" sz="quarter" idx="5"/>
          </p:nvPr>
        </p:nvSpPr>
        <p:spPr/>
        <p:txBody>
          <a:bodyPr/>
          <a:lstStyle/>
          <a:p>
            <a:fld id="{7F589956-0A39-E44D-8E15-7838FC9BEC1B}" type="slidenum">
              <a:rPr lang="en-US" smtClean="0"/>
              <a:t>14</a:t>
            </a:fld>
            <a:endParaRPr lang="en-US"/>
          </a:p>
        </p:txBody>
      </p:sp>
    </p:spTree>
    <p:extLst>
      <p:ext uri="{BB962C8B-B14F-4D97-AF65-F5344CB8AC3E}">
        <p14:creationId xmlns:p14="http://schemas.microsoft.com/office/powerpoint/2010/main" val="20277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19</a:t>
            </a:fld>
            <a:endParaRPr lang="en-US"/>
          </a:p>
        </p:txBody>
      </p:sp>
    </p:spTree>
    <p:extLst>
      <p:ext uri="{BB962C8B-B14F-4D97-AF65-F5344CB8AC3E}">
        <p14:creationId xmlns:p14="http://schemas.microsoft.com/office/powerpoint/2010/main" val="360725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21</a:t>
            </a:fld>
            <a:endParaRPr lang="en-US"/>
          </a:p>
        </p:txBody>
      </p:sp>
    </p:spTree>
    <p:extLst>
      <p:ext uri="{BB962C8B-B14F-4D97-AF65-F5344CB8AC3E}">
        <p14:creationId xmlns:p14="http://schemas.microsoft.com/office/powerpoint/2010/main" val="43393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89956-0A39-E44D-8E15-7838FC9BEC1B}" type="slidenum">
              <a:rPr lang="en-US" smtClean="0"/>
              <a:t>22</a:t>
            </a:fld>
            <a:endParaRPr lang="en-US"/>
          </a:p>
        </p:txBody>
      </p:sp>
    </p:spTree>
    <p:extLst>
      <p:ext uri="{BB962C8B-B14F-4D97-AF65-F5344CB8AC3E}">
        <p14:creationId xmlns:p14="http://schemas.microsoft.com/office/powerpoint/2010/main" val="2014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6/21/21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6/21/21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2: Disciples Pray</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1780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3:21</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Jesus is Baptized</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1569660"/>
          </a:xfrm>
          <a:prstGeom prst="rect">
            <a:avLst/>
          </a:prstGeom>
        </p:spPr>
        <p:txBody>
          <a:bodyPr wrap="square">
            <a:spAutoFit/>
          </a:bodyPr>
          <a:lstStyle/>
          <a:p>
            <a:r>
              <a:rPr lang="en-US" sz="2400" b="1" baseline="30000" dirty="0">
                <a:solidFill>
                  <a:schemeClr val="bg1"/>
                </a:solidFill>
              </a:rPr>
              <a:t>21</a:t>
            </a:r>
            <a:r>
              <a:rPr lang="en-US" sz="2400" b="1" dirty="0">
                <a:solidFill>
                  <a:schemeClr val="bg1"/>
                </a:solidFill>
              </a:rPr>
              <a:t> Now when all the people were baptized, Jesus was also baptized, and while He was praying, heaven was opened,</a:t>
            </a:r>
            <a:r>
              <a:rPr lang="en-US" sz="2400" dirty="0">
                <a:solidFill>
                  <a:schemeClr val="bg1"/>
                </a:solidFill>
              </a:rPr>
              <a:t> </a:t>
            </a:r>
            <a:r>
              <a:rPr lang="en-US" sz="2400" baseline="30000" dirty="0">
                <a:solidFill>
                  <a:schemeClr val="bg1">
                    <a:lumMod val="65000"/>
                  </a:schemeClr>
                </a:solidFill>
              </a:rPr>
              <a:t>22</a:t>
            </a:r>
            <a:r>
              <a:rPr lang="en-US" sz="2400" dirty="0">
                <a:solidFill>
                  <a:schemeClr val="bg1">
                    <a:lumMod val="65000"/>
                  </a:schemeClr>
                </a:solidFill>
              </a:rPr>
              <a:t> and the Holy Spirit descended upon Him in bodily form like a dove, and a voice came out of heaven, “You are My beloved Son, in You I am well-pleased.” </a:t>
            </a:r>
          </a:p>
        </p:txBody>
      </p:sp>
    </p:spTree>
    <p:extLst>
      <p:ext uri="{BB962C8B-B14F-4D97-AF65-F5344CB8AC3E}">
        <p14:creationId xmlns:p14="http://schemas.microsoft.com/office/powerpoint/2010/main" val="263909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5:16</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The Leper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3046988"/>
          </a:xfrm>
          <a:prstGeom prst="rect">
            <a:avLst/>
          </a:prstGeom>
        </p:spPr>
        <p:txBody>
          <a:bodyPr wrap="square">
            <a:spAutoFit/>
          </a:bodyPr>
          <a:lstStyle/>
          <a:p>
            <a:r>
              <a:rPr lang="en-US" sz="2400" baseline="30000" dirty="0">
                <a:solidFill>
                  <a:schemeClr val="bg1">
                    <a:lumMod val="65000"/>
                  </a:schemeClr>
                </a:solidFill>
              </a:rPr>
              <a:t>12</a:t>
            </a:r>
            <a:r>
              <a:rPr lang="en-US" sz="2400" dirty="0">
                <a:solidFill>
                  <a:schemeClr val="bg1">
                    <a:lumMod val="65000"/>
                  </a:schemeClr>
                </a:solidFill>
              </a:rPr>
              <a:t> While He was in one of the cities, behold, </a:t>
            </a:r>
            <a:r>
              <a:rPr lang="en-US" sz="2400" i="1" dirty="0">
                <a:solidFill>
                  <a:schemeClr val="bg1">
                    <a:lumMod val="65000"/>
                  </a:schemeClr>
                </a:solidFill>
              </a:rPr>
              <a:t>there</a:t>
            </a:r>
            <a:r>
              <a:rPr lang="en-US" sz="2400" dirty="0">
                <a:solidFill>
                  <a:schemeClr val="bg1">
                    <a:lumMod val="65000"/>
                  </a:schemeClr>
                </a:solidFill>
              </a:rPr>
              <a:t> was a man covered with leprosy; and when he saw Jesus, he fell on his face and implored Him, saying, “Lord, if You are willing, You can make me clean.” </a:t>
            </a:r>
            <a:r>
              <a:rPr lang="en-US" sz="2400" baseline="30000" dirty="0">
                <a:solidFill>
                  <a:schemeClr val="bg1">
                    <a:lumMod val="65000"/>
                  </a:schemeClr>
                </a:solidFill>
              </a:rPr>
              <a:t>13</a:t>
            </a:r>
            <a:r>
              <a:rPr lang="en-US" sz="2400" dirty="0">
                <a:solidFill>
                  <a:schemeClr val="bg1">
                    <a:lumMod val="65000"/>
                  </a:schemeClr>
                </a:solidFill>
              </a:rPr>
              <a:t> And He stretched out His hand and touched him, saying, “I am willing; be cleansed.” And immediately the leprosy left him. </a:t>
            </a:r>
            <a:r>
              <a:rPr lang="en-US" sz="2400" baseline="30000" dirty="0">
                <a:solidFill>
                  <a:schemeClr val="bg1">
                    <a:lumMod val="65000"/>
                  </a:schemeClr>
                </a:solidFill>
              </a:rPr>
              <a:t>14</a:t>
            </a:r>
            <a:r>
              <a:rPr lang="en-US" sz="2400" dirty="0">
                <a:solidFill>
                  <a:schemeClr val="bg1">
                    <a:lumMod val="65000"/>
                  </a:schemeClr>
                </a:solidFill>
              </a:rPr>
              <a:t> And He ordered him to tell no one, “But go and show yourself to the priest and make an offering for your cleansing, just as Moses commanded, as a testimony to them.” </a:t>
            </a:r>
            <a:r>
              <a:rPr lang="en-US" sz="2400" baseline="30000" dirty="0">
                <a:solidFill>
                  <a:schemeClr val="bg1">
                    <a:lumMod val="65000"/>
                  </a:schemeClr>
                </a:solidFill>
              </a:rPr>
              <a:t>15</a:t>
            </a:r>
            <a:r>
              <a:rPr lang="en-US" sz="2400" dirty="0">
                <a:solidFill>
                  <a:schemeClr val="bg1">
                    <a:lumMod val="65000"/>
                  </a:schemeClr>
                </a:solidFill>
              </a:rPr>
              <a:t> But the news about Him was spreading even farther, and large crowds were gathering to hear </a:t>
            </a:r>
            <a:r>
              <a:rPr lang="en-US" sz="2400" i="1" dirty="0">
                <a:solidFill>
                  <a:schemeClr val="bg1">
                    <a:lumMod val="65000"/>
                  </a:schemeClr>
                </a:solidFill>
              </a:rPr>
              <a:t>Him</a:t>
            </a:r>
            <a:r>
              <a:rPr lang="en-US" sz="2400" dirty="0">
                <a:solidFill>
                  <a:schemeClr val="bg1">
                    <a:lumMod val="65000"/>
                  </a:schemeClr>
                </a:solidFill>
              </a:rPr>
              <a:t> and to be healed of their sicknesses. </a:t>
            </a:r>
            <a:r>
              <a:rPr lang="en-US" sz="2400" b="1" baseline="30000" dirty="0">
                <a:solidFill>
                  <a:schemeClr val="bg1"/>
                </a:solidFill>
              </a:rPr>
              <a:t>16</a:t>
            </a:r>
            <a:r>
              <a:rPr lang="en-US" sz="2400" b="1" dirty="0">
                <a:solidFill>
                  <a:schemeClr val="bg1"/>
                </a:solidFill>
              </a:rPr>
              <a:t> But Jesus Himself would </a:t>
            </a:r>
            <a:r>
              <a:rPr lang="en-US" sz="2400" b="1" i="1" dirty="0">
                <a:solidFill>
                  <a:schemeClr val="bg1"/>
                </a:solidFill>
              </a:rPr>
              <a:t>often</a:t>
            </a:r>
            <a:r>
              <a:rPr lang="en-US" sz="2400" b="1" dirty="0">
                <a:solidFill>
                  <a:schemeClr val="bg1"/>
                </a:solidFill>
              </a:rPr>
              <a:t> slip away to the wilderness and pray. </a:t>
            </a:r>
            <a:endParaRPr lang="en-US" sz="2400" dirty="0">
              <a:solidFill>
                <a:schemeClr val="bg1"/>
              </a:solidFill>
            </a:endParaRPr>
          </a:p>
        </p:txBody>
      </p:sp>
    </p:spTree>
    <p:extLst>
      <p:ext uri="{BB962C8B-B14F-4D97-AF65-F5344CB8AC3E}">
        <p14:creationId xmlns:p14="http://schemas.microsoft.com/office/powerpoint/2010/main" val="166766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6:12</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Choosing of the Twelve</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2308324"/>
          </a:xfrm>
          <a:prstGeom prst="rect">
            <a:avLst/>
          </a:prstGeom>
        </p:spPr>
        <p:txBody>
          <a:bodyPr wrap="square">
            <a:spAutoFit/>
          </a:bodyPr>
          <a:lstStyle/>
          <a:p>
            <a:r>
              <a:rPr lang="en-US" sz="2400" b="1" baseline="30000" dirty="0">
                <a:solidFill>
                  <a:schemeClr val="bg1"/>
                </a:solidFill>
              </a:rPr>
              <a:t>12</a:t>
            </a:r>
            <a:r>
              <a:rPr lang="en-US" sz="2400" b="1" dirty="0">
                <a:solidFill>
                  <a:schemeClr val="bg1"/>
                </a:solidFill>
              </a:rPr>
              <a:t> It was at this time that He went off to the mountain to pray, and He spent the whole night in prayer to God.</a:t>
            </a:r>
            <a:r>
              <a:rPr lang="en-US" sz="2400" dirty="0">
                <a:solidFill>
                  <a:schemeClr val="bg1"/>
                </a:solidFill>
              </a:rPr>
              <a:t> </a:t>
            </a:r>
            <a:r>
              <a:rPr lang="en-US" sz="2400" baseline="30000" dirty="0">
                <a:solidFill>
                  <a:schemeClr val="bg1">
                    <a:lumMod val="65000"/>
                  </a:schemeClr>
                </a:solidFill>
              </a:rPr>
              <a:t>13</a:t>
            </a:r>
            <a:r>
              <a:rPr lang="en-US" sz="2400" dirty="0">
                <a:solidFill>
                  <a:schemeClr val="bg1">
                    <a:lumMod val="65000"/>
                  </a:schemeClr>
                </a:solidFill>
              </a:rPr>
              <a:t> And when day came, He called His disciples to Him and chose twelve of them, whom He also named as apostles: </a:t>
            </a:r>
            <a:r>
              <a:rPr lang="en-US" sz="2400" baseline="30000" dirty="0">
                <a:solidFill>
                  <a:schemeClr val="bg1">
                    <a:lumMod val="65000"/>
                  </a:schemeClr>
                </a:solidFill>
              </a:rPr>
              <a:t>14</a:t>
            </a:r>
            <a:r>
              <a:rPr lang="en-US" sz="2400" dirty="0">
                <a:solidFill>
                  <a:schemeClr val="bg1">
                    <a:lumMod val="65000"/>
                  </a:schemeClr>
                </a:solidFill>
              </a:rPr>
              <a:t> Simon, whom He also named Peter, and Andrew his brother; and James and John; and Philip and Bartholomew; </a:t>
            </a:r>
            <a:r>
              <a:rPr lang="en-US" sz="2400" baseline="30000" dirty="0">
                <a:solidFill>
                  <a:schemeClr val="bg1">
                    <a:lumMod val="65000"/>
                  </a:schemeClr>
                </a:solidFill>
              </a:rPr>
              <a:t>15</a:t>
            </a:r>
            <a:r>
              <a:rPr lang="en-US" sz="2400" dirty="0">
                <a:solidFill>
                  <a:schemeClr val="bg1">
                    <a:lumMod val="65000"/>
                  </a:schemeClr>
                </a:solidFill>
              </a:rPr>
              <a:t> and Matthew and Thomas; James </a:t>
            </a:r>
            <a:r>
              <a:rPr lang="en-US" sz="2400" i="1" dirty="0">
                <a:solidFill>
                  <a:schemeClr val="bg1">
                    <a:lumMod val="65000"/>
                  </a:schemeClr>
                </a:solidFill>
              </a:rPr>
              <a:t>the son</a:t>
            </a:r>
            <a:r>
              <a:rPr lang="en-US" sz="2400" dirty="0">
                <a:solidFill>
                  <a:schemeClr val="bg1">
                    <a:lumMod val="65000"/>
                  </a:schemeClr>
                </a:solidFill>
              </a:rPr>
              <a:t> of Alphaeus, and Simon who was called the Zealot; </a:t>
            </a:r>
            <a:r>
              <a:rPr lang="en-US" sz="2400" baseline="30000" dirty="0">
                <a:solidFill>
                  <a:schemeClr val="bg1">
                    <a:lumMod val="65000"/>
                  </a:schemeClr>
                </a:solidFill>
              </a:rPr>
              <a:t>16</a:t>
            </a:r>
            <a:r>
              <a:rPr lang="en-US" sz="2400" dirty="0">
                <a:solidFill>
                  <a:schemeClr val="bg1">
                    <a:lumMod val="65000"/>
                  </a:schemeClr>
                </a:solidFill>
              </a:rPr>
              <a:t> Judas </a:t>
            </a:r>
            <a:r>
              <a:rPr lang="en-US" sz="2400" i="1" dirty="0">
                <a:solidFill>
                  <a:schemeClr val="bg1">
                    <a:lumMod val="65000"/>
                  </a:schemeClr>
                </a:solidFill>
              </a:rPr>
              <a:t>the son</a:t>
            </a:r>
            <a:r>
              <a:rPr lang="en-US" sz="2400" dirty="0">
                <a:solidFill>
                  <a:schemeClr val="bg1">
                    <a:lumMod val="65000"/>
                  </a:schemeClr>
                </a:solidFill>
              </a:rPr>
              <a:t> of James, and Judas Iscariot, who became a traitor. </a:t>
            </a:r>
            <a:endParaRPr lang="en-US" sz="3200" dirty="0">
              <a:solidFill>
                <a:schemeClr val="bg1">
                  <a:lumMod val="65000"/>
                </a:schemeClr>
              </a:solidFill>
            </a:endParaRPr>
          </a:p>
        </p:txBody>
      </p:sp>
    </p:spTree>
    <p:extLst>
      <p:ext uri="{BB962C8B-B14F-4D97-AF65-F5344CB8AC3E}">
        <p14:creationId xmlns:p14="http://schemas.microsoft.com/office/powerpoint/2010/main" val="168105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9:18, 29</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Who Do People Say that I am; The Transfiguration</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1938992"/>
          </a:xfrm>
          <a:prstGeom prst="rect">
            <a:avLst/>
          </a:prstGeom>
        </p:spPr>
        <p:txBody>
          <a:bodyPr wrap="square">
            <a:spAutoFit/>
          </a:bodyPr>
          <a:lstStyle/>
          <a:p>
            <a:r>
              <a:rPr lang="en-US" sz="2400" b="1" baseline="30000" dirty="0">
                <a:solidFill>
                  <a:schemeClr val="bg1"/>
                </a:solidFill>
              </a:rPr>
              <a:t>18</a:t>
            </a:r>
            <a:r>
              <a:rPr lang="en-US" sz="2400" b="1" dirty="0">
                <a:solidFill>
                  <a:schemeClr val="bg1"/>
                </a:solidFill>
              </a:rPr>
              <a:t> And it happened that while He was praying alone</a:t>
            </a:r>
            <a:r>
              <a:rPr lang="en-US" sz="2400" dirty="0">
                <a:solidFill>
                  <a:schemeClr val="bg1">
                    <a:lumMod val="65000"/>
                  </a:schemeClr>
                </a:solidFill>
              </a:rPr>
              <a:t>, the disciples were with Him, and He questioned them, saying, “Who do the people say that I am?” </a:t>
            </a:r>
            <a:r>
              <a:rPr lang="en-US" sz="2400" baseline="30000" dirty="0">
                <a:solidFill>
                  <a:schemeClr val="bg1">
                    <a:lumMod val="65000"/>
                  </a:schemeClr>
                </a:solidFill>
              </a:rPr>
              <a:t>19</a:t>
            </a:r>
            <a:r>
              <a:rPr lang="en-US" sz="2400" dirty="0">
                <a:solidFill>
                  <a:schemeClr val="bg1">
                    <a:lumMod val="65000"/>
                  </a:schemeClr>
                </a:solidFill>
              </a:rPr>
              <a:t> They answered and said, “John the Baptist, and others </a:t>
            </a:r>
            <a:r>
              <a:rPr lang="en-US" sz="2400" i="1" dirty="0">
                <a:solidFill>
                  <a:schemeClr val="bg1">
                    <a:lumMod val="65000"/>
                  </a:schemeClr>
                </a:solidFill>
              </a:rPr>
              <a:t>say</a:t>
            </a:r>
            <a:r>
              <a:rPr lang="en-US" sz="2400" dirty="0">
                <a:solidFill>
                  <a:schemeClr val="bg1">
                    <a:lumMod val="65000"/>
                  </a:schemeClr>
                </a:solidFill>
              </a:rPr>
              <a:t> Elijah; but others, that one of the prophets of old has risen again.” </a:t>
            </a:r>
            <a:r>
              <a:rPr lang="en-US" sz="2400" baseline="30000" dirty="0">
                <a:solidFill>
                  <a:schemeClr val="bg1">
                    <a:lumMod val="65000"/>
                  </a:schemeClr>
                </a:solidFill>
              </a:rPr>
              <a:t>20</a:t>
            </a:r>
            <a:r>
              <a:rPr lang="en-US" sz="2400" dirty="0">
                <a:solidFill>
                  <a:schemeClr val="bg1">
                    <a:lumMod val="65000"/>
                  </a:schemeClr>
                </a:solidFill>
              </a:rPr>
              <a:t> And He said to them, “But who do you say that I am?” And Peter answered and said, “The Christ of God.” </a:t>
            </a:r>
          </a:p>
        </p:txBody>
      </p:sp>
      <p:sp>
        <p:nvSpPr>
          <p:cNvPr id="6" name="Rectangle 5">
            <a:extLst>
              <a:ext uri="{FF2B5EF4-FFF2-40B4-BE49-F238E27FC236}">
                <a16:creationId xmlns:a16="http://schemas.microsoft.com/office/drawing/2014/main" id="{9B08CB9E-DBC6-DA47-813F-A8311A3AB2EE}"/>
              </a:ext>
            </a:extLst>
          </p:cNvPr>
          <p:cNvSpPr/>
          <p:nvPr/>
        </p:nvSpPr>
        <p:spPr>
          <a:xfrm>
            <a:off x="358815" y="3752754"/>
            <a:ext cx="11474370" cy="2677656"/>
          </a:xfrm>
          <a:prstGeom prst="rect">
            <a:avLst/>
          </a:prstGeom>
        </p:spPr>
        <p:txBody>
          <a:bodyPr wrap="square">
            <a:spAutoFit/>
          </a:bodyPr>
          <a:lstStyle/>
          <a:p>
            <a:r>
              <a:rPr lang="en-US" sz="2400" baseline="30000" dirty="0">
                <a:solidFill>
                  <a:schemeClr val="bg1">
                    <a:lumMod val="65000"/>
                  </a:schemeClr>
                </a:solidFill>
              </a:rPr>
              <a:t>28</a:t>
            </a:r>
            <a:r>
              <a:rPr lang="en-US" sz="2400" dirty="0">
                <a:solidFill>
                  <a:schemeClr val="bg1">
                    <a:lumMod val="65000"/>
                  </a:schemeClr>
                </a:solidFill>
              </a:rPr>
              <a:t> Some eight days after these sayings, He took along Peter and John and James, and went up on the mountain to pray. </a:t>
            </a:r>
            <a:r>
              <a:rPr lang="en-US" sz="2400" b="1" baseline="30000" dirty="0">
                <a:solidFill>
                  <a:schemeClr val="bg1"/>
                </a:solidFill>
              </a:rPr>
              <a:t>29</a:t>
            </a:r>
            <a:r>
              <a:rPr lang="en-US" sz="2400" b="1" dirty="0">
                <a:solidFill>
                  <a:schemeClr val="bg1"/>
                </a:solidFill>
              </a:rPr>
              <a:t> And while He was praying, the appearance of His face became different, and His clothing </a:t>
            </a:r>
            <a:r>
              <a:rPr lang="en-US" sz="2400" b="1" i="1" dirty="0">
                <a:solidFill>
                  <a:schemeClr val="bg1"/>
                </a:solidFill>
              </a:rPr>
              <a:t>became</a:t>
            </a:r>
            <a:r>
              <a:rPr lang="en-US" sz="2400" b="1" dirty="0">
                <a:solidFill>
                  <a:schemeClr val="bg1"/>
                </a:solidFill>
              </a:rPr>
              <a:t> white </a:t>
            </a:r>
            <a:r>
              <a:rPr lang="en-US" sz="2400" b="1" i="1" dirty="0">
                <a:solidFill>
                  <a:schemeClr val="bg1"/>
                </a:solidFill>
              </a:rPr>
              <a:t>and</a:t>
            </a:r>
            <a:r>
              <a:rPr lang="en-US" sz="2400" b="1" dirty="0">
                <a:solidFill>
                  <a:schemeClr val="bg1"/>
                </a:solidFill>
              </a:rPr>
              <a:t> gleaming.</a:t>
            </a:r>
            <a:r>
              <a:rPr lang="en-US" sz="2400" dirty="0">
                <a:solidFill>
                  <a:schemeClr val="bg1">
                    <a:lumMod val="65000"/>
                  </a:schemeClr>
                </a:solidFill>
              </a:rPr>
              <a:t> </a:t>
            </a:r>
            <a:r>
              <a:rPr lang="en-US" sz="2400" baseline="30000" dirty="0">
                <a:solidFill>
                  <a:schemeClr val="bg1">
                    <a:lumMod val="65000"/>
                  </a:schemeClr>
                </a:solidFill>
              </a:rPr>
              <a:t>30</a:t>
            </a:r>
            <a:r>
              <a:rPr lang="en-US" sz="2400" dirty="0">
                <a:solidFill>
                  <a:schemeClr val="bg1">
                    <a:lumMod val="65000"/>
                  </a:schemeClr>
                </a:solidFill>
              </a:rPr>
              <a:t> And behold, two men were talking with Him; and they were Moses and Elijah, </a:t>
            </a:r>
            <a:r>
              <a:rPr lang="en-US" sz="2400" baseline="30000" dirty="0">
                <a:solidFill>
                  <a:schemeClr val="bg1">
                    <a:lumMod val="65000"/>
                  </a:schemeClr>
                </a:solidFill>
              </a:rPr>
              <a:t>31</a:t>
            </a:r>
            <a:r>
              <a:rPr lang="en-US" sz="2400" dirty="0">
                <a:solidFill>
                  <a:schemeClr val="bg1">
                    <a:lumMod val="65000"/>
                  </a:schemeClr>
                </a:solidFill>
              </a:rPr>
              <a:t> who, appearing in glory, were speaking of His departure which He was about to accomplish at Jerusalem. </a:t>
            </a:r>
            <a:r>
              <a:rPr lang="en-US" sz="2400" baseline="30000" dirty="0">
                <a:solidFill>
                  <a:schemeClr val="bg1">
                    <a:lumMod val="65000"/>
                  </a:schemeClr>
                </a:solidFill>
              </a:rPr>
              <a:t>32</a:t>
            </a:r>
            <a:r>
              <a:rPr lang="en-US" sz="2400" dirty="0">
                <a:solidFill>
                  <a:schemeClr val="bg1">
                    <a:lumMod val="65000"/>
                  </a:schemeClr>
                </a:solidFill>
              </a:rPr>
              <a:t> Now Peter and his companions had been overcome with sleep; but when they were fully awake, they saw His glory and the two men standing with Him. </a:t>
            </a:r>
          </a:p>
        </p:txBody>
      </p:sp>
      <p:cxnSp>
        <p:nvCxnSpPr>
          <p:cNvPr id="4" name="Straight Connector 3">
            <a:extLst>
              <a:ext uri="{FF2B5EF4-FFF2-40B4-BE49-F238E27FC236}">
                <a16:creationId xmlns:a16="http://schemas.microsoft.com/office/drawing/2014/main" id="{A1852CA6-1050-984F-B84D-EA789A250F34}"/>
              </a:ext>
            </a:extLst>
          </p:cNvPr>
          <p:cNvCxnSpPr>
            <a:cxnSpLocks/>
          </p:cNvCxnSpPr>
          <p:nvPr/>
        </p:nvCxnSpPr>
        <p:spPr>
          <a:xfrm>
            <a:off x="1943100" y="3479800"/>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6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22:41-44</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The Garden of Gethsemane</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3785652"/>
          </a:xfrm>
          <a:prstGeom prst="rect">
            <a:avLst/>
          </a:prstGeom>
        </p:spPr>
        <p:txBody>
          <a:bodyPr wrap="square">
            <a:spAutoFit/>
          </a:bodyPr>
          <a:lstStyle/>
          <a:p>
            <a:r>
              <a:rPr lang="en-US" sz="2400" baseline="30000" dirty="0">
                <a:solidFill>
                  <a:schemeClr val="bg1">
                    <a:lumMod val="65000"/>
                  </a:schemeClr>
                </a:solidFill>
              </a:rPr>
              <a:t>39</a:t>
            </a:r>
            <a:r>
              <a:rPr lang="en-US" sz="2400" dirty="0">
                <a:solidFill>
                  <a:schemeClr val="bg1">
                    <a:lumMod val="65000"/>
                  </a:schemeClr>
                </a:solidFill>
              </a:rPr>
              <a:t> And He came out and proceeded as was His custom to the Mount of Olives; and the disciples also followed Him. </a:t>
            </a:r>
            <a:r>
              <a:rPr lang="en-US" sz="2400" baseline="30000" dirty="0">
                <a:solidFill>
                  <a:schemeClr val="bg1">
                    <a:lumMod val="65000"/>
                  </a:schemeClr>
                </a:solidFill>
              </a:rPr>
              <a:t>40</a:t>
            </a:r>
            <a:r>
              <a:rPr lang="en-US" sz="2400" dirty="0">
                <a:solidFill>
                  <a:schemeClr val="bg1">
                    <a:lumMod val="65000"/>
                  </a:schemeClr>
                </a:solidFill>
              </a:rPr>
              <a:t> When He arrived at the place, He said to them, “Pray that you may not enter into temptation.” </a:t>
            </a:r>
            <a:r>
              <a:rPr lang="en-US" sz="2400" b="1" baseline="30000" dirty="0">
                <a:solidFill>
                  <a:schemeClr val="bg1"/>
                </a:solidFill>
              </a:rPr>
              <a:t>41</a:t>
            </a:r>
            <a:r>
              <a:rPr lang="en-US" sz="2400" b="1" dirty="0">
                <a:solidFill>
                  <a:schemeClr val="bg1"/>
                </a:solidFill>
              </a:rPr>
              <a:t> And He withdrew from them about a stone’s throw, and He knelt down and </a:t>
            </a:r>
            <a:r>
              <a:rPr lang="en-US" sz="2400" b="1" i="1" dirty="0">
                <a:solidFill>
                  <a:schemeClr val="bg1"/>
                </a:solidFill>
              </a:rPr>
              <a:t>began</a:t>
            </a:r>
            <a:r>
              <a:rPr lang="en-US" sz="2400" b="1" dirty="0">
                <a:solidFill>
                  <a:schemeClr val="bg1"/>
                </a:solidFill>
              </a:rPr>
              <a:t> to pray, </a:t>
            </a:r>
            <a:r>
              <a:rPr lang="en-US" sz="2400" b="1" baseline="30000" dirty="0">
                <a:solidFill>
                  <a:schemeClr val="bg1"/>
                </a:solidFill>
              </a:rPr>
              <a:t>42</a:t>
            </a:r>
            <a:r>
              <a:rPr lang="en-US" sz="2400" b="1" dirty="0">
                <a:solidFill>
                  <a:schemeClr val="bg1"/>
                </a:solidFill>
              </a:rPr>
              <a:t> saying, “Father, if You are willing, remove this cup from Me; yet not My will, but Yours be done.” </a:t>
            </a:r>
            <a:r>
              <a:rPr lang="en-US" sz="2400" b="1" baseline="30000" dirty="0">
                <a:solidFill>
                  <a:schemeClr val="bg1"/>
                </a:solidFill>
              </a:rPr>
              <a:t>43</a:t>
            </a:r>
            <a:r>
              <a:rPr lang="en-US" sz="2400" b="1" dirty="0">
                <a:solidFill>
                  <a:schemeClr val="bg1"/>
                </a:solidFill>
              </a:rPr>
              <a:t> Now an angel from heaven appeared to Him, strengthening Him. </a:t>
            </a:r>
            <a:r>
              <a:rPr lang="en-US" sz="2400" b="1" baseline="30000" dirty="0">
                <a:solidFill>
                  <a:schemeClr val="bg1"/>
                </a:solidFill>
              </a:rPr>
              <a:t>44</a:t>
            </a:r>
            <a:r>
              <a:rPr lang="en-US" sz="2400" b="1" dirty="0">
                <a:solidFill>
                  <a:schemeClr val="bg1"/>
                </a:solidFill>
              </a:rPr>
              <a:t> And being in agony He was praying very fervently; and His sweat became like drops of blood, falling down upon the ground.</a:t>
            </a:r>
            <a:r>
              <a:rPr lang="en-US" sz="2400" dirty="0">
                <a:solidFill>
                  <a:schemeClr val="bg1"/>
                </a:solidFill>
              </a:rPr>
              <a:t> </a:t>
            </a:r>
            <a:r>
              <a:rPr lang="en-US" sz="2400" baseline="30000" dirty="0">
                <a:solidFill>
                  <a:schemeClr val="bg1">
                    <a:lumMod val="65000"/>
                  </a:schemeClr>
                </a:solidFill>
              </a:rPr>
              <a:t>45</a:t>
            </a:r>
            <a:r>
              <a:rPr lang="en-US" sz="2400" dirty="0">
                <a:solidFill>
                  <a:schemeClr val="bg1">
                    <a:lumMod val="65000"/>
                  </a:schemeClr>
                </a:solidFill>
              </a:rPr>
              <a:t> When He rose from prayer, He came to the disciples and found them sleeping from sorrow, </a:t>
            </a:r>
            <a:r>
              <a:rPr lang="en-US" sz="2400" baseline="30000" dirty="0">
                <a:solidFill>
                  <a:schemeClr val="bg1">
                    <a:lumMod val="65000"/>
                  </a:schemeClr>
                </a:solidFill>
              </a:rPr>
              <a:t>46</a:t>
            </a:r>
            <a:r>
              <a:rPr lang="en-US" sz="2400" dirty="0">
                <a:solidFill>
                  <a:schemeClr val="bg1">
                    <a:lumMod val="65000"/>
                  </a:schemeClr>
                </a:solidFill>
              </a:rPr>
              <a:t> and said to them, “Why are you sleeping? Get up and pray that you may not enter into temptation.” </a:t>
            </a:r>
          </a:p>
        </p:txBody>
      </p:sp>
    </p:spTree>
    <p:extLst>
      <p:ext uri="{BB962C8B-B14F-4D97-AF65-F5344CB8AC3E}">
        <p14:creationId xmlns:p14="http://schemas.microsoft.com/office/powerpoint/2010/main" val="153594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I need to be taught how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We need to learn to be like our Teacher.</a:t>
            </a:r>
          </a:p>
          <a:p>
            <a:pPr marL="914400" lvl="1" indent="-457200">
              <a:lnSpc>
                <a:spcPct val="100000"/>
              </a:lnSpc>
              <a:spcAft>
                <a:spcPts val="600"/>
              </a:spcAft>
              <a:buAutoNum type="arabicPeriod"/>
            </a:pPr>
            <a:r>
              <a:rPr lang="en-US" sz="2000" dirty="0">
                <a:latin typeface="Avenir Book" panose="02000503020000020003" pitchFamily="2" charset="0"/>
              </a:rPr>
              <a:t>Disciples want to be like their teacher – Luke 6:40.</a:t>
            </a:r>
          </a:p>
          <a:p>
            <a:pPr marL="914400" lvl="1" indent="-457200">
              <a:lnSpc>
                <a:spcPct val="100000"/>
              </a:lnSpc>
              <a:spcAft>
                <a:spcPts val="600"/>
              </a:spcAft>
              <a:buAutoNum type="arabicPeriod"/>
            </a:pPr>
            <a:r>
              <a:rPr lang="en-US" sz="2000" dirty="0">
                <a:latin typeface="Avenir Book" panose="02000503020000020003" pitchFamily="2" charset="0"/>
              </a:rPr>
              <a:t>Read Luke 3:21; 5:16; 6:12; 9:18, 29; 22:41-44.</a:t>
            </a:r>
          </a:p>
          <a:p>
            <a:pPr marL="914400" lvl="1" indent="-457200">
              <a:lnSpc>
                <a:spcPct val="100000"/>
              </a:lnSpc>
              <a:spcAft>
                <a:spcPts val="600"/>
              </a:spcAft>
              <a:buAutoNum type="arabicPeriod"/>
            </a:pPr>
            <a:r>
              <a:rPr lang="en-US" sz="2000" dirty="0">
                <a:latin typeface="Avenir Book" panose="02000503020000020003" pitchFamily="2" charset="0"/>
              </a:rPr>
              <a:t>Did Jesus make time for prayer?</a:t>
            </a:r>
          </a:p>
          <a:p>
            <a:pPr marL="914400" lvl="1" indent="-457200">
              <a:lnSpc>
                <a:spcPct val="100000"/>
              </a:lnSpc>
              <a:spcAft>
                <a:spcPts val="600"/>
              </a:spcAft>
              <a:buAutoNum type="arabicPeriod"/>
            </a:pPr>
            <a:r>
              <a:rPr lang="en-US" sz="2000" dirty="0">
                <a:latin typeface="Avenir Book" panose="02000503020000020003" pitchFamily="2" charset="0"/>
              </a:rPr>
              <a:t>Are you ready to be like Jesus, praying often and fervently?</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05255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F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What did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Jesus teach about praying?</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2: Disciples Pray</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415955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Prayer is simple.</a:t>
            </a:r>
          </a:p>
          <a:p>
            <a:pPr marL="914400" lvl="1" indent="-457200">
              <a:lnSpc>
                <a:spcPct val="100000"/>
              </a:lnSpc>
              <a:spcAft>
                <a:spcPts val="600"/>
              </a:spcAft>
              <a:buAutoNum type="arabicPeriod"/>
            </a:pPr>
            <a:r>
              <a:rPr lang="en-US" sz="2000" dirty="0">
                <a:latin typeface="Avenir Book" panose="02000503020000020003" pitchFamily="2" charset="0"/>
              </a:rPr>
              <a:t>The Lord’s prayer is simple and direct.</a:t>
            </a:r>
          </a:p>
          <a:p>
            <a:pPr marL="914400" lvl="1" indent="-457200">
              <a:lnSpc>
                <a:spcPct val="100000"/>
              </a:lnSpc>
              <a:spcAft>
                <a:spcPts val="600"/>
              </a:spcAft>
              <a:buAutoNum type="arabicPeriod"/>
            </a:pPr>
            <a:r>
              <a:rPr lang="en-US" sz="2000" dirty="0">
                <a:latin typeface="Avenir Book" panose="02000503020000020003" pitchFamily="2" charset="0"/>
              </a:rPr>
              <a:t>Notice that Jesus does not pray with high-sounding religious language or flowery cliches.</a:t>
            </a:r>
          </a:p>
          <a:p>
            <a:pPr marL="914400" lvl="1" indent="-457200">
              <a:lnSpc>
                <a:spcPct val="100000"/>
              </a:lnSpc>
              <a:spcAft>
                <a:spcPts val="600"/>
              </a:spcAft>
              <a:buAutoNum type="arabicPeriod"/>
            </a:pPr>
            <a:r>
              <a:rPr lang="en-US" sz="2000" dirty="0">
                <a:latin typeface="Avenir Book" panose="02000503020000020003" pitchFamily="2" charset="0"/>
              </a:rPr>
              <a:t>The disciple should pray as Jesus prayed: simply and directly.</a:t>
            </a:r>
          </a:p>
          <a:p>
            <a:pPr marL="914400" lvl="1" indent="-457200">
              <a:lnSpc>
                <a:spcPct val="100000"/>
              </a:lnSpc>
              <a:spcAft>
                <a:spcPts val="600"/>
              </a:spcAft>
              <a:buAutoNum type="arabicPeriod"/>
            </a:pPr>
            <a:r>
              <a:rPr lang="en-US" sz="2000" dirty="0">
                <a:latin typeface="Avenir Book" panose="02000503020000020003" pitchFamily="2" charset="0"/>
              </a:rPr>
              <a:t>Do you feel obligated to add Shakespeare’s English to your prayers? “Thee” and “thou” do not make prayer more acceptable, and since we do not use this language today, it may hinder authentic prayer. Such language is not wrong, but it is not necessary.</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86404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Prayer is the basis of our relationship with God.</a:t>
            </a:r>
          </a:p>
          <a:p>
            <a:pPr marL="914400" lvl="1" indent="-457200">
              <a:lnSpc>
                <a:spcPct val="100000"/>
              </a:lnSpc>
              <a:spcAft>
                <a:spcPts val="600"/>
              </a:spcAft>
              <a:buAutoNum type="arabicPeriod"/>
            </a:pPr>
            <a:r>
              <a:rPr lang="en-US" sz="2000" dirty="0">
                <a:latin typeface="Avenir Book" panose="02000503020000020003" pitchFamily="2" charset="0"/>
              </a:rPr>
              <a:t>How does Jesus address God?</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32516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11:1-4</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Instruction About Prayer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5324535"/>
          </a:xfrm>
          <a:prstGeom prst="rect">
            <a:avLst/>
          </a:prstGeom>
        </p:spPr>
        <p:txBody>
          <a:bodyPr wrap="square">
            <a:spAutoFit/>
          </a:bodyPr>
          <a:lstStyle/>
          <a:p>
            <a:r>
              <a:rPr lang="en-US" sz="2400" b="1" baseline="30000" dirty="0">
                <a:solidFill>
                  <a:schemeClr val="bg1">
                    <a:lumMod val="65000"/>
                  </a:schemeClr>
                </a:solidFill>
              </a:rPr>
              <a:t>1</a:t>
            </a:r>
            <a:r>
              <a:rPr lang="en-US" sz="2400" b="1" dirty="0">
                <a:solidFill>
                  <a:schemeClr val="bg1">
                    <a:lumMod val="65000"/>
                  </a:schemeClr>
                </a:solidFill>
              </a:rPr>
              <a:t> It happened that while Jesus was praying in a certain place, after He had finished, one of His disciples said to Him, “Lord, teach us to pray just as John also taught his disciples.” </a:t>
            </a:r>
            <a:r>
              <a:rPr lang="en-US" sz="2400" b="1" baseline="30000" dirty="0">
                <a:solidFill>
                  <a:schemeClr val="bg1">
                    <a:lumMod val="65000"/>
                  </a:schemeClr>
                </a:solidFill>
              </a:rPr>
              <a:t>2</a:t>
            </a:r>
            <a:r>
              <a:rPr lang="en-US" sz="2400" b="1" dirty="0">
                <a:solidFill>
                  <a:schemeClr val="bg1">
                    <a:lumMod val="65000"/>
                  </a:schemeClr>
                </a:solidFill>
              </a:rPr>
              <a:t> And He said to them, </a:t>
            </a:r>
            <a:r>
              <a:rPr lang="en-US" sz="2400" b="1" dirty="0">
                <a:solidFill>
                  <a:schemeClr val="bg1"/>
                </a:solidFill>
              </a:rPr>
              <a:t>“When you pray, say: ‘</a:t>
            </a:r>
            <a:r>
              <a:rPr lang="en-US" sz="2400" b="1" dirty="0">
                <a:solidFill>
                  <a:srgbClr val="FF0000"/>
                </a:solidFill>
              </a:rPr>
              <a:t>Father</a:t>
            </a:r>
            <a:r>
              <a:rPr lang="en-US" sz="2400" b="1" dirty="0">
                <a:solidFill>
                  <a:schemeClr val="bg1"/>
                </a:solidFill>
              </a:rPr>
              <a:t>, hallowed be Your name. Your kingdom come. </a:t>
            </a:r>
            <a:r>
              <a:rPr lang="en-US" sz="2400" b="1" baseline="30000" dirty="0">
                <a:solidFill>
                  <a:schemeClr val="bg1"/>
                </a:solidFill>
              </a:rPr>
              <a:t>3</a:t>
            </a:r>
            <a:r>
              <a:rPr lang="en-US" sz="2400" b="1" dirty="0">
                <a:solidFill>
                  <a:schemeClr val="bg1"/>
                </a:solidFill>
              </a:rPr>
              <a:t> ‘Give us each day our daily bread. </a:t>
            </a:r>
            <a:r>
              <a:rPr lang="en-US" sz="2400" b="1" baseline="30000" dirty="0">
                <a:solidFill>
                  <a:schemeClr val="bg1"/>
                </a:solidFill>
              </a:rPr>
              <a:t>4</a:t>
            </a:r>
            <a:r>
              <a:rPr lang="en-US" sz="2400" b="1" dirty="0">
                <a:solidFill>
                  <a:schemeClr val="bg1"/>
                </a:solidFill>
              </a:rPr>
              <a:t> ‘And forgive us our sins, For we ourselves also forgive everyone who is indebted to us. And lead us not into temptation.’ ”</a:t>
            </a:r>
            <a:r>
              <a:rPr lang="en-US" sz="2400" dirty="0">
                <a:solidFill>
                  <a:schemeClr val="bg1"/>
                </a:solidFill>
              </a:rPr>
              <a:t> </a:t>
            </a:r>
            <a:r>
              <a:rPr lang="en-US" sz="2000" baseline="30000" dirty="0">
                <a:solidFill>
                  <a:schemeClr val="bg1">
                    <a:lumMod val="65000"/>
                  </a:schemeClr>
                </a:solidFill>
              </a:rPr>
              <a:t>5</a:t>
            </a:r>
            <a:r>
              <a:rPr lang="en-US" sz="2000" dirty="0">
                <a:solidFill>
                  <a:schemeClr val="bg1">
                    <a:lumMod val="65000"/>
                  </a:schemeClr>
                </a:solidFill>
              </a:rPr>
              <a:t> Then He said to them, “Suppose one of you has a friend, and goes to him at midnight and says to him, ‘Friend, lend me three loaves; </a:t>
            </a:r>
            <a:r>
              <a:rPr lang="en-US" sz="2000" baseline="30000" dirty="0">
                <a:solidFill>
                  <a:schemeClr val="bg1">
                    <a:lumMod val="65000"/>
                  </a:schemeClr>
                </a:solidFill>
              </a:rPr>
              <a:t>6</a:t>
            </a:r>
            <a:r>
              <a:rPr lang="en-US" sz="2000" dirty="0">
                <a:solidFill>
                  <a:schemeClr val="bg1">
                    <a:lumMod val="65000"/>
                  </a:schemeClr>
                </a:solidFill>
              </a:rPr>
              <a:t> for a friend of mine has come to me from a journey, and I have nothing to set before him’; </a:t>
            </a:r>
            <a:r>
              <a:rPr lang="en-US" sz="2000" baseline="30000" dirty="0">
                <a:solidFill>
                  <a:schemeClr val="bg1">
                    <a:lumMod val="65000"/>
                  </a:schemeClr>
                </a:solidFill>
              </a:rPr>
              <a:t>7</a:t>
            </a:r>
            <a:r>
              <a:rPr lang="en-US" sz="2000" dirty="0">
                <a:solidFill>
                  <a:schemeClr val="bg1">
                    <a:lumMod val="65000"/>
                  </a:schemeClr>
                </a:solidFill>
              </a:rPr>
              <a:t> and from inside he answers and says, ‘Do not bother me; the door has already been shut and my children and I are in bed; I cannot get up and give you </a:t>
            </a:r>
            <a:r>
              <a:rPr lang="en-US" sz="2000" i="1" dirty="0">
                <a:solidFill>
                  <a:schemeClr val="bg1">
                    <a:lumMod val="65000"/>
                  </a:schemeClr>
                </a:solidFill>
              </a:rPr>
              <a:t>anything.</a:t>
            </a:r>
            <a:r>
              <a:rPr lang="en-US" sz="2000" dirty="0">
                <a:solidFill>
                  <a:schemeClr val="bg1">
                    <a:lumMod val="65000"/>
                  </a:schemeClr>
                </a:solidFill>
              </a:rPr>
              <a:t>’ </a:t>
            </a:r>
            <a:r>
              <a:rPr lang="en-US" sz="2000" baseline="30000" dirty="0">
                <a:solidFill>
                  <a:schemeClr val="bg1">
                    <a:lumMod val="65000"/>
                  </a:schemeClr>
                </a:solidFill>
              </a:rPr>
              <a:t>8</a:t>
            </a:r>
            <a:r>
              <a:rPr lang="en-US" sz="2000" dirty="0">
                <a:solidFill>
                  <a:schemeClr val="bg1">
                    <a:lumMod val="65000"/>
                  </a:schemeClr>
                </a:solidFill>
              </a:rPr>
              <a:t> “I tell you, even though he will not get up and give him </a:t>
            </a:r>
            <a:r>
              <a:rPr lang="en-US" sz="2000" i="1" dirty="0">
                <a:solidFill>
                  <a:schemeClr val="bg1">
                    <a:lumMod val="65000"/>
                  </a:schemeClr>
                </a:solidFill>
              </a:rPr>
              <a:t>anything</a:t>
            </a:r>
            <a:r>
              <a:rPr lang="en-US" sz="2000" dirty="0">
                <a:solidFill>
                  <a:schemeClr val="bg1">
                    <a:lumMod val="65000"/>
                  </a:schemeClr>
                </a:solidFill>
              </a:rPr>
              <a:t> because he is his friend, yet because of his persistence he will get up and give him as much as he needs. </a:t>
            </a:r>
            <a:r>
              <a:rPr lang="en-US" sz="2000" baseline="30000" dirty="0">
                <a:solidFill>
                  <a:schemeClr val="bg1">
                    <a:lumMod val="65000"/>
                  </a:schemeClr>
                </a:solidFill>
              </a:rPr>
              <a:t>9</a:t>
            </a:r>
            <a:r>
              <a:rPr lang="en-US" sz="2000" dirty="0">
                <a:solidFill>
                  <a:schemeClr val="bg1">
                    <a:lumMod val="65000"/>
                  </a:schemeClr>
                </a:solidFill>
              </a:rPr>
              <a:t> “So I say to you, ask, and it will be given to you; seek, and you will find; knock, and it will be opened to you. </a:t>
            </a:r>
            <a:r>
              <a:rPr lang="en-US" sz="2000" baseline="30000" dirty="0">
                <a:solidFill>
                  <a:schemeClr val="bg1">
                    <a:lumMod val="65000"/>
                  </a:schemeClr>
                </a:solidFill>
              </a:rPr>
              <a:t>10</a:t>
            </a:r>
            <a:r>
              <a:rPr lang="en-US" sz="2000" dirty="0">
                <a:solidFill>
                  <a:schemeClr val="bg1">
                    <a:lumMod val="65000"/>
                  </a:schemeClr>
                </a:solidFill>
              </a:rPr>
              <a:t> “For everyone who asks, receives; and he who seeks, finds; and to him who knocks, it will be opened. </a:t>
            </a:r>
            <a:r>
              <a:rPr lang="en-US" sz="2000" baseline="30000" dirty="0">
                <a:solidFill>
                  <a:schemeClr val="bg1">
                    <a:lumMod val="65000"/>
                  </a:schemeClr>
                </a:solidFill>
              </a:rPr>
              <a:t>11</a:t>
            </a:r>
            <a:r>
              <a:rPr lang="en-US" sz="2000" dirty="0">
                <a:solidFill>
                  <a:schemeClr val="bg1">
                    <a:lumMod val="65000"/>
                  </a:schemeClr>
                </a:solidFill>
              </a:rPr>
              <a:t> “Now suppose one of you fathers is asked by his son for a fish; he will not give him a snake instead of a fish, will he? </a:t>
            </a:r>
            <a:r>
              <a:rPr lang="en-US" sz="2000" baseline="30000" dirty="0">
                <a:solidFill>
                  <a:schemeClr val="bg1">
                    <a:lumMod val="65000"/>
                  </a:schemeClr>
                </a:solidFill>
              </a:rPr>
              <a:t>12</a:t>
            </a:r>
            <a:r>
              <a:rPr lang="en-US" sz="2000" dirty="0">
                <a:solidFill>
                  <a:schemeClr val="bg1">
                    <a:lumMod val="65000"/>
                  </a:schemeClr>
                </a:solidFill>
              </a:rPr>
              <a:t> “Or </a:t>
            </a:r>
            <a:r>
              <a:rPr lang="en-US" sz="2000" i="1" dirty="0">
                <a:solidFill>
                  <a:schemeClr val="bg1">
                    <a:lumMod val="65000"/>
                  </a:schemeClr>
                </a:solidFill>
              </a:rPr>
              <a:t>if</a:t>
            </a:r>
            <a:r>
              <a:rPr lang="en-US" sz="2000" dirty="0">
                <a:solidFill>
                  <a:schemeClr val="bg1">
                    <a:lumMod val="65000"/>
                  </a:schemeClr>
                </a:solidFill>
              </a:rPr>
              <a:t> he is asked for an egg, he will not give him a scorpion, will he? </a:t>
            </a:r>
            <a:r>
              <a:rPr lang="en-US" sz="2000" baseline="30000" dirty="0">
                <a:solidFill>
                  <a:schemeClr val="bg1">
                    <a:lumMod val="65000"/>
                  </a:schemeClr>
                </a:solidFill>
              </a:rPr>
              <a:t>13</a:t>
            </a:r>
            <a:r>
              <a:rPr lang="en-US" sz="2000" dirty="0">
                <a:solidFill>
                  <a:schemeClr val="bg1">
                    <a:lumMod val="65000"/>
                  </a:schemeClr>
                </a:solidFill>
              </a:rPr>
              <a:t> “If you then, being evil, know how to give good gifts to your children, how much more will </a:t>
            </a:r>
            <a:r>
              <a:rPr lang="en-US" sz="2000" i="1" dirty="0">
                <a:solidFill>
                  <a:schemeClr val="bg1">
                    <a:lumMod val="65000"/>
                  </a:schemeClr>
                </a:solidFill>
              </a:rPr>
              <a:t>your</a:t>
            </a:r>
            <a:r>
              <a:rPr lang="en-US" sz="2000" dirty="0">
                <a:solidFill>
                  <a:schemeClr val="bg1">
                    <a:lumMod val="65000"/>
                  </a:schemeClr>
                </a:solidFill>
              </a:rPr>
              <a:t> heavenly Father give the Holy Spirit to those who ask Him?” </a:t>
            </a:r>
          </a:p>
        </p:txBody>
      </p:sp>
    </p:spTree>
    <p:extLst>
      <p:ext uri="{BB962C8B-B14F-4D97-AF65-F5344CB8AC3E}">
        <p14:creationId xmlns:p14="http://schemas.microsoft.com/office/powerpoint/2010/main" val="108955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Pray</a:t>
            </a:r>
            <a:br>
              <a:rPr lang="en-US" dirty="0">
                <a:latin typeface="Avenir Book" panose="02000503020000020003" pitchFamily="2" charset="0"/>
              </a:rPr>
            </a:br>
            <a:r>
              <a:rPr lang="en-US" sz="1800" dirty="0">
                <a:latin typeface="Avenir Book" panose="02000503020000020003" pitchFamily="2" charset="0"/>
              </a:rPr>
              <a:t>Lesson 2</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25283"/>
            <a:ext cx="10515600" cy="4710022"/>
          </a:xfrm>
        </p:spPr>
        <p:txBody>
          <a:bodyPr>
            <a:normAutofit/>
          </a:bodyPr>
          <a:lstStyle/>
          <a:p>
            <a:pPr marL="457200" indent="-457200">
              <a:lnSpc>
                <a:spcPct val="100000"/>
              </a:lnSpc>
              <a:buAutoNum type="alphaUcPeriod"/>
            </a:pPr>
            <a:r>
              <a:rPr lang="en-US" sz="2400" dirty="0">
                <a:latin typeface="Avenir Book" panose="02000503020000020003" pitchFamily="2" charset="0"/>
              </a:rPr>
              <a:t>Would you be excited if the President of the United States invited you for a personal visit at the White House?</a:t>
            </a:r>
          </a:p>
          <a:p>
            <a:pPr marL="457200" indent="-457200">
              <a:lnSpc>
                <a:spcPct val="100000"/>
              </a:lnSpc>
              <a:buAutoNum type="alphaUcPeriod"/>
            </a:pPr>
            <a:r>
              <a:rPr lang="en-US" sz="2400" dirty="0">
                <a:latin typeface="Avenir Book" panose="02000503020000020003" pitchFamily="2" charset="0"/>
              </a:rPr>
              <a:t>Prayer is exciting because it is communication with the most powerful Being in the universe, Jehovah God! In this lesson you will learn:</a:t>
            </a:r>
          </a:p>
          <a:p>
            <a:pPr marL="914400" lvl="1" indent="-457200">
              <a:lnSpc>
                <a:spcPct val="100000"/>
              </a:lnSpc>
              <a:spcAft>
                <a:spcPts val="600"/>
              </a:spcAft>
              <a:buAutoNum type="arabicPeriod"/>
            </a:pPr>
            <a:r>
              <a:rPr lang="en-US" sz="2000" dirty="0">
                <a:latin typeface="Avenir Book" panose="02000503020000020003" pitchFamily="2" charset="0"/>
              </a:rPr>
              <a:t>Why you need to be taught how to pray.</a:t>
            </a:r>
          </a:p>
          <a:p>
            <a:pPr marL="914400" lvl="1" indent="-457200">
              <a:lnSpc>
                <a:spcPct val="100000"/>
              </a:lnSpc>
              <a:spcAft>
                <a:spcPts val="600"/>
              </a:spcAft>
              <a:buAutoNum type="arabicPeriod"/>
            </a:pPr>
            <a:r>
              <a:rPr lang="en-US" sz="2000" dirty="0">
                <a:latin typeface="Avenir Book" panose="02000503020000020003" pitchFamily="2" charset="0"/>
              </a:rPr>
              <a:t>How to pray effectively.</a:t>
            </a:r>
          </a:p>
          <a:p>
            <a:pPr marL="914400" lvl="1" indent="-457200">
              <a:lnSpc>
                <a:spcPct val="100000"/>
              </a:lnSpc>
              <a:spcAft>
                <a:spcPts val="600"/>
              </a:spcAft>
              <a:buAutoNum type="arabicPeriod"/>
            </a:pPr>
            <a:r>
              <a:rPr lang="en-US" sz="2000" dirty="0">
                <a:latin typeface="Avenir Book" panose="02000503020000020003" pitchFamily="2" charset="0"/>
              </a:rPr>
              <a:t>What to pray for</a:t>
            </a:r>
          </a:p>
          <a:p>
            <a:pPr marL="457200" indent="-457200">
              <a:lnSpc>
                <a:spcPct val="100000"/>
              </a:lnSpc>
              <a:spcAft>
                <a:spcPts val="600"/>
              </a:spcAft>
              <a:buAutoNum type="alphaUcPeriod"/>
            </a:pPr>
            <a:r>
              <a:rPr lang="en-US" sz="2400" dirty="0">
                <a:latin typeface="Avenir Book" panose="02000503020000020003" pitchFamily="2" charset="0"/>
              </a:rPr>
              <a:t>Text: Luke 11:1-4 – Read this now.</a:t>
            </a:r>
            <a:endParaRPr lang="en-US" dirty="0">
              <a:latin typeface="Avenir Book" panose="02000503020000020003" pitchFamily="2" charset="0"/>
            </a:endParaRPr>
          </a:p>
        </p:txBody>
      </p:sp>
      <p:sp>
        <p:nvSpPr>
          <p:cNvPr id="4" name="Content Placeholder 2">
            <a:extLst>
              <a:ext uri="{FF2B5EF4-FFF2-40B4-BE49-F238E27FC236}">
                <a16:creationId xmlns:a16="http://schemas.microsoft.com/office/drawing/2014/main" id="{7973BB6F-EDF7-594B-97AF-BFF94E014B42}"/>
              </a:ext>
            </a:extLst>
          </p:cNvPr>
          <p:cNvSpPr txBox="1">
            <a:spLocks/>
          </p:cNvSpPr>
          <p:nvPr/>
        </p:nvSpPr>
        <p:spPr>
          <a:xfrm>
            <a:off x="838200" y="2461409"/>
            <a:ext cx="10987216" cy="3318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Prayer is the basis of our relationship with God.</a:t>
            </a:r>
          </a:p>
          <a:p>
            <a:pPr marL="914400" lvl="1" indent="-457200">
              <a:lnSpc>
                <a:spcPct val="100000"/>
              </a:lnSpc>
              <a:spcAft>
                <a:spcPts val="600"/>
              </a:spcAft>
              <a:buAutoNum type="arabicPeriod"/>
            </a:pPr>
            <a:r>
              <a:rPr lang="en-US" sz="2000" dirty="0">
                <a:latin typeface="Avenir Book" panose="02000503020000020003" pitchFamily="2" charset="0"/>
              </a:rPr>
              <a:t>How does Jesus address God?</a:t>
            </a:r>
          </a:p>
          <a:p>
            <a:pPr marL="914400" lvl="1" indent="-457200">
              <a:lnSpc>
                <a:spcPct val="100000"/>
              </a:lnSpc>
              <a:spcAft>
                <a:spcPts val="600"/>
              </a:spcAft>
              <a:buAutoNum type="arabicPeriod"/>
            </a:pPr>
            <a:r>
              <a:rPr lang="en-US" sz="2000" dirty="0">
                <a:latin typeface="Avenir Book" panose="02000503020000020003" pitchFamily="2" charset="0"/>
              </a:rPr>
              <a:t>Can we call God “Father?”</a:t>
            </a:r>
          </a:p>
          <a:p>
            <a:pPr marL="914400" lvl="1" indent="-457200">
              <a:lnSpc>
                <a:spcPct val="100000"/>
              </a:lnSpc>
              <a:spcAft>
                <a:spcPts val="600"/>
              </a:spcAft>
              <a:buAutoNum type="arabicPeriod"/>
            </a:pPr>
            <a:r>
              <a:rPr lang="en-US" sz="2000" dirty="0">
                <a:latin typeface="Avenir Book" panose="02000503020000020003" pitchFamily="2" charset="0"/>
              </a:rPr>
              <a:t>On what basis does the Christian call God “Father” (read Romans 8:15 and Galatians 4:6)?</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48140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Romans 8:15</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Sonship</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3046988"/>
          </a:xfrm>
          <a:prstGeom prst="rect">
            <a:avLst/>
          </a:prstGeom>
        </p:spPr>
        <p:txBody>
          <a:bodyPr wrap="square">
            <a:spAutoFit/>
          </a:bodyPr>
          <a:lstStyle/>
          <a:p>
            <a:r>
              <a:rPr lang="en-US" sz="2400" baseline="30000" dirty="0">
                <a:solidFill>
                  <a:schemeClr val="bg1">
                    <a:lumMod val="65000"/>
                  </a:schemeClr>
                </a:solidFill>
              </a:rPr>
              <a:t>12</a:t>
            </a:r>
            <a:r>
              <a:rPr lang="en-US" sz="2400" dirty="0">
                <a:solidFill>
                  <a:schemeClr val="bg1">
                    <a:lumMod val="65000"/>
                  </a:schemeClr>
                </a:solidFill>
              </a:rPr>
              <a:t> So then, brethren, we are under obligation, not to the flesh, to live according to the flesh— </a:t>
            </a:r>
            <a:r>
              <a:rPr lang="en-US" sz="2400" baseline="30000" dirty="0">
                <a:solidFill>
                  <a:schemeClr val="bg1">
                    <a:lumMod val="65000"/>
                  </a:schemeClr>
                </a:solidFill>
              </a:rPr>
              <a:t>13</a:t>
            </a:r>
            <a:r>
              <a:rPr lang="en-US" sz="2400" dirty="0">
                <a:solidFill>
                  <a:schemeClr val="bg1">
                    <a:lumMod val="65000"/>
                  </a:schemeClr>
                </a:solidFill>
              </a:rPr>
              <a:t> for if you are living according to the flesh, you must die; but if by the Spirit you are putting to death the deeds of the body, you will live. </a:t>
            </a:r>
            <a:r>
              <a:rPr lang="en-US" sz="2400" baseline="30000" dirty="0">
                <a:solidFill>
                  <a:schemeClr val="bg1">
                    <a:lumMod val="65000"/>
                  </a:schemeClr>
                </a:solidFill>
              </a:rPr>
              <a:t>14</a:t>
            </a:r>
            <a:r>
              <a:rPr lang="en-US" sz="2400" dirty="0">
                <a:solidFill>
                  <a:schemeClr val="bg1">
                    <a:lumMod val="65000"/>
                  </a:schemeClr>
                </a:solidFill>
              </a:rPr>
              <a:t> </a:t>
            </a:r>
            <a:r>
              <a:rPr lang="en-US" sz="2400" dirty="0">
                <a:solidFill>
                  <a:schemeClr val="bg1">
                    <a:lumMod val="85000"/>
                  </a:schemeClr>
                </a:solidFill>
              </a:rPr>
              <a:t>For all who are being led by the Spirit of God, these are sons of God. </a:t>
            </a:r>
            <a:r>
              <a:rPr lang="en-US" sz="2400" b="1" baseline="30000" dirty="0">
                <a:solidFill>
                  <a:schemeClr val="bg1"/>
                </a:solidFill>
              </a:rPr>
              <a:t>15</a:t>
            </a:r>
            <a:r>
              <a:rPr lang="en-US" sz="2400" b="1" dirty="0">
                <a:solidFill>
                  <a:schemeClr val="bg1"/>
                </a:solidFill>
              </a:rPr>
              <a:t> For you have not received a spirit of slavery leading to fear again, but you have received a spirit of adoption as sons by which we cry out, “Abba! Father</a:t>
            </a:r>
            <a:r>
              <a:rPr lang="en-US" sz="2400" b="1" dirty="0">
                <a:solidFill>
                  <a:schemeClr val="bg1">
                    <a:lumMod val="85000"/>
                  </a:schemeClr>
                </a:solidFill>
              </a:rPr>
              <a:t>!”</a:t>
            </a:r>
            <a:r>
              <a:rPr lang="en-US" sz="2400" dirty="0">
                <a:solidFill>
                  <a:schemeClr val="bg1">
                    <a:lumMod val="85000"/>
                  </a:schemeClr>
                </a:solidFill>
              </a:rPr>
              <a:t> </a:t>
            </a:r>
            <a:r>
              <a:rPr lang="en-US" sz="2400" baseline="30000" dirty="0">
                <a:solidFill>
                  <a:schemeClr val="bg1">
                    <a:lumMod val="85000"/>
                  </a:schemeClr>
                </a:solidFill>
              </a:rPr>
              <a:t>16</a:t>
            </a:r>
            <a:r>
              <a:rPr lang="en-US" sz="2400" dirty="0">
                <a:solidFill>
                  <a:schemeClr val="bg1">
                    <a:lumMod val="85000"/>
                  </a:schemeClr>
                </a:solidFill>
              </a:rPr>
              <a:t> The Spirit Himself testifies with our spirit that we are children of God, </a:t>
            </a:r>
            <a:r>
              <a:rPr lang="en-US" sz="2400" baseline="30000" dirty="0">
                <a:solidFill>
                  <a:schemeClr val="bg1">
                    <a:lumMod val="85000"/>
                  </a:schemeClr>
                </a:solidFill>
              </a:rPr>
              <a:t>17</a:t>
            </a:r>
            <a:r>
              <a:rPr lang="en-US" sz="2400" dirty="0">
                <a:solidFill>
                  <a:schemeClr val="bg1">
                    <a:lumMod val="85000"/>
                  </a:schemeClr>
                </a:solidFill>
              </a:rPr>
              <a:t> and if children, heirs also, heirs of God and fellow heirs with Christ, if indeed we suffer with </a:t>
            </a:r>
            <a:r>
              <a:rPr lang="en-US" sz="2400" i="1" dirty="0">
                <a:solidFill>
                  <a:schemeClr val="bg1">
                    <a:lumMod val="85000"/>
                  </a:schemeClr>
                </a:solidFill>
              </a:rPr>
              <a:t>Him</a:t>
            </a:r>
            <a:r>
              <a:rPr lang="en-US" sz="2400" dirty="0">
                <a:solidFill>
                  <a:schemeClr val="bg1">
                    <a:lumMod val="85000"/>
                  </a:schemeClr>
                </a:solidFill>
              </a:rPr>
              <a:t> so that we may also be glorified with </a:t>
            </a:r>
            <a:r>
              <a:rPr lang="en-US" sz="2400" i="1" dirty="0">
                <a:solidFill>
                  <a:schemeClr val="bg1">
                    <a:lumMod val="85000"/>
                  </a:schemeClr>
                </a:solidFill>
              </a:rPr>
              <a:t>Him.</a:t>
            </a:r>
            <a:r>
              <a:rPr lang="en-US" sz="2400" dirty="0">
                <a:solidFill>
                  <a:schemeClr val="bg1">
                    <a:lumMod val="85000"/>
                  </a:schemeClr>
                </a:solidFill>
              </a:rPr>
              <a:t> </a:t>
            </a:r>
          </a:p>
        </p:txBody>
      </p:sp>
    </p:spTree>
    <p:extLst>
      <p:ext uri="{BB962C8B-B14F-4D97-AF65-F5344CB8AC3E}">
        <p14:creationId xmlns:p14="http://schemas.microsoft.com/office/powerpoint/2010/main" val="363555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Galatians 4:6</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Sons Versus Slaves</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3046988"/>
          </a:xfrm>
          <a:prstGeom prst="rect">
            <a:avLst/>
          </a:prstGeom>
        </p:spPr>
        <p:txBody>
          <a:bodyPr wrap="square">
            <a:spAutoFit/>
          </a:bodyPr>
          <a:lstStyle/>
          <a:p>
            <a:r>
              <a:rPr lang="en-US" sz="2400" baseline="30000" dirty="0">
                <a:solidFill>
                  <a:schemeClr val="bg1">
                    <a:lumMod val="65000"/>
                  </a:schemeClr>
                </a:solidFill>
              </a:rPr>
              <a:t>1</a:t>
            </a:r>
            <a:r>
              <a:rPr lang="en-US" sz="2400" dirty="0">
                <a:solidFill>
                  <a:schemeClr val="bg1">
                    <a:lumMod val="65000"/>
                  </a:schemeClr>
                </a:solidFill>
              </a:rPr>
              <a:t> Now I say, as long as the heir is a child, he does not differ at all from a slave although he is owner of everything, </a:t>
            </a:r>
            <a:r>
              <a:rPr lang="en-US" sz="2400" baseline="30000" dirty="0">
                <a:solidFill>
                  <a:schemeClr val="bg1">
                    <a:lumMod val="65000"/>
                  </a:schemeClr>
                </a:solidFill>
              </a:rPr>
              <a:t>2</a:t>
            </a:r>
            <a:r>
              <a:rPr lang="en-US" sz="2400" dirty="0">
                <a:solidFill>
                  <a:schemeClr val="bg1">
                    <a:lumMod val="65000"/>
                  </a:schemeClr>
                </a:solidFill>
              </a:rPr>
              <a:t> but he is under guardians and managers until the date set by the father. </a:t>
            </a:r>
            <a:r>
              <a:rPr lang="en-US" sz="2400" baseline="30000" dirty="0">
                <a:solidFill>
                  <a:schemeClr val="bg1">
                    <a:lumMod val="65000"/>
                  </a:schemeClr>
                </a:solidFill>
              </a:rPr>
              <a:t>3</a:t>
            </a:r>
            <a:r>
              <a:rPr lang="en-US" sz="2400" dirty="0">
                <a:solidFill>
                  <a:schemeClr val="bg1">
                    <a:lumMod val="65000"/>
                  </a:schemeClr>
                </a:solidFill>
              </a:rPr>
              <a:t> So also we, while we were children, were held in bondage under the elemental things of the world. </a:t>
            </a:r>
            <a:r>
              <a:rPr lang="en-US" sz="2400" baseline="30000" dirty="0">
                <a:solidFill>
                  <a:schemeClr val="bg1">
                    <a:lumMod val="85000"/>
                  </a:schemeClr>
                </a:solidFill>
              </a:rPr>
              <a:t>4</a:t>
            </a:r>
            <a:r>
              <a:rPr lang="en-US" sz="2400" dirty="0">
                <a:solidFill>
                  <a:schemeClr val="bg1">
                    <a:lumMod val="65000"/>
                  </a:schemeClr>
                </a:solidFill>
              </a:rPr>
              <a:t> </a:t>
            </a:r>
            <a:r>
              <a:rPr lang="en-US" sz="2400" dirty="0">
                <a:solidFill>
                  <a:schemeClr val="bg1">
                    <a:lumMod val="85000"/>
                  </a:schemeClr>
                </a:solidFill>
              </a:rPr>
              <a:t>But when the fullness of the time came, God sent forth His Son, born of a woman, born under the Law, </a:t>
            </a:r>
            <a:r>
              <a:rPr lang="en-US" sz="2400" baseline="30000" dirty="0">
                <a:solidFill>
                  <a:schemeClr val="bg1">
                    <a:lumMod val="85000"/>
                  </a:schemeClr>
                </a:solidFill>
              </a:rPr>
              <a:t>5</a:t>
            </a:r>
            <a:r>
              <a:rPr lang="en-US" sz="2400" dirty="0">
                <a:solidFill>
                  <a:schemeClr val="bg1">
                    <a:lumMod val="85000"/>
                  </a:schemeClr>
                </a:solidFill>
              </a:rPr>
              <a:t> so that He might redeem those who were under the Law, that we might receive the adoption as sons. </a:t>
            </a:r>
            <a:r>
              <a:rPr lang="en-US" sz="2400" b="1" baseline="30000" dirty="0">
                <a:solidFill>
                  <a:schemeClr val="bg1"/>
                </a:solidFill>
              </a:rPr>
              <a:t>6</a:t>
            </a:r>
            <a:r>
              <a:rPr lang="en-US" sz="2400" b="1" dirty="0">
                <a:solidFill>
                  <a:schemeClr val="bg1"/>
                </a:solidFill>
              </a:rPr>
              <a:t> Because you are sons, God has sent forth the Spirit of His Son into our hearts, crying, “Abba! Father!”</a:t>
            </a:r>
            <a:r>
              <a:rPr lang="en-US" sz="2400" dirty="0">
                <a:solidFill>
                  <a:schemeClr val="bg1"/>
                </a:solidFill>
              </a:rPr>
              <a:t> </a:t>
            </a:r>
            <a:r>
              <a:rPr lang="en-US" sz="2400" baseline="30000" dirty="0">
                <a:solidFill>
                  <a:schemeClr val="bg1">
                    <a:lumMod val="85000"/>
                  </a:schemeClr>
                </a:solidFill>
              </a:rPr>
              <a:t>7</a:t>
            </a:r>
            <a:r>
              <a:rPr lang="en-US" sz="2400" dirty="0">
                <a:solidFill>
                  <a:schemeClr val="bg1">
                    <a:lumMod val="85000"/>
                  </a:schemeClr>
                </a:solidFill>
              </a:rPr>
              <a:t> Therefore you are no longer a slave, but a son; and if a son, then an heir through God. </a:t>
            </a:r>
          </a:p>
        </p:txBody>
      </p:sp>
    </p:spTree>
    <p:extLst>
      <p:ext uri="{BB962C8B-B14F-4D97-AF65-F5344CB8AC3E}">
        <p14:creationId xmlns:p14="http://schemas.microsoft.com/office/powerpoint/2010/main" val="335510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Prayer is the basis of our relationship with God.</a:t>
            </a:r>
          </a:p>
          <a:p>
            <a:pPr marL="914400" lvl="1" indent="-457200">
              <a:lnSpc>
                <a:spcPct val="100000"/>
              </a:lnSpc>
              <a:spcAft>
                <a:spcPts val="600"/>
              </a:spcAft>
              <a:buAutoNum type="arabicPeriod"/>
            </a:pPr>
            <a:r>
              <a:rPr lang="en-US" sz="2000" dirty="0">
                <a:latin typeface="Avenir Book" panose="02000503020000020003" pitchFamily="2" charset="0"/>
              </a:rPr>
              <a:t>How does Jesus address God?</a:t>
            </a:r>
          </a:p>
          <a:p>
            <a:pPr marL="914400" lvl="1" indent="-457200">
              <a:lnSpc>
                <a:spcPct val="100000"/>
              </a:lnSpc>
              <a:spcAft>
                <a:spcPts val="600"/>
              </a:spcAft>
              <a:buAutoNum type="arabicPeriod"/>
            </a:pPr>
            <a:r>
              <a:rPr lang="en-US" sz="2000" dirty="0">
                <a:latin typeface="Avenir Book" panose="02000503020000020003" pitchFamily="2" charset="0"/>
              </a:rPr>
              <a:t>Can we call God “Father?”</a:t>
            </a:r>
          </a:p>
          <a:p>
            <a:pPr marL="914400" lvl="1" indent="-457200">
              <a:lnSpc>
                <a:spcPct val="100000"/>
              </a:lnSpc>
              <a:spcAft>
                <a:spcPts val="600"/>
              </a:spcAft>
              <a:buAutoNum type="arabicPeriod"/>
            </a:pPr>
            <a:r>
              <a:rPr lang="en-US" sz="2000" dirty="0">
                <a:latin typeface="Avenir Book" panose="02000503020000020003" pitchFamily="2" charset="0"/>
              </a:rPr>
              <a:t>On what basis does the Christian call God “Father” (read Romans 8:15 and Galatians 4:6)?</a:t>
            </a:r>
          </a:p>
          <a:p>
            <a:pPr marL="914400" lvl="1" indent="-457200">
              <a:lnSpc>
                <a:spcPct val="100000"/>
              </a:lnSpc>
              <a:spcAft>
                <a:spcPts val="600"/>
              </a:spcAft>
              <a:buAutoNum type="arabicPeriod"/>
            </a:pPr>
            <a:r>
              <a:rPr lang="en-US" sz="2000" dirty="0">
                <a:latin typeface="Avenir Book" panose="02000503020000020003" pitchFamily="2" charset="0"/>
              </a:rPr>
              <a:t>Read Luke 11:5-13. What concept of God does Jesus want His disciples to have when Jesus calls God, “Father”?</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23491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11:5-13</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Instruction About Prayer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0" y="1327054"/>
            <a:ext cx="12192000" cy="5262979"/>
          </a:xfrm>
          <a:prstGeom prst="rect">
            <a:avLst/>
          </a:prstGeom>
        </p:spPr>
        <p:txBody>
          <a:bodyPr wrap="square">
            <a:spAutoFit/>
          </a:bodyPr>
          <a:lstStyle/>
          <a:p>
            <a:r>
              <a:rPr lang="en-US" sz="1200" baseline="30000" dirty="0">
                <a:solidFill>
                  <a:schemeClr val="bg1">
                    <a:lumMod val="65000"/>
                  </a:schemeClr>
                </a:solidFill>
              </a:rPr>
              <a:t>1</a:t>
            </a:r>
            <a:r>
              <a:rPr lang="en-US" sz="1200" dirty="0">
                <a:solidFill>
                  <a:schemeClr val="bg1">
                    <a:lumMod val="65000"/>
                  </a:schemeClr>
                </a:solidFill>
              </a:rPr>
              <a:t> It happened that while Jesus was praying in a certain place, after He had finished, one of His disciples said to Him, “Lord, teach us to pray just as John also taught his disciples.” </a:t>
            </a:r>
            <a:r>
              <a:rPr lang="en-US" sz="1200" baseline="30000" dirty="0">
                <a:solidFill>
                  <a:schemeClr val="bg1">
                    <a:lumMod val="65000"/>
                  </a:schemeClr>
                </a:solidFill>
              </a:rPr>
              <a:t>2</a:t>
            </a:r>
            <a:r>
              <a:rPr lang="en-US" sz="1200" dirty="0">
                <a:solidFill>
                  <a:schemeClr val="bg1">
                    <a:lumMod val="65000"/>
                  </a:schemeClr>
                </a:solidFill>
              </a:rPr>
              <a:t> And He said to them, “When you pray, say: ‘Father, hallowed be Your name. Your kingdom come. </a:t>
            </a:r>
            <a:r>
              <a:rPr lang="en-US" sz="1200" baseline="30000" dirty="0">
                <a:solidFill>
                  <a:schemeClr val="bg1">
                    <a:lumMod val="65000"/>
                  </a:schemeClr>
                </a:solidFill>
              </a:rPr>
              <a:t>3</a:t>
            </a:r>
            <a:r>
              <a:rPr lang="en-US" sz="1200" dirty="0">
                <a:solidFill>
                  <a:schemeClr val="bg1">
                    <a:lumMod val="65000"/>
                  </a:schemeClr>
                </a:solidFill>
              </a:rPr>
              <a:t> ‘Give us each day our daily bread. </a:t>
            </a:r>
            <a:r>
              <a:rPr lang="en-US" sz="1200" baseline="30000" dirty="0">
                <a:solidFill>
                  <a:schemeClr val="bg1">
                    <a:lumMod val="65000"/>
                  </a:schemeClr>
                </a:solidFill>
              </a:rPr>
              <a:t>4</a:t>
            </a:r>
            <a:r>
              <a:rPr lang="en-US" sz="1200" dirty="0">
                <a:solidFill>
                  <a:schemeClr val="bg1">
                    <a:lumMod val="65000"/>
                  </a:schemeClr>
                </a:solidFill>
              </a:rPr>
              <a:t> ‘And forgive us our sins, For we ourselves also forgive everyone who is indebted to us. And lead us not into temptation.’ ” </a:t>
            </a:r>
            <a:r>
              <a:rPr lang="en-US" sz="2400" b="1" baseline="30000" dirty="0">
                <a:solidFill>
                  <a:schemeClr val="bg1"/>
                </a:solidFill>
              </a:rPr>
              <a:t>5</a:t>
            </a:r>
            <a:r>
              <a:rPr lang="en-US" sz="2400" b="1" dirty="0">
                <a:solidFill>
                  <a:schemeClr val="bg1"/>
                </a:solidFill>
              </a:rPr>
              <a:t> Then He said to them, “Suppose one of you has a friend, and goes to him at midnight and says to him, ‘Friend, lend me three loaves; </a:t>
            </a:r>
            <a:r>
              <a:rPr lang="en-US" sz="2400" b="1" baseline="30000" dirty="0">
                <a:solidFill>
                  <a:schemeClr val="bg1"/>
                </a:solidFill>
              </a:rPr>
              <a:t>6</a:t>
            </a:r>
            <a:r>
              <a:rPr lang="en-US" sz="2400" b="1" dirty="0">
                <a:solidFill>
                  <a:schemeClr val="bg1"/>
                </a:solidFill>
              </a:rPr>
              <a:t> for a friend of mine has come to me from a journey, and I have nothing to set before him’; </a:t>
            </a:r>
            <a:r>
              <a:rPr lang="en-US" sz="2400" b="1" baseline="30000" dirty="0">
                <a:solidFill>
                  <a:schemeClr val="bg1"/>
                </a:solidFill>
              </a:rPr>
              <a:t>7</a:t>
            </a:r>
            <a:r>
              <a:rPr lang="en-US" sz="2400" b="1" dirty="0">
                <a:solidFill>
                  <a:schemeClr val="bg1"/>
                </a:solidFill>
              </a:rPr>
              <a:t> and from inside he answers and says, ‘Do not bother me; the door has already been shut and my children and I are in bed; I cannot get up and give you </a:t>
            </a:r>
            <a:r>
              <a:rPr lang="en-US" sz="2400" b="1" i="1" dirty="0">
                <a:solidFill>
                  <a:schemeClr val="bg1"/>
                </a:solidFill>
              </a:rPr>
              <a:t>anything.</a:t>
            </a:r>
            <a:r>
              <a:rPr lang="en-US" sz="2400" b="1" dirty="0">
                <a:solidFill>
                  <a:schemeClr val="bg1"/>
                </a:solidFill>
              </a:rPr>
              <a:t>’ </a:t>
            </a:r>
            <a:r>
              <a:rPr lang="en-US" sz="2400" b="1" baseline="30000" dirty="0">
                <a:solidFill>
                  <a:schemeClr val="bg1"/>
                </a:solidFill>
              </a:rPr>
              <a:t>8</a:t>
            </a:r>
            <a:r>
              <a:rPr lang="en-US" sz="2400" b="1" dirty="0">
                <a:solidFill>
                  <a:schemeClr val="bg1"/>
                </a:solidFill>
              </a:rPr>
              <a:t> “I tell you, even though he will not get up and give him </a:t>
            </a:r>
            <a:r>
              <a:rPr lang="en-US" sz="2400" b="1" i="1" dirty="0">
                <a:solidFill>
                  <a:schemeClr val="bg1"/>
                </a:solidFill>
              </a:rPr>
              <a:t>anything</a:t>
            </a:r>
            <a:r>
              <a:rPr lang="en-US" sz="2400" b="1" dirty="0">
                <a:solidFill>
                  <a:schemeClr val="bg1"/>
                </a:solidFill>
              </a:rPr>
              <a:t> because he is his friend, yet because of his persistence he will get up and give him as much as he needs. </a:t>
            </a:r>
            <a:r>
              <a:rPr lang="en-US" sz="2400" b="1" baseline="30000" dirty="0">
                <a:solidFill>
                  <a:schemeClr val="bg1"/>
                </a:solidFill>
              </a:rPr>
              <a:t>9</a:t>
            </a:r>
            <a:r>
              <a:rPr lang="en-US" sz="2400" b="1" dirty="0">
                <a:solidFill>
                  <a:schemeClr val="bg1"/>
                </a:solidFill>
              </a:rPr>
              <a:t> “So I say to you, ask, and it will be given to you; seek, and you will find; knock, and it will be opened to you. </a:t>
            </a:r>
            <a:r>
              <a:rPr lang="en-US" sz="2400" b="1" baseline="30000" dirty="0">
                <a:solidFill>
                  <a:schemeClr val="bg1"/>
                </a:solidFill>
              </a:rPr>
              <a:t>10</a:t>
            </a:r>
            <a:r>
              <a:rPr lang="en-US" sz="2400" b="1" dirty="0">
                <a:solidFill>
                  <a:schemeClr val="bg1"/>
                </a:solidFill>
              </a:rPr>
              <a:t> “For everyone who asks, receives; and he who seeks, finds; and to him who knocks, it will be opened. </a:t>
            </a:r>
            <a:r>
              <a:rPr lang="en-US" sz="2400" b="1" baseline="30000" dirty="0">
                <a:solidFill>
                  <a:schemeClr val="bg1"/>
                </a:solidFill>
              </a:rPr>
              <a:t>11</a:t>
            </a:r>
            <a:r>
              <a:rPr lang="en-US" sz="2400" b="1" dirty="0">
                <a:solidFill>
                  <a:schemeClr val="bg1"/>
                </a:solidFill>
              </a:rPr>
              <a:t> “Now suppose one of you fathers is asked by his son for a fish; he will not give him a snake instead of a fish, will he? </a:t>
            </a:r>
            <a:r>
              <a:rPr lang="en-US" sz="2400" b="1" baseline="30000" dirty="0">
                <a:solidFill>
                  <a:schemeClr val="bg1"/>
                </a:solidFill>
              </a:rPr>
              <a:t>12</a:t>
            </a:r>
            <a:r>
              <a:rPr lang="en-US" sz="2400" b="1" dirty="0">
                <a:solidFill>
                  <a:schemeClr val="bg1"/>
                </a:solidFill>
              </a:rPr>
              <a:t> “Or </a:t>
            </a:r>
            <a:r>
              <a:rPr lang="en-US" sz="2400" b="1" i="1" dirty="0">
                <a:solidFill>
                  <a:schemeClr val="bg1"/>
                </a:solidFill>
              </a:rPr>
              <a:t>if</a:t>
            </a:r>
            <a:r>
              <a:rPr lang="en-US" sz="2400" b="1" dirty="0">
                <a:solidFill>
                  <a:schemeClr val="bg1"/>
                </a:solidFill>
              </a:rPr>
              <a:t> he is asked for an egg, he will not give him a scorpion, will he? </a:t>
            </a:r>
            <a:r>
              <a:rPr lang="en-US" sz="2400" b="1" baseline="30000" dirty="0">
                <a:solidFill>
                  <a:schemeClr val="bg1"/>
                </a:solidFill>
              </a:rPr>
              <a:t>13</a:t>
            </a:r>
            <a:r>
              <a:rPr lang="en-US" sz="2400" b="1" dirty="0">
                <a:solidFill>
                  <a:schemeClr val="bg1"/>
                </a:solidFill>
              </a:rPr>
              <a:t> “If you then, being evil, know how to give good gifts to your children, how much more will </a:t>
            </a:r>
            <a:r>
              <a:rPr lang="en-US" sz="2400" b="1" i="1" dirty="0">
                <a:solidFill>
                  <a:schemeClr val="bg1"/>
                </a:solidFill>
              </a:rPr>
              <a:t>your</a:t>
            </a:r>
            <a:r>
              <a:rPr lang="en-US" sz="2400" b="1" dirty="0">
                <a:solidFill>
                  <a:schemeClr val="bg1"/>
                </a:solidFill>
              </a:rPr>
              <a:t> heavenly Father give the Holy Spirit to those who ask Him?” </a:t>
            </a:r>
            <a:endParaRPr lang="en-US" sz="2400" dirty="0">
              <a:solidFill>
                <a:schemeClr val="bg1"/>
              </a:solidFill>
            </a:endParaRPr>
          </a:p>
        </p:txBody>
      </p:sp>
    </p:spTree>
    <p:extLst>
      <p:ext uri="{BB962C8B-B14F-4D97-AF65-F5344CB8AC3E}">
        <p14:creationId xmlns:p14="http://schemas.microsoft.com/office/powerpoint/2010/main" val="151946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Prayer is the basis of our relationship with God.</a:t>
            </a:r>
          </a:p>
          <a:p>
            <a:pPr marL="914400" lvl="1" indent="-457200">
              <a:lnSpc>
                <a:spcPct val="100000"/>
              </a:lnSpc>
              <a:spcAft>
                <a:spcPts val="600"/>
              </a:spcAft>
              <a:buAutoNum type="arabicPeriod"/>
            </a:pPr>
            <a:r>
              <a:rPr lang="en-US" sz="2000" dirty="0">
                <a:latin typeface="Avenir Book" panose="02000503020000020003" pitchFamily="2" charset="0"/>
              </a:rPr>
              <a:t>How does Jesus address God?</a:t>
            </a:r>
          </a:p>
          <a:p>
            <a:pPr marL="914400" lvl="1" indent="-457200">
              <a:lnSpc>
                <a:spcPct val="100000"/>
              </a:lnSpc>
              <a:spcAft>
                <a:spcPts val="600"/>
              </a:spcAft>
              <a:buAutoNum type="arabicPeriod"/>
            </a:pPr>
            <a:r>
              <a:rPr lang="en-US" sz="2000" dirty="0">
                <a:latin typeface="Avenir Book" panose="02000503020000020003" pitchFamily="2" charset="0"/>
              </a:rPr>
              <a:t>Can we call God “Father?”</a:t>
            </a:r>
          </a:p>
          <a:p>
            <a:pPr marL="914400" lvl="1" indent="-457200">
              <a:lnSpc>
                <a:spcPct val="100000"/>
              </a:lnSpc>
              <a:spcAft>
                <a:spcPts val="600"/>
              </a:spcAft>
              <a:buAutoNum type="arabicPeriod"/>
            </a:pPr>
            <a:r>
              <a:rPr lang="en-US" sz="2000" dirty="0">
                <a:latin typeface="Avenir Book" panose="02000503020000020003" pitchFamily="2" charset="0"/>
              </a:rPr>
              <a:t>On what basis does the Christian call God “Father” (read Romans 8:15 and Galatians 4:6)?</a:t>
            </a:r>
          </a:p>
          <a:p>
            <a:pPr marL="914400" lvl="1" indent="-457200">
              <a:lnSpc>
                <a:spcPct val="100000"/>
              </a:lnSpc>
              <a:spcAft>
                <a:spcPts val="600"/>
              </a:spcAft>
              <a:buAutoNum type="arabicPeriod"/>
            </a:pPr>
            <a:r>
              <a:rPr lang="en-US" sz="2000" dirty="0">
                <a:latin typeface="Avenir Book" panose="02000503020000020003" pitchFamily="2" charset="0"/>
              </a:rPr>
              <a:t>Read Luke 11:5-13. What concept of God does Jesus want His disciples to have when Jesus calls God, “Father”?</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87827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Christ’s prayer is about God’s will, not ours.</a:t>
            </a:r>
          </a:p>
          <a:p>
            <a:pPr marL="914400" lvl="1" indent="-457200">
              <a:lnSpc>
                <a:spcPct val="100000"/>
              </a:lnSpc>
              <a:spcAft>
                <a:spcPts val="600"/>
              </a:spcAft>
              <a:buAutoNum type="arabicPeriod"/>
            </a:pPr>
            <a:r>
              <a:rPr lang="en-US" sz="2000" dirty="0">
                <a:latin typeface="Avenir Book" panose="02000503020000020003" pitchFamily="2" charset="0"/>
              </a:rPr>
              <a:t>Analyze Jesus’ prayer in Luke 11:1-4. Does Jesus pray about His personal needs or about doing the will of God?</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69786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11:1-4</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Instruction About Prayer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1938992"/>
          </a:xfrm>
          <a:prstGeom prst="rect">
            <a:avLst/>
          </a:prstGeom>
        </p:spPr>
        <p:txBody>
          <a:bodyPr wrap="square">
            <a:spAutoFit/>
          </a:bodyPr>
          <a:lstStyle/>
          <a:p>
            <a:r>
              <a:rPr lang="en-US" sz="2400" b="1" baseline="30000" dirty="0">
                <a:solidFill>
                  <a:schemeClr val="bg1">
                    <a:lumMod val="65000"/>
                  </a:schemeClr>
                </a:solidFill>
              </a:rPr>
              <a:t>1</a:t>
            </a:r>
            <a:r>
              <a:rPr lang="en-US" sz="2400" b="1" dirty="0">
                <a:solidFill>
                  <a:schemeClr val="bg1">
                    <a:lumMod val="65000"/>
                  </a:schemeClr>
                </a:solidFill>
              </a:rPr>
              <a:t> It happened that while Jesus was praying in a certain place, after He had finished, one of His disciples said to Him, “Lord, teach us to pray just as John also taught his disciples.” </a:t>
            </a:r>
            <a:r>
              <a:rPr lang="en-US" sz="2400" b="1" baseline="30000" dirty="0">
                <a:solidFill>
                  <a:schemeClr val="bg1">
                    <a:lumMod val="65000"/>
                  </a:schemeClr>
                </a:solidFill>
              </a:rPr>
              <a:t>2</a:t>
            </a:r>
            <a:r>
              <a:rPr lang="en-US" sz="2400" b="1" dirty="0">
                <a:solidFill>
                  <a:schemeClr val="bg1">
                    <a:lumMod val="65000"/>
                  </a:schemeClr>
                </a:solidFill>
              </a:rPr>
              <a:t> And He said to them, “When you pray, say: </a:t>
            </a:r>
            <a:r>
              <a:rPr lang="en-US" sz="2400" b="1" dirty="0">
                <a:solidFill>
                  <a:schemeClr val="bg1"/>
                </a:solidFill>
              </a:rPr>
              <a:t>‘Father, hallowed be Your name. Your kingdom come. </a:t>
            </a:r>
            <a:r>
              <a:rPr lang="en-US" sz="2400" b="1" baseline="30000" dirty="0">
                <a:solidFill>
                  <a:schemeClr val="bg1"/>
                </a:solidFill>
              </a:rPr>
              <a:t>3</a:t>
            </a:r>
            <a:r>
              <a:rPr lang="en-US" sz="2400" b="1" dirty="0">
                <a:solidFill>
                  <a:schemeClr val="bg1"/>
                </a:solidFill>
              </a:rPr>
              <a:t> ‘Give us each day our daily bread. </a:t>
            </a:r>
            <a:r>
              <a:rPr lang="en-US" sz="2400" b="1" baseline="30000" dirty="0">
                <a:solidFill>
                  <a:schemeClr val="bg1"/>
                </a:solidFill>
              </a:rPr>
              <a:t>4</a:t>
            </a:r>
            <a:r>
              <a:rPr lang="en-US" sz="2400" b="1" dirty="0">
                <a:solidFill>
                  <a:schemeClr val="bg1"/>
                </a:solidFill>
              </a:rPr>
              <a:t> ‘And forgive us our sins, For we ourselves also forgive everyone who is indebted to us. And lead us not into temptation.’ ”</a:t>
            </a:r>
            <a:endParaRPr lang="en-US" sz="2000" dirty="0">
              <a:solidFill>
                <a:schemeClr val="bg1">
                  <a:lumMod val="65000"/>
                </a:schemeClr>
              </a:solidFill>
            </a:endParaRPr>
          </a:p>
        </p:txBody>
      </p:sp>
    </p:spTree>
    <p:extLst>
      <p:ext uri="{BB962C8B-B14F-4D97-AF65-F5344CB8AC3E}">
        <p14:creationId xmlns:p14="http://schemas.microsoft.com/office/powerpoint/2010/main" val="130514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Christ’s prayer is about God’s will, not ours.</a:t>
            </a:r>
          </a:p>
          <a:p>
            <a:pPr marL="914400" lvl="1" indent="-457200">
              <a:lnSpc>
                <a:spcPct val="100000"/>
              </a:lnSpc>
              <a:spcAft>
                <a:spcPts val="600"/>
              </a:spcAft>
              <a:buAutoNum type="arabicPeriod"/>
            </a:pPr>
            <a:r>
              <a:rPr lang="en-US" sz="2000" dirty="0">
                <a:latin typeface="Avenir Book" panose="02000503020000020003" pitchFamily="2" charset="0"/>
              </a:rPr>
              <a:t>Analyze Jesus’ prayer in Luke 11:1-4. Does Jesus pray about His personal needs or about doing the will of God?</a:t>
            </a:r>
          </a:p>
          <a:p>
            <a:pPr marL="914400" lvl="1" indent="-457200">
              <a:lnSpc>
                <a:spcPct val="100000"/>
              </a:lnSpc>
              <a:spcAft>
                <a:spcPts val="600"/>
              </a:spcAft>
              <a:buAutoNum type="arabicPeriod"/>
            </a:pPr>
            <a:r>
              <a:rPr lang="en-US" sz="2000" dirty="0">
                <a:latin typeface="Avenir Book" panose="02000503020000020003" pitchFamily="2" charset="0"/>
              </a:rPr>
              <a:t>Read Luke 22:41-42. What is the crux of Jesus’ prayer here?</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37226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22:41-42</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The Garden of Gethsemane</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3416320"/>
          </a:xfrm>
          <a:prstGeom prst="rect">
            <a:avLst/>
          </a:prstGeom>
        </p:spPr>
        <p:txBody>
          <a:bodyPr wrap="square">
            <a:spAutoFit/>
          </a:bodyPr>
          <a:lstStyle/>
          <a:p>
            <a:r>
              <a:rPr lang="en-US" sz="2400" baseline="30000" dirty="0">
                <a:solidFill>
                  <a:schemeClr val="bg1">
                    <a:lumMod val="65000"/>
                  </a:schemeClr>
                </a:solidFill>
              </a:rPr>
              <a:t>39</a:t>
            </a:r>
            <a:r>
              <a:rPr lang="en-US" sz="2400" dirty="0">
                <a:solidFill>
                  <a:schemeClr val="bg1">
                    <a:lumMod val="65000"/>
                  </a:schemeClr>
                </a:solidFill>
              </a:rPr>
              <a:t> And He came out and proceeded as was His custom to the Mount of Olives; and the disciples also followed Him. </a:t>
            </a:r>
            <a:r>
              <a:rPr lang="en-US" sz="2400" baseline="30000" dirty="0">
                <a:solidFill>
                  <a:schemeClr val="bg1">
                    <a:lumMod val="65000"/>
                  </a:schemeClr>
                </a:solidFill>
              </a:rPr>
              <a:t>40</a:t>
            </a:r>
            <a:r>
              <a:rPr lang="en-US" sz="2400" dirty="0">
                <a:solidFill>
                  <a:schemeClr val="bg1">
                    <a:lumMod val="65000"/>
                  </a:schemeClr>
                </a:solidFill>
              </a:rPr>
              <a:t> When He arrived at the place, He said to them, “Pray that you may not enter into temptation.” </a:t>
            </a:r>
            <a:r>
              <a:rPr lang="en-US" sz="2400" b="1" baseline="30000" dirty="0">
                <a:solidFill>
                  <a:schemeClr val="bg1"/>
                </a:solidFill>
              </a:rPr>
              <a:t>41</a:t>
            </a:r>
            <a:r>
              <a:rPr lang="en-US" sz="2400" b="1" dirty="0">
                <a:solidFill>
                  <a:schemeClr val="bg1"/>
                </a:solidFill>
              </a:rPr>
              <a:t> And He withdrew from them about a stone’s throw, and He knelt down and </a:t>
            </a:r>
            <a:r>
              <a:rPr lang="en-US" sz="2400" b="1" i="1" dirty="0">
                <a:solidFill>
                  <a:schemeClr val="bg1"/>
                </a:solidFill>
              </a:rPr>
              <a:t>began</a:t>
            </a:r>
            <a:r>
              <a:rPr lang="en-US" sz="2400" b="1" dirty="0">
                <a:solidFill>
                  <a:schemeClr val="bg1"/>
                </a:solidFill>
              </a:rPr>
              <a:t> to pray, </a:t>
            </a:r>
            <a:r>
              <a:rPr lang="en-US" sz="2400" b="1" baseline="30000" dirty="0">
                <a:solidFill>
                  <a:schemeClr val="bg1"/>
                </a:solidFill>
              </a:rPr>
              <a:t>42</a:t>
            </a:r>
            <a:r>
              <a:rPr lang="en-US" sz="2400" b="1" dirty="0">
                <a:solidFill>
                  <a:schemeClr val="bg1"/>
                </a:solidFill>
              </a:rPr>
              <a:t> saying, “Father, if You are willing, remove this cup from Me; yet not My will, but Yours be done.”</a:t>
            </a:r>
            <a:r>
              <a:rPr lang="en-US" sz="2400" dirty="0">
                <a:solidFill>
                  <a:schemeClr val="bg1"/>
                </a:solidFill>
              </a:rPr>
              <a:t> </a:t>
            </a:r>
            <a:r>
              <a:rPr lang="en-US" sz="2400" baseline="30000" dirty="0">
                <a:solidFill>
                  <a:schemeClr val="bg1">
                    <a:lumMod val="65000"/>
                  </a:schemeClr>
                </a:solidFill>
              </a:rPr>
              <a:t>43</a:t>
            </a:r>
            <a:r>
              <a:rPr lang="en-US" sz="2400" dirty="0">
                <a:solidFill>
                  <a:schemeClr val="bg1">
                    <a:lumMod val="65000"/>
                  </a:schemeClr>
                </a:solidFill>
              </a:rPr>
              <a:t> Now an angel from heaven appeared to Him, strengthening Him. </a:t>
            </a:r>
            <a:r>
              <a:rPr lang="en-US" sz="2400" baseline="30000" dirty="0">
                <a:solidFill>
                  <a:schemeClr val="bg1">
                    <a:lumMod val="65000"/>
                  </a:schemeClr>
                </a:solidFill>
              </a:rPr>
              <a:t>44</a:t>
            </a:r>
            <a:r>
              <a:rPr lang="en-US" sz="2400" dirty="0">
                <a:solidFill>
                  <a:schemeClr val="bg1">
                    <a:lumMod val="65000"/>
                  </a:schemeClr>
                </a:solidFill>
              </a:rPr>
              <a:t> And being in agony He was praying very fervently; and His sweat became like drops of blood, falling down upon the ground. </a:t>
            </a:r>
            <a:r>
              <a:rPr lang="en-US" sz="2400" baseline="30000" dirty="0">
                <a:solidFill>
                  <a:schemeClr val="bg1">
                    <a:lumMod val="65000"/>
                  </a:schemeClr>
                </a:solidFill>
              </a:rPr>
              <a:t>45</a:t>
            </a:r>
            <a:r>
              <a:rPr lang="en-US" sz="2400" dirty="0">
                <a:solidFill>
                  <a:schemeClr val="bg1">
                    <a:lumMod val="65000"/>
                  </a:schemeClr>
                </a:solidFill>
              </a:rPr>
              <a:t> When He rose from prayer, He came to the disciples and found them sleeping from sorrow, </a:t>
            </a:r>
            <a:r>
              <a:rPr lang="en-US" sz="2400" baseline="30000" dirty="0">
                <a:solidFill>
                  <a:schemeClr val="bg1">
                    <a:lumMod val="65000"/>
                  </a:schemeClr>
                </a:solidFill>
              </a:rPr>
              <a:t>46</a:t>
            </a:r>
            <a:r>
              <a:rPr lang="en-US" sz="2400" dirty="0">
                <a:solidFill>
                  <a:schemeClr val="bg1">
                    <a:lumMod val="65000"/>
                  </a:schemeClr>
                </a:solidFill>
              </a:rPr>
              <a:t> and said to them, “Why are you sleeping? Get up and pray that you may not enter into temptation.” </a:t>
            </a:r>
            <a:endParaRPr lang="en-US" sz="2800" dirty="0">
              <a:solidFill>
                <a:schemeClr val="bg1">
                  <a:lumMod val="65000"/>
                </a:schemeClr>
              </a:solidFill>
            </a:endParaRPr>
          </a:p>
        </p:txBody>
      </p:sp>
    </p:spTree>
    <p:extLst>
      <p:ext uri="{BB962C8B-B14F-4D97-AF65-F5344CB8AC3E}">
        <p14:creationId xmlns:p14="http://schemas.microsoft.com/office/powerpoint/2010/main" val="282465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11:1-4</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Instruction About Prayer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5324535"/>
          </a:xfrm>
          <a:prstGeom prst="rect">
            <a:avLst/>
          </a:prstGeom>
        </p:spPr>
        <p:txBody>
          <a:bodyPr wrap="square">
            <a:spAutoFit/>
          </a:bodyPr>
          <a:lstStyle/>
          <a:p>
            <a:r>
              <a:rPr lang="en-US" sz="2400" b="1" baseline="30000" dirty="0">
                <a:solidFill>
                  <a:schemeClr val="bg1"/>
                </a:solidFill>
              </a:rPr>
              <a:t>1</a:t>
            </a:r>
            <a:r>
              <a:rPr lang="en-US" sz="2400" b="1" dirty="0">
                <a:solidFill>
                  <a:schemeClr val="bg1"/>
                </a:solidFill>
              </a:rPr>
              <a:t> It happened that while Jesus was praying in a certain place, after He had finished, one of His disciples said to Him, “Lord, teach us to pray just as John also taught his disciples.” </a:t>
            </a:r>
            <a:r>
              <a:rPr lang="en-US" sz="2400" b="1" baseline="30000" dirty="0">
                <a:solidFill>
                  <a:schemeClr val="bg1"/>
                </a:solidFill>
              </a:rPr>
              <a:t>2</a:t>
            </a:r>
            <a:r>
              <a:rPr lang="en-US" sz="2400" b="1" dirty="0">
                <a:solidFill>
                  <a:schemeClr val="bg1"/>
                </a:solidFill>
              </a:rPr>
              <a:t> And He said to them, “When you pray, say: ‘Father, hallowed be Your name. Your kingdom come. </a:t>
            </a:r>
            <a:r>
              <a:rPr lang="en-US" sz="2400" b="1" baseline="30000" dirty="0">
                <a:solidFill>
                  <a:schemeClr val="bg1"/>
                </a:solidFill>
              </a:rPr>
              <a:t>3</a:t>
            </a:r>
            <a:r>
              <a:rPr lang="en-US" sz="2400" b="1" dirty="0">
                <a:solidFill>
                  <a:schemeClr val="bg1"/>
                </a:solidFill>
              </a:rPr>
              <a:t> ‘Give us each day our daily bread. </a:t>
            </a:r>
            <a:r>
              <a:rPr lang="en-US" sz="2400" b="1" baseline="30000" dirty="0">
                <a:solidFill>
                  <a:schemeClr val="bg1"/>
                </a:solidFill>
              </a:rPr>
              <a:t>4</a:t>
            </a:r>
            <a:r>
              <a:rPr lang="en-US" sz="2400" b="1" dirty="0">
                <a:solidFill>
                  <a:schemeClr val="bg1"/>
                </a:solidFill>
              </a:rPr>
              <a:t> ‘And forgive us our sins, For we ourselves also forgive everyone who is indebted to us. And lead us not into temptation.’ ”</a:t>
            </a:r>
            <a:r>
              <a:rPr lang="en-US" sz="2400" dirty="0">
                <a:solidFill>
                  <a:schemeClr val="bg1"/>
                </a:solidFill>
              </a:rPr>
              <a:t> </a:t>
            </a:r>
            <a:r>
              <a:rPr lang="en-US" sz="2000" baseline="30000" dirty="0">
                <a:solidFill>
                  <a:schemeClr val="bg1">
                    <a:lumMod val="65000"/>
                  </a:schemeClr>
                </a:solidFill>
              </a:rPr>
              <a:t>5</a:t>
            </a:r>
            <a:r>
              <a:rPr lang="en-US" sz="2000" dirty="0">
                <a:solidFill>
                  <a:schemeClr val="bg1">
                    <a:lumMod val="65000"/>
                  </a:schemeClr>
                </a:solidFill>
              </a:rPr>
              <a:t> Then He said to them, “Suppose one of you has a friend, and goes to him at midnight and says to him, ‘Friend, lend me three loaves; </a:t>
            </a:r>
            <a:r>
              <a:rPr lang="en-US" sz="2000" baseline="30000" dirty="0">
                <a:solidFill>
                  <a:schemeClr val="bg1">
                    <a:lumMod val="65000"/>
                  </a:schemeClr>
                </a:solidFill>
              </a:rPr>
              <a:t>6</a:t>
            </a:r>
            <a:r>
              <a:rPr lang="en-US" sz="2000" dirty="0">
                <a:solidFill>
                  <a:schemeClr val="bg1">
                    <a:lumMod val="65000"/>
                  </a:schemeClr>
                </a:solidFill>
              </a:rPr>
              <a:t> for a friend of mine has come to me from a journey, and I have nothing to set before him’; </a:t>
            </a:r>
            <a:r>
              <a:rPr lang="en-US" sz="2000" baseline="30000" dirty="0">
                <a:solidFill>
                  <a:schemeClr val="bg1">
                    <a:lumMod val="65000"/>
                  </a:schemeClr>
                </a:solidFill>
              </a:rPr>
              <a:t>7</a:t>
            </a:r>
            <a:r>
              <a:rPr lang="en-US" sz="2000" dirty="0">
                <a:solidFill>
                  <a:schemeClr val="bg1">
                    <a:lumMod val="65000"/>
                  </a:schemeClr>
                </a:solidFill>
              </a:rPr>
              <a:t> and from inside he answers and says, ‘Do not bother me; the door has already been shut and my children and I are in bed; I cannot get up and give you </a:t>
            </a:r>
            <a:r>
              <a:rPr lang="en-US" sz="2000" i="1" dirty="0">
                <a:solidFill>
                  <a:schemeClr val="bg1">
                    <a:lumMod val="65000"/>
                  </a:schemeClr>
                </a:solidFill>
              </a:rPr>
              <a:t>anything.</a:t>
            </a:r>
            <a:r>
              <a:rPr lang="en-US" sz="2000" dirty="0">
                <a:solidFill>
                  <a:schemeClr val="bg1">
                    <a:lumMod val="65000"/>
                  </a:schemeClr>
                </a:solidFill>
              </a:rPr>
              <a:t>’ </a:t>
            </a:r>
            <a:r>
              <a:rPr lang="en-US" sz="2000" baseline="30000" dirty="0">
                <a:solidFill>
                  <a:schemeClr val="bg1">
                    <a:lumMod val="65000"/>
                  </a:schemeClr>
                </a:solidFill>
              </a:rPr>
              <a:t>8</a:t>
            </a:r>
            <a:r>
              <a:rPr lang="en-US" sz="2000" dirty="0">
                <a:solidFill>
                  <a:schemeClr val="bg1">
                    <a:lumMod val="65000"/>
                  </a:schemeClr>
                </a:solidFill>
              </a:rPr>
              <a:t> “I tell you, even though he will not get up and give him </a:t>
            </a:r>
            <a:r>
              <a:rPr lang="en-US" sz="2000" i="1" dirty="0">
                <a:solidFill>
                  <a:schemeClr val="bg1">
                    <a:lumMod val="65000"/>
                  </a:schemeClr>
                </a:solidFill>
              </a:rPr>
              <a:t>anything</a:t>
            </a:r>
            <a:r>
              <a:rPr lang="en-US" sz="2000" dirty="0">
                <a:solidFill>
                  <a:schemeClr val="bg1">
                    <a:lumMod val="65000"/>
                  </a:schemeClr>
                </a:solidFill>
              </a:rPr>
              <a:t> because he is his friend, yet because of his persistence he will get up and give him as much as he needs. </a:t>
            </a:r>
            <a:r>
              <a:rPr lang="en-US" sz="2000" baseline="30000" dirty="0">
                <a:solidFill>
                  <a:schemeClr val="bg1">
                    <a:lumMod val="65000"/>
                  </a:schemeClr>
                </a:solidFill>
              </a:rPr>
              <a:t>9</a:t>
            </a:r>
            <a:r>
              <a:rPr lang="en-US" sz="2000" dirty="0">
                <a:solidFill>
                  <a:schemeClr val="bg1">
                    <a:lumMod val="65000"/>
                  </a:schemeClr>
                </a:solidFill>
              </a:rPr>
              <a:t> “So I say to you, ask, and it will be given to you; seek, and you will find; knock, and it will be opened to you. </a:t>
            </a:r>
            <a:r>
              <a:rPr lang="en-US" sz="2000" baseline="30000" dirty="0">
                <a:solidFill>
                  <a:schemeClr val="bg1">
                    <a:lumMod val="65000"/>
                  </a:schemeClr>
                </a:solidFill>
              </a:rPr>
              <a:t>10</a:t>
            </a:r>
            <a:r>
              <a:rPr lang="en-US" sz="2000" dirty="0">
                <a:solidFill>
                  <a:schemeClr val="bg1">
                    <a:lumMod val="65000"/>
                  </a:schemeClr>
                </a:solidFill>
              </a:rPr>
              <a:t> “For everyone who asks, receives; and he who seeks, finds; and to him who knocks, it will be opened. </a:t>
            </a:r>
            <a:r>
              <a:rPr lang="en-US" sz="2000" baseline="30000" dirty="0">
                <a:solidFill>
                  <a:schemeClr val="bg1">
                    <a:lumMod val="65000"/>
                  </a:schemeClr>
                </a:solidFill>
              </a:rPr>
              <a:t>11</a:t>
            </a:r>
            <a:r>
              <a:rPr lang="en-US" sz="2000" dirty="0">
                <a:solidFill>
                  <a:schemeClr val="bg1">
                    <a:lumMod val="65000"/>
                  </a:schemeClr>
                </a:solidFill>
              </a:rPr>
              <a:t> “Now suppose one of you fathers is asked by his son for a fish; he will not give him a snake instead of a fish, will he? </a:t>
            </a:r>
            <a:r>
              <a:rPr lang="en-US" sz="2000" baseline="30000" dirty="0">
                <a:solidFill>
                  <a:schemeClr val="bg1">
                    <a:lumMod val="65000"/>
                  </a:schemeClr>
                </a:solidFill>
              </a:rPr>
              <a:t>12</a:t>
            </a:r>
            <a:r>
              <a:rPr lang="en-US" sz="2000" dirty="0">
                <a:solidFill>
                  <a:schemeClr val="bg1">
                    <a:lumMod val="65000"/>
                  </a:schemeClr>
                </a:solidFill>
              </a:rPr>
              <a:t> “Or </a:t>
            </a:r>
            <a:r>
              <a:rPr lang="en-US" sz="2000" i="1" dirty="0">
                <a:solidFill>
                  <a:schemeClr val="bg1">
                    <a:lumMod val="65000"/>
                  </a:schemeClr>
                </a:solidFill>
              </a:rPr>
              <a:t>if</a:t>
            </a:r>
            <a:r>
              <a:rPr lang="en-US" sz="2000" dirty="0">
                <a:solidFill>
                  <a:schemeClr val="bg1">
                    <a:lumMod val="65000"/>
                  </a:schemeClr>
                </a:solidFill>
              </a:rPr>
              <a:t> he is asked for an egg, he will not give him a scorpion, will he? </a:t>
            </a:r>
            <a:r>
              <a:rPr lang="en-US" sz="2000" baseline="30000" dirty="0">
                <a:solidFill>
                  <a:schemeClr val="bg1">
                    <a:lumMod val="65000"/>
                  </a:schemeClr>
                </a:solidFill>
              </a:rPr>
              <a:t>13</a:t>
            </a:r>
            <a:r>
              <a:rPr lang="en-US" sz="2000" dirty="0">
                <a:solidFill>
                  <a:schemeClr val="bg1">
                    <a:lumMod val="65000"/>
                  </a:schemeClr>
                </a:solidFill>
              </a:rPr>
              <a:t> “If you then, being evil, know how to give good gifts to your children, how much more will </a:t>
            </a:r>
            <a:r>
              <a:rPr lang="en-US" sz="2000" i="1" dirty="0">
                <a:solidFill>
                  <a:schemeClr val="bg1">
                    <a:lumMod val="65000"/>
                  </a:schemeClr>
                </a:solidFill>
              </a:rPr>
              <a:t>your</a:t>
            </a:r>
            <a:r>
              <a:rPr lang="en-US" sz="2000" dirty="0">
                <a:solidFill>
                  <a:schemeClr val="bg1">
                    <a:lumMod val="65000"/>
                  </a:schemeClr>
                </a:solidFill>
              </a:rPr>
              <a:t> heavenly Father give the Holy Spirit to those who ask Him?” </a:t>
            </a:r>
          </a:p>
        </p:txBody>
      </p:sp>
    </p:spTree>
    <p:extLst>
      <p:ext uri="{BB962C8B-B14F-4D97-AF65-F5344CB8AC3E}">
        <p14:creationId xmlns:p14="http://schemas.microsoft.com/office/powerpoint/2010/main" val="363974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did Jesus teach about praying?</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Christ’s prayer is about God’s will, not ours.</a:t>
            </a:r>
          </a:p>
          <a:p>
            <a:pPr marL="914400" lvl="1" indent="-457200">
              <a:lnSpc>
                <a:spcPct val="100000"/>
              </a:lnSpc>
              <a:spcAft>
                <a:spcPts val="600"/>
              </a:spcAft>
              <a:buAutoNum type="arabicPeriod"/>
            </a:pPr>
            <a:r>
              <a:rPr lang="en-US" sz="2000" dirty="0">
                <a:latin typeface="Avenir Book" panose="02000503020000020003" pitchFamily="2" charset="0"/>
              </a:rPr>
              <a:t>Analyze Jesus’ prayer in Luke 11:1-4. Does Jesus pray about His personal needs or about doing the will of God?</a:t>
            </a:r>
          </a:p>
          <a:p>
            <a:pPr marL="914400" lvl="1" indent="-457200">
              <a:lnSpc>
                <a:spcPct val="100000"/>
              </a:lnSpc>
              <a:spcAft>
                <a:spcPts val="600"/>
              </a:spcAft>
              <a:buAutoNum type="arabicPeriod"/>
            </a:pPr>
            <a:r>
              <a:rPr lang="en-US" sz="2000" dirty="0">
                <a:latin typeface="Avenir Book" panose="02000503020000020003" pitchFamily="2" charset="0"/>
              </a:rPr>
              <a:t>Read Luke 22:41-42. What is the crux of Jesus’ prayer here?</a:t>
            </a:r>
          </a:p>
          <a:p>
            <a:pPr marL="914400" lvl="1" indent="-457200">
              <a:lnSpc>
                <a:spcPct val="100000"/>
              </a:lnSpc>
              <a:spcAft>
                <a:spcPts val="600"/>
              </a:spcAft>
              <a:buAutoNum type="arabicPeriod"/>
            </a:pPr>
            <a:r>
              <a:rPr lang="en-US" sz="2000" dirty="0">
                <a:latin typeface="Avenir Book" panose="02000503020000020003" pitchFamily="2" charset="0"/>
              </a:rPr>
              <a:t>Many think prayer ought to change our circumstances (and it can), but Jesus’ prayer shows us that prayer can do more than change external situations. Prayer changes us! In prayer we learn to seek God’s will and are strengthened to do His will.</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D8B8A290-6D8A-5448-909A-504D6E6BEAD0}"/>
              </a:ext>
            </a:extLst>
          </p:cNvPr>
          <p:cNvSpPr/>
          <p:nvPr/>
        </p:nvSpPr>
        <p:spPr>
          <a:xfrm>
            <a:off x="1127895" y="3653728"/>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79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F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For what did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Jesus teach us to pray?</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2: Disciples Pray</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412782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”Hallowed be Your Name”</a:t>
            </a:r>
          </a:p>
          <a:p>
            <a:pPr marL="914400" lvl="1" indent="-457200">
              <a:lnSpc>
                <a:spcPct val="100000"/>
              </a:lnSpc>
              <a:spcAft>
                <a:spcPts val="600"/>
              </a:spcAft>
              <a:buAutoNum type="arabicPeriod"/>
            </a:pPr>
            <a:r>
              <a:rPr lang="en-US" sz="2000" dirty="0">
                <a:latin typeface="Avenir Book" panose="02000503020000020003" pitchFamily="2" charset="0"/>
              </a:rPr>
              <a:t>Hallowing is an act of setting something apart for sacred purposes.</a:t>
            </a:r>
          </a:p>
          <a:p>
            <a:pPr marL="914400" lvl="1" indent="-457200">
              <a:lnSpc>
                <a:spcPct val="100000"/>
              </a:lnSpc>
              <a:spcAft>
                <a:spcPts val="600"/>
              </a:spcAft>
              <a:buAutoNum type="arabicPeriod"/>
            </a:pPr>
            <a:r>
              <a:rPr lang="en-US" sz="2000" dirty="0">
                <a:latin typeface="Avenir Book" panose="02000503020000020003" pitchFamily="2" charset="0"/>
              </a:rPr>
              <a:t>The first part of Jesus’ prayer expresses a desire for the Person of God (as represented by His name) to be set apart as unique and separate </a:t>
            </a:r>
            <a:br>
              <a:rPr lang="en-US" sz="2000" dirty="0">
                <a:latin typeface="Avenir Book" panose="02000503020000020003" pitchFamily="2" charset="0"/>
              </a:rPr>
            </a:br>
            <a:r>
              <a:rPr lang="en-US" sz="2000" dirty="0">
                <a:latin typeface="Avenir Book" panose="02000503020000020003" pitchFamily="2" charset="0"/>
              </a:rPr>
              <a:t>(see Ezekiel 36:23)</a:t>
            </a:r>
          </a:p>
          <a:p>
            <a:pPr marL="914400" lvl="1" indent="-457200">
              <a:lnSpc>
                <a:spcPct val="100000"/>
              </a:lnSpc>
              <a:spcAft>
                <a:spcPts val="600"/>
              </a:spcAft>
              <a:buAutoNum type="arabicPeriod"/>
            </a:pPr>
            <a:r>
              <a:rPr lang="en-US" sz="2000" dirty="0">
                <a:latin typeface="Avenir Book" panose="02000503020000020003" pitchFamily="2" charset="0"/>
              </a:rPr>
              <a:t>To pray this is to recognize God’s greatness, majesty and power, and how small and weak we truly are.</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055813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Ezekiel 36:23</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The Coming Renewal of Israel</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220179"/>
            <a:ext cx="11474370" cy="5509200"/>
          </a:xfrm>
          <a:prstGeom prst="rect">
            <a:avLst/>
          </a:prstGeom>
        </p:spPr>
        <p:txBody>
          <a:bodyPr wrap="square">
            <a:spAutoFit/>
          </a:bodyPr>
          <a:lstStyle/>
          <a:p>
            <a:r>
              <a:rPr lang="en-US" sz="2000" baseline="30000" dirty="0">
                <a:solidFill>
                  <a:schemeClr val="bg1">
                    <a:lumMod val="65000"/>
                  </a:schemeClr>
                </a:solidFill>
              </a:rPr>
              <a:t>22</a:t>
            </a:r>
            <a:r>
              <a:rPr lang="en-US" sz="2000" dirty="0">
                <a:solidFill>
                  <a:schemeClr val="bg1">
                    <a:lumMod val="65000"/>
                  </a:schemeClr>
                </a:solidFill>
              </a:rPr>
              <a:t> “Therefore say to the house of Israel, </a:t>
            </a:r>
            <a:r>
              <a:rPr lang="en-US" sz="2000" dirty="0">
                <a:solidFill>
                  <a:schemeClr val="bg1">
                    <a:lumMod val="85000"/>
                  </a:schemeClr>
                </a:solidFill>
              </a:rPr>
              <a:t>‘Thus says the Lord God, “It is not for your sake, O house of Israel, that I am about to act, but for My holy name, which you have profaned among the nations where you went.</a:t>
            </a:r>
            <a:r>
              <a:rPr lang="en-US" sz="2000" dirty="0">
                <a:solidFill>
                  <a:schemeClr val="bg1"/>
                </a:solidFill>
              </a:rPr>
              <a:t> </a:t>
            </a:r>
            <a:r>
              <a:rPr lang="en-US" sz="2400" b="1" baseline="30000" dirty="0">
                <a:solidFill>
                  <a:schemeClr val="bg1"/>
                </a:solidFill>
              </a:rPr>
              <a:t>23</a:t>
            </a:r>
            <a:r>
              <a:rPr lang="en-US" sz="2400" b="1" dirty="0">
                <a:solidFill>
                  <a:schemeClr val="bg1"/>
                </a:solidFill>
              </a:rPr>
              <a:t> “I will vindicate the holiness of My great name which has been profaned among the nations, which you have profaned in their midst. Then the nations will know that I am the Lord,” declares the Lord God, “when I prove Myself holy among you in their sight.</a:t>
            </a:r>
            <a:r>
              <a:rPr lang="en-US" sz="2400" dirty="0">
                <a:solidFill>
                  <a:schemeClr val="bg1"/>
                </a:solidFill>
              </a:rPr>
              <a:t> </a:t>
            </a:r>
            <a:r>
              <a:rPr lang="en-US" sz="2000" baseline="30000" dirty="0">
                <a:solidFill>
                  <a:schemeClr val="bg1">
                    <a:lumMod val="65000"/>
                  </a:schemeClr>
                </a:solidFill>
              </a:rPr>
              <a:t>24</a:t>
            </a:r>
            <a:r>
              <a:rPr lang="en-US" sz="2000" dirty="0">
                <a:solidFill>
                  <a:schemeClr val="bg1">
                    <a:lumMod val="65000"/>
                  </a:schemeClr>
                </a:solidFill>
              </a:rPr>
              <a:t> “For I will take you from the nations, gather you from all the lands and bring you into your own land. </a:t>
            </a:r>
            <a:r>
              <a:rPr lang="en-US" sz="2000" baseline="30000" dirty="0">
                <a:solidFill>
                  <a:schemeClr val="bg1">
                    <a:lumMod val="65000"/>
                  </a:schemeClr>
                </a:solidFill>
              </a:rPr>
              <a:t>25</a:t>
            </a:r>
            <a:r>
              <a:rPr lang="en-US" sz="2000" dirty="0">
                <a:solidFill>
                  <a:schemeClr val="bg1">
                    <a:lumMod val="65000"/>
                  </a:schemeClr>
                </a:solidFill>
              </a:rPr>
              <a:t> “Then I will sprinkle clean water on you, and you will be clean; I will cleanse you from all your filthiness and from all your idols. </a:t>
            </a:r>
            <a:r>
              <a:rPr lang="en-US" sz="2000" baseline="30000" dirty="0">
                <a:solidFill>
                  <a:schemeClr val="bg1">
                    <a:lumMod val="65000"/>
                  </a:schemeClr>
                </a:solidFill>
              </a:rPr>
              <a:t>26</a:t>
            </a:r>
            <a:r>
              <a:rPr lang="en-US" sz="2000" dirty="0">
                <a:solidFill>
                  <a:schemeClr val="bg1">
                    <a:lumMod val="65000"/>
                  </a:schemeClr>
                </a:solidFill>
              </a:rPr>
              <a:t> “Moreover, I will give you a new heart and put a new spirit within you; and I will remove the heart of stone from your flesh and give you a heart of flesh. </a:t>
            </a:r>
            <a:r>
              <a:rPr lang="en-US" sz="2000" baseline="30000" dirty="0">
                <a:solidFill>
                  <a:schemeClr val="bg1">
                    <a:lumMod val="65000"/>
                  </a:schemeClr>
                </a:solidFill>
              </a:rPr>
              <a:t>27</a:t>
            </a:r>
            <a:r>
              <a:rPr lang="en-US" sz="2000" dirty="0">
                <a:solidFill>
                  <a:schemeClr val="bg1">
                    <a:lumMod val="65000"/>
                  </a:schemeClr>
                </a:solidFill>
              </a:rPr>
              <a:t> “I will put My Spirit within you and cause you to walk in My statutes, and you will be careful to observe My ordinances. </a:t>
            </a:r>
            <a:r>
              <a:rPr lang="en-US" sz="2000" baseline="30000" dirty="0">
                <a:solidFill>
                  <a:schemeClr val="bg1">
                    <a:lumMod val="65000"/>
                  </a:schemeClr>
                </a:solidFill>
              </a:rPr>
              <a:t>28</a:t>
            </a:r>
            <a:r>
              <a:rPr lang="en-US" sz="2000" dirty="0">
                <a:solidFill>
                  <a:schemeClr val="bg1">
                    <a:lumMod val="65000"/>
                  </a:schemeClr>
                </a:solidFill>
              </a:rPr>
              <a:t> “You will live in the land that I gave to your forefathers; so you will be My people, and I will be your God. </a:t>
            </a:r>
            <a:r>
              <a:rPr lang="en-US" sz="2000" baseline="30000" dirty="0">
                <a:solidFill>
                  <a:schemeClr val="bg1">
                    <a:lumMod val="65000"/>
                  </a:schemeClr>
                </a:solidFill>
              </a:rPr>
              <a:t>29</a:t>
            </a:r>
            <a:r>
              <a:rPr lang="en-US" sz="2000" dirty="0">
                <a:solidFill>
                  <a:schemeClr val="bg1">
                    <a:lumMod val="65000"/>
                  </a:schemeClr>
                </a:solidFill>
              </a:rPr>
              <a:t> “Moreover, I will save you from all your uncleanness; and I will call for the grain and multiply it, and I will not bring a famine on you. </a:t>
            </a:r>
            <a:r>
              <a:rPr lang="en-US" sz="2000" baseline="30000" dirty="0">
                <a:solidFill>
                  <a:schemeClr val="bg1">
                    <a:lumMod val="65000"/>
                  </a:schemeClr>
                </a:solidFill>
              </a:rPr>
              <a:t>30</a:t>
            </a:r>
            <a:r>
              <a:rPr lang="en-US" sz="2000" dirty="0">
                <a:solidFill>
                  <a:schemeClr val="bg1">
                    <a:lumMod val="65000"/>
                  </a:schemeClr>
                </a:solidFill>
              </a:rPr>
              <a:t> “I will multiply the fruit of the tree and the produce of the field, so that you will not receive again the disgrace of famine among the nations. </a:t>
            </a:r>
            <a:r>
              <a:rPr lang="en-US" sz="2000" baseline="30000" dirty="0">
                <a:solidFill>
                  <a:schemeClr val="bg1">
                    <a:lumMod val="65000"/>
                  </a:schemeClr>
                </a:solidFill>
              </a:rPr>
              <a:t>31</a:t>
            </a:r>
            <a:r>
              <a:rPr lang="en-US" sz="2000" dirty="0">
                <a:solidFill>
                  <a:schemeClr val="bg1">
                    <a:lumMod val="65000"/>
                  </a:schemeClr>
                </a:solidFill>
              </a:rPr>
              <a:t> “Then you will remember your evil ways and your deeds that were not good, and you will loathe yourselves in your own sight for your iniquities and your abominations. </a:t>
            </a:r>
            <a:r>
              <a:rPr lang="en-US" sz="2000" baseline="30000" dirty="0">
                <a:solidFill>
                  <a:schemeClr val="bg1">
                    <a:lumMod val="65000"/>
                  </a:schemeClr>
                </a:solidFill>
              </a:rPr>
              <a:t>32</a:t>
            </a:r>
            <a:r>
              <a:rPr lang="en-US" sz="2000" dirty="0">
                <a:solidFill>
                  <a:schemeClr val="bg1">
                    <a:lumMod val="65000"/>
                  </a:schemeClr>
                </a:solidFill>
              </a:rPr>
              <a:t> “I am not doing </a:t>
            </a:r>
            <a:r>
              <a:rPr lang="en-US" sz="2000" i="1" dirty="0">
                <a:solidFill>
                  <a:schemeClr val="bg1">
                    <a:lumMod val="65000"/>
                  </a:schemeClr>
                </a:solidFill>
              </a:rPr>
              <a:t>this</a:t>
            </a:r>
            <a:r>
              <a:rPr lang="en-US" sz="2000" dirty="0">
                <a:solidFill>
                  <a:schemeClr val="bg1">
                    <a:lumMod val="65000"/>
                  </a:schemeClr>
                </a:solidFill>
              </a:rPr>
              <a:t> for your sake,” declares the Lord God, “let it be known to you. Be ashamed and confounded for your ways, O house of Israel!” </a:t>
            </a:r>
          </a:p>
        </p:txBody>
      </p:sp>
    </p:spTree>
    <p:extLst>
      <p:ext uri="{BB962C8B-B14F-4D97-AF65-F5344CB8AC3E}">
        <p14:creationId xmlns:p14="http://schemas.microsoft.com/office/powerpoint/2010/main" val="160221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05333"/>
            <a:ext cx="10515600" cy="535266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”Your kingdom come”</a:t>
            </a:r>
          </a:p>
          <a:p>
            <a:pPr marL="914400" lvl="1" indent="-457200">
              <a:lnSpc>
                <a:spcPct val="100000"/>
              </a:lnSpc>
              <a:spcAft>
                <a:spcPts val="600"/>
              </a:spcAft>
              <a:buAutoNum type="arabicPeriod"/>
            </a:pPr>
            <a:r>
              <a:rPr lang="en-US" sz="2000" dirty="0">
                <a:latin typeface="Avenir Book" panose="02000503020000020003" pitchFamily="2" charset="0"/>
              </a:rPr>
              <a:t>The term “kingdom” often refers to the church which is the body of saved people (Mark 9:1; Colossians 1:13). In this sense, the kingdom has come and is already present.</a:t>
            </a:r>
          </a:p>
          <a:p>
            <a:pPr marL="914400" lvl="1" indent="-457200">
              <a:lnSpc>
                <a:spcPct val="100000"/>
              </a:lnSpc>
              <a:spcAft>
                <a:spcPts val="600"/>
              </a:spcAft>
              <a:buAutoNum type="arabicPeriod"/>
            </a:pPr>
            <a:r>
              <a:rPr lang="en-US" sz="2000" dirty="0">
                <a:latin typeface="Avenir Book" panose="02000503020000020003" pitchFamily="2" charset="0"/>
              </a:rPr>
              <a:t>The Bible also uses ”kingdom” to refer to God’s rule and reign in people’s hearts: “For indeed, the __________ of God is within you” (Luke 17:21).</a:t>
            </a:r>
          </a:p>
          <a:p>
            <a:pPr marL="914400" lvl="1" indent="-457200">
              <a:lnSpc>
                <a:spcPct val="100000"/>
              </a:lnSpc>
              <a:spcAft>
                <a:spcPts val="600"/>
              </a:spcAft>
              <a:buAutoNum type="arabicPeriod"/>
            </a:pPr>
            <a:r>
              <a:rPr lang="en-US" sz="2000" dirty="0">
                <a:latin typeface="Avenir Book" panose="02000503020000020003" pitchFamily="2" charset="0"/>
              </a:rPr>
              <a:t>In this sense, the kingdom is always coming, as men and women submit their lives to Christ. Thus, praying for the kingdom to come can be seen as a request for God to work in our lives, to rule and reign in our hearts.</a:t>
            </a:r>
          </a:p>
          <a:p>
            <a:pPr marL="914400" lvl="1" indent="-457200">
              <a:lnSpc>
                <a:spcPct val="100000"/>
              </a:lnSpc>
              <a:spcAft>
                <a:spcPts val="600"/>
              </a:spcAft>
              <a:buAutoNum type="arabicPeriod"/>
            </a:pPr>
            <a:r>
              <a:rPr lang="en-US" sz="2000" dirty="0">
                <a:latin typeface="Avenir Book" panose="02000503020000020003" pitchFamily="2" charset="0"/>
              </a:rPr>
              <a:t>Submitting to God and allowing the kingdom to come in our own lives and hearts is of supreme importance and worthy of our efforts in prayer.</a:t>
            </a:r>
          </a:p>
          <a:p>
            <a:pPr marL="914400" lvl="1" indent="-457200">
              <a:lnSpc>
                <a:spcPct val="100000"/>
              </a:lnSpc>
              <a:spcAft>
                <a:spcPts val="600"/>
              </a:spcAft>
              <a:buAutoNum type="arabicPeriod"/>
            </a:pPr>
            <a:r>
              <a:rPr lang="en-US" sz="2000" dirty="0">
                <a:latin typeface="Avenir Book" panose="02000503020000020003" pitchFamily="2" charset="0"/>
              </a:rPr>
              <a:t>Further, this is a prayer for evangelism. Jesus prays that more people will be</a:t>
            </a:r>
            <a:br>
              <a:rPr lang="en-US" sz="2000" dirty="0">
                <a:latin typeface="Avenir Book" panose="02000503020000020003" pitchFamily="2" charset="0"/>
              </a:rPr>
            </a:br>
            <a:r>
              <a:rPr lang="en-US" sz="2000" dirty="0">
                <a:latin typeface="Avenir Book" panose="02000503020000020003" pitchFamily="2" charset="0"/>
              </a:rPr>
              <a:t>taught about Him and respond to Him by becoming disciples. Disciples also</a:t>
            </a:r>
            <a:br>
              <a:rPr lang="en-US" sz="2000" dirty="0">
                <a:latin typeface="Avenir Book" panose="02000503020000020003" pitchFamily="2" charset="0"/>
              </a:rPr>
            </a:br>
            <a:r>
              <a:rPr lang="en-US" sz="2000" dirty="0">
                <a:latin typeface="Avenir Book" panose="02000503020000020003" pitchFamily="2" charset="0"/>
              </a:rPr>
              <a:t>must pray for evangelism opportunities.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40342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Mark 9:1</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The Transfiguration</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4955203"/>
          </a:xfrm>
          <a:prstGeom prst="rect">
            <a:avLst/>
          </a:prstGeom>
        </p:spPr>
        <p:txBody>
          <a:bodyPr wrap="square">
            <a:spAutoFit/>
          </a:bodyPr>
          <a:lstStyle/>
          <a:p>
            <a:r>
              <a:rPr lang="en-US" sz="2400" b="1" baseline="30000" dirty="0">
                <a:solidFill>
                  <a:schemeClr val="bg1"/>
                </a:solidFill>
              </a:rPr>
              <a:t>1</a:t>
            </a:r>
            <a:r>
              <a:rPr lang="en-US" sz="2400" b="1" dirty="0">
                <a:solidFill>
                  <a:schemeClr val="bg1"/>
                </a:solidFill>
              </a:rPr>
              <a:t> And Jesus was saying to them, “Truly I say to you, there are some of those who are standing here who will not taste death until they see the kingdom of God after it has come with power.”</a:t>
            </a:r>
            <a:r>
              <a:rPr lang="en-US" sz="2400" dirty="0">
                <a:solidFill>
                  <a:schemeClr val="bg1"/>
                </a:solidFill>
              </a:rPr>
              <a:t> </a:t>
            </a:r>
            <a:r>
              <a:rPr lang="en-US" sz="2400" baseline="30000" dirty="0">
                <a:solidFill>
                  <a:schemeClr val="bg1">
                    <a:lumMod val="65000"/>
                  </a:schemeClr>
                </a:solidFill>
              </a:rPr>
              <a:t>2</a:t>
            </a:r>
            <a:r>
              <a:rPr lang="en-US" sz="2400" dirty="0">
                <a:solidFill>
                  <a:schemeClr val="bg1">
                    <a:lumMod val="65000"/>
                  </a:schemeClr>
                </a:solidFill>
              </a:rPr>
              <a:t> Six days later, Jesus took with Him Peter and James and John, and brought them up on a high mountain by themselves. And He was transfigured before them; </a:t>
            </a:r>
            <a:r>
              <a:rPr lang="en-US" sz="2400" baseline="30000" dirty="0">
                <a:solidFill>
                  <a:schemeClr val="bg1">
                    <a:lumMod val="65000"/>
                  </a:schemeClr>
                </a:solidFill>
              </a:rPr>
              <a:t>3</a:t>
            </a:r>
            <a:r>
              <a:rPr lang="en-US" sz="2400" dirty="0">
                <a:solidFill>
                  <a:schemeClr val="bg1">
                    <a:lumMod val="65000"/>
                  </a:schemeClr>
                </a:solidFill>
              </a:rPr>
              <a:t> and His garments became radiant and exceedingly white, as no launderer on earth can whiten them. </a:t>
            </a:r>
            <a:r>
              <a:rPr lang="en-US" sz="2400" baseline="30000" dirty="0">
                <a:solidFill>
                  <a:schemeClr val="bg1">
                    <a:lumMod val="65000"/>
                  </a:schemeClr>
                </a:solidFill>
              </a:rPr>
              <a:t>4</a:t>
            </a:r>
            <a:r>
              <a:rPr lang="en-US" sz="2400" dirty="0">
                <a:solidFill>
                  <a:schemeClr val="bg1">
                    <a:lumMod val="65000"/>
                  </a:schemeClr>
                </a:solidFill>
              </a:rPr>
              <a:t> Elijah appeared to them along with Moses; and they were talking with Jesus. </a:t>
            </a:r>
            <a:r>
              <a:rPr lang="en-US" sz="2400" baseline="30000" dirty="0">
                <a:solidFill>
                  <a:schemeClr val="bg1">
                    <a:lumMod val="65000"/>
                  </a:schemeClr>
                </a:solidFill>
              </a:rPr>
              <a:t>5</a:t>
            </a:r>
            <a:r>
              <a:rPr lang="en-US" sz="2400" dirty="0">
                <a:solidFill>
                  <a:schemeClr val="bg1">
                    <a:lumMod val="65000"/>
                  </a:schemeClr>
                </a:solidFill>
              </a:rPr>
              <a:t> Peter said to Jesus, “Rabbi, it is good for us to be here; let us make three tabernacles, one for You, and one for Moses, and one for Elijah.” </a:t>
            </a:r>
            <a:r>
              <a:rPr lang="en-US" sz="2400" baseline="30000" dirty="0">
                <a:solidFill>
                  <a:schemeClr val="bg1">
                    <a:lumMod val="65000"/>
                  </a:schemeClr>
                </a:solidFill>
              </a:rPr>
              <a:t>6</a:t>
            </a:r>
            <a:r>
              <a:rPr lang="en-US" sz="2400" dirty="0">
                <a:solidFill>
                  <a:schemeClr val="bg1">
                    <a:lumMod val="65000"/>
                  </a:schemeClr>
                </a:solidFill>
              </a:rPr>
              <a:t> For he did not know what to answer; for they became terrified. </a:t>
            </a:r>
            <a:r>
              <a:rPr lang="en-US" sz="2400" baseline="30000" dirty="0">
                <a:solidFill>
                  <a:schemeClr val="bg1">
                    <a:lumMod val="65000"/>
                  </a:schemeClr>
                </a:solidFill>
              </a:rPr>
              <a:t>7</a:t>
            </a:r>
            <a:r>
              <a:rPr lang="en-US" sz="2400" dirty="0">
                <a:solidFill>
                  <a:schemeClr val="bg1">
                    <a:lumMod val="65000"/>
                  </a:schemeClr>
                </a:solidFill>
              </a:rPr>
              <a:t> Then a cloud formed, overshadowing them, and a voice came out of the cloud, “This is My beloved Son, listen to Him!” </a:t>
            </a:r>
            <a:r>
              <a:rPr lang="en-US" sz="2400" baseline="30000" dirty="0">
                <a:solidFill>
                  <a:schemeClr val="bg1">
                    <a:lumMod val="65000"/>
                  </a:schemeClr>
                </a:solidFill>
              </a:rPr>
              <a:t>8</a:t>
            </a:r>
            <a:r>
              <a:rPr lang="en-US" sz="2400" dirty="0">
                <a:solidFill>
                  <a:schemeClr val="bg1">
                    <a:lumMod val="65000"/>
                  </a:schemeClr>
                </a:solidFill>
              </a:rPr>
              <a:t> All at once they looked around and saw no one with them anymore, except Jesus alone. </a:t>
            </a:r>
            <a:r>
              <a:rPr lang="en-US" sz="2400" baseline="30000" dirty="0">
                <a:solidFill>
                  <a:schemeClr val="bg1">
                    <a:lumMod val="65000"/>
                  </a:schemeClr>
                </a:solidFill>
              </a:rPr>
              <a:t>9</a:t>
            </a:r>
            <a:r>
              <a:rPr lang="en-US" sz="2400" dirty="0">
                <a:solidFill>
                  <a:schemeClr val="bg1">
                    <a:lumMod val="65000"/>
                  </a:schemeClr>
                </a:solidFill>
              </a:rPr>
              <a:t> As they were coming down from the mountain, He gave them orders not to relate to anyone what they had seen, until the Son of Man rose from the dead.</a:t>
            </a:r>
            <a:r>
              <a:rPr lang="en-US" sz="2800" dirty="0">
                <a:solidFill>
                  <a:schemeClr val="bg1">
                    <a:lumMod val="65000"/>
                  </a:schemeClr>
                </a:solidFill>
              </a:rPr>
              <a:t> </a:t>
            </a:r>
          </a:p>
        </p:txBody>
      </p:sp>
    </p:spTree>
    <p:extLst>
      <p:ext uri="{BB962C8B-B14F-4D97-AF65-F5344CB8AC3E}">
        <p14:creationId xmlns:p14="http://schemas.microsoft.com/office/powerpoint/2010/main" val="998319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Colossians 1:13</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Prayer for Spiritual Growth</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3416320"/>
          </a:xfrm>
          <a:prstGeom prst="rect">
            <a:avLst/>
          </a:prstGeom>
        </p:spPr>
        <p:txBody>
          <a:bodyPr wrap="square">
            <a:spAutoFit/>
          </a:bodyPr>
          <a:lstStyle/>
          <a:p>
            <a:r>
              <a:rPr lang="en-US" sz="2400" baseline="30000" dirty="0">
                <a:solidFill>
                  <a:schemeClr val="bg1">
                    <a:lumMod val="65000"/>
                  </a:schemeClr>
                </a:solidFill>
              </a:rPr>
              <a:t>9</a:t>
            </a:r>
            <a:r>
              <a:rPr lang="en-US" sz="2400" dirty="0">
                <a:solidFill>
                  <a:schemeClr val="bg1">
                    <a:lumMod val="65000"/>
                  </a:schemeClr>
                </a:solidFill>
              </a:rPr>
              <a:t> For this reason also, since the day we heard </a:t>
            </a:r>
            <a:r>
              <a:rPr lang="en-US" sz="2400" i="1" dirty="0">
                <a:solidFill>
                  <a:schemeClr val="bg1">
                    <a:lumMod val="65000"/>
                  </a:schemeClr>
                </a:solidFill>
              </a:rPr>
              <a:t>of it</a:t>
            </a:r>
            <a:r>
              <a:rPr lang="en-US" sz="2400" dirty="0">
                <a:solidFill>
                  <a:schemeClr val="bg1">
                    <a:lumMod val="65000"/>
                  </a:schemeClr>
                </a:solidFill>
              </a:rPr>
              <a:t>, we have not ceased to pray for you and to ask that you may be filled with the knowledge of His will in all spiritual wisdom and understanding, </a:t>
            </a:r>
            <a:r>
              <a:rPr lang="en-US" sz="2400" baseline="30000" dirty="0">
                <a:solidFill>
                  <a:schemeClr val="bg1">
                    <a:lumMod val="65000"/>
                  </a:schemeClr>
                </a:solidFill>
              </a:rPr>
              <a:t>10</a:t>
            </a:r>
            <a:r>
              <a:rPr lang="en-US" sz="2400" dirty="0">
                <a:solidFill>
                  <a:schemeClr val="bg1">
                    <a:lumMod val="65000"/>
                  </a:schemeClr>
                </a:solidFill>
              </a:rPr>
              <a:t> so that you will walk in a manner worthy of the Lord, to please </a:t>
            </a:r>
            <a:r>
              <a:rPr lang="en-US" sz="2400" i="1" dirty="0">
                <a:solidFill>
                  <a:schemeClr val="bg1">
                    <a:lumMod val="65000"/>
                  </a:schemeClr>
                </a:solidFill>
              </a:rPr>
              <a:t>Him</a:t>
            </a:r>
            <a:r>
              <a:rPr lang="en-US" sz="2400" dirty="0">
                <a:solidFill>
                  <a:schemeClr val="bg1">
                    <a:lumMod val="65000"/>
                  </a:schemeClr>
                </a:solidFill>
              </a:rPr>
              <a:t> in all respects, bearing fruit in every good work and increasing in the knowledge of God; </a:t>
            </a:r>
            <a:r>
              <a:rPr lang="en-US" sz="2400" baseline="30000" dirty="0">
                <a:solidFill>
                  <a:schemeClr val="bg1">
                    <a:lumMod val="65000"/>
                  </a:schemeClr>
                </a:solidFill>
              </a:rPr>
              <a:t>11</a:t>
            </a:r>
            <a:r>
              <a:rPr lang="en-US" sz="2400" dirty="0">
                <a:solidFill>
                  <a:schemeClr val="bg1">
                    <a:lumMod val="65000"/>
                  </a:schemeClr>
                </a:solidFill>
              </a:rPr>
              <a:t> strengthened with all power, according to His glorious might, for the attaining of all steadfastness and patience; joyously </a:t>
            </a:r>
            <a:r>
              <a:rPr lang="en-US" sz="2400" baseline="30000" dirty="0">
                <a:solidFill>
                  <a:schemeClr val="bg1">
                    <a:lumMod val="65000"/>
                  </a:schemeClr>
                </a:solidFill>
              </a:rPr>
              <a:t>12</a:t>
            </a:r>
            <a:r>
              <a:rPr lang="en-US" sz="2400" dirty="0">
                <a:solidFill>
                  <a:schemeClr val="bg1">
                    <a:lumMod val="65000"/>
                  </a:schemeClr>
                </a:solidFill>
              </a:rPr>
              <a:t> giving thanks to the Father, who has qualified us to share in the inheritance of the saints in Light. </a:t>
            </a:r>
            <a:r>
              <a:rPr lang="en-US" sz="2400" b="1" baseline="30000" dirty="0">
                <a:solidFill>
                  <a:schemeClr val="bg1"/>
                </a:solidFill>
              </a:rPr>
              <a:t>13</a:t>
            </a:r>
            <a:r>
              <a:rPr lang="en-US" sz="2400" b="1" dirty="0">
                <a:solidFill>
                  <a:schemeClr val="bg1"/>
                </a:solidFill>
              </a:rPr>
              <a:t> For He rescued us from the domain of darkness, and transferred us to the kingdom of His beloved Son,</a:t>
            </a:r>
            <a:r>
              <a:rPr lang="en-US" sz="2400" dirty="0">
                <a:solidFill>
                  <a:schemeClr val="bg1"/>
                </a:solidFill>
              </a:rPr>
              <a:t> </a:t>
            </a:r>
            <a:r>
              <a:rPr lang="en-US" sz="2400" baseline="30000" dirty="0">
                <a:solidFill>
                  <a:schemeClr val="bg1">
                    <a:lumMod val="65000"/>
                  </a:schemeClr>
                </a:solidFill>
              </a:rPr>
              <a:t>14</a:t>
            </a:r>
            <a:r>
              <a:rPr lang="en-US" sz="2400" dirty="0">
                <a:solidFill>
                  <a:schemeClr val="bg1">
                    <a:lumMod val="65000"/>
                  </a:schemeClr>
                </a:solidFill>
              </a:rPr>
              <a:t> in whom we have redemption, the forgiveness of sins. </a:t>
            </a:r>
          </a:p>
        </p:txBody>
      </p:sp>
    </p:spTree>
    <p:extLst>
      <p:ext uri="{BB962C8B-B14F-4D97-AF65-F5344CB8AC3E}">
        <p14:creationId xmlns:p14="http://schemas.microsoft.com/office/powerpoint/2010/main" val="2722357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05333"/>
            <a:ext cx="10515600" cy="535266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”Your kingdom come”</a:t>
            </a:r>
          </a:p>
          <a:p>
            <a:pPr marL="914400" lvl="1" indent="-457200">
              <a:lnSpc>
                <a:spcPct val="100000"/>
              </a:lnSpc>
              <a:spcAft>
                <a:spcPts val="600"/>
              </a:spcAft>
              <a:buAutoNum type="arabicPeriod"/>
            </a:pPr>
            <a:r>
              <a:rPr lang="en-US" sz="2000" dirty="0">
                <a:latin typeface="Avenir Book" panose="02000503020000020003" pitchFamily="2" charset="0"/>
              </a:rPr>
              <a:t>The term “kingdom” often refers to the church which is the body of saved people (Mark 9:1; Colossians 1:13). In this sense, the kingdom has come and is already present.</a:t>
            </a:r>
          </a:p>
          <a:p>
            <a:pPr marL="914400" lvl="1" indent="-457200">
              <a:lnSpc>
                <a:spcPct val="100000"/>
              </a:lnSpc>
              <a:spcAft>
                <a:spcPts val="600"/>
              </a:spcAft>
              <a:buAutoNum type="arabicPeriod"/>
            </a:pPr>
            <a:r>
              <a:rPr lang="en-US" sz="2000" dirty="0">
                <a:latin typeface="Avenir Book" panose="02000503020000020003" pitchFamily="2" charset="0"/>
              </a:rPr>
              <a:t>The Bible also uses ”kingdom” to refer to God’s rule and reign in people’s hearts: “For indeed, the __________ of God is within you” (Luke 17:21).</a:t>
            </a:r>
          </a:p>
          <a:p>
            <a:pPr marL="914400" lvl="1" indent="-457200">
              <a:lnSpc>
                <a:spcPct val="100000"/>
              </a:lnSpc>
              <a:spcAft>
                <a:spcPts val="600"/>
              </a:spcAft>
              <a:buAutoNum type="arabicPeriod"/>
            </a:pPr>
            <a:r>
              <a:rPr lang="en-US" sz="2000" dirty="0">
                <a:latin typeface="Avenir Book" panose="02000503020000020003" pitchFamily="2" charset="0"/>
              </a:rPr>
              <a:t>In this sense, the kingdom is always coming, as men and women submit their lives to Christ. Thus, praying for the kingdom to come can be seen as a request for God to work in our lives, to rule and reign in our hearts.</a:t>
            </a:r>
          </a:p>
          <a:p>
            <a:pPr marL="914400" lvl="1" indent="-457200">
              <a:lnSpc>
                <a:spcPct val="100000"/>
              </a:lnSpc>
              <a:spcAft>
                <a:spcPts val="600"/>
              </a:spcAft>
              <a:buAutoNum type="arabicPeriod"/>
            </a:pPr>
            <a:r>
              <a:rPr lang="en-US" sz="2000" dirty="0">
                <a:latin typeface="Avenir Book" panose="02000503020000020003" pitchFamily="2" charset="0"/>
              </a:rPr>
              <a:t>Submitting to God and allowing the kingdom to come in our own lives and hearts is of supreme importance and worthy of our efforts in prayer.</a:t>
            </a:r>
          </a:p>
          <a:p>
            <a:pPr marL="914400" lvl="1" indent="-457200">
              <a:lnSpc>
                <a:spcPct val="100000"/>
              </a:lnSpc>
              <a:spcAft>
                <a:spcPts val="600"/>
              </a:spcAft>
              <a:buAutoNum type="arabicPeriod"/>
            </a:pPr>
            <a:r>
              <a:rPr lang="en-US" sz="2000" dirty="0">
                <a:latin typeface="Avenir Book" panose="02000503020000020003" pitchFamily="2" charset="0"/>
              </a:rPr>
              <a:t>Further, this is a prayer for evangelism. Jesus prays that more people will be</a:t>
            </a:r>
            <a:br>
              <a:rPr lang="en-US" sz="2000" dirty="0">
                <a:latin typeface="Avenir Book" panose="02000503020000020003" pitchFamily="2" charset="0"/>
              </a:rPr>
            </a:br>
            <a:r>
              <a:rPr lang="en-US" sz="2000" dirty="0">
                <a:latin typeface="Avenir Book" panose="02000503020000020003" pitchFamily="2" charset="0"/>
              </a:rPr>
              <a:t>taught about Him and respond to Him by becoming disciples. Disciples also</a:t>
            </a:r>
            <a:br>
              <a:rPr lang="en-US" sz="2000" dirty="0">
                <a:latin typeface="Avenir Book" panose="02000503020000020003" pitchFamily="2" charset="0"/>
              </a:rPr>
            </a:br>
            <a:r>
              <a:rPr lang="en-US" sz="2000" dirty="0">
                <a:latin typeface="Avenir Book" panose="02000503020000020003" pitchFamily="2" charset="0"/>
              </a:rPr>
              <a:t>must pray for evangelism opportunities.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101032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05333"/>
            <a:ext cx="10515600" cy="535266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”Your kingdom come”</a:t>
            </a:r>
          </a:p>
          <a:p>
            <a:pPr marL="914400" lvl="1" indent="-457200">
              <a:lnSpc>
                <a:spcPct val="100000"/>
              </a:lnSpc>
              <a:spcAft>
                <a:spcPts val="600"/>
              </a:spcAft>
              <a:buAutoNum type="arabicPeriod"/>
            </a:pPr>
            <a:r>
              <a:rPr lang="en-US" sz="2000" dirty="0">
                <a:latin typeface="Avenir Book" panose="02000503020000020003" pitchFamily="2" charset="0"/>
              </a:rPr>
              <a:t>The term “kingdom” often refers to the church which is the body of saved people (Mark 9:1; Colossians 1:13). In this sense, the kingdom has come and is already present.</a:t>
            </a:r>
          </a:p>
          <a:p>
            <a:pPr marL="914400" lvl="1" indent="-457200">
              <a:lnSpc>
                <a:spcPct val="100000"/>
              </a:lnSpc>
              <a:spcAft>
                <a:spcPts val="600"/>
              </a:spcAft>
              <a:buAutoNum type="arabicPeriod"/>
            </a:pPr>
            <a:r>
              <a:rPr lang="en-US" sz="2000" dirty="0">
                <a:latin typeface="Avenir Book" panose="02000503020000020003" pitchFamily="2" charset="0"/>
              </a:rPr>
              <a:t>The Bible also uses ”kingdom” to refer to God’s rule and reign in people’s hearts: “For indeed, the __________ of God is within you” (Luke 17:21).</a:t>
            </a:r>
          </a:p>
          <a:p>
            <a:pPr marL="914400" lvl="1" indent="-457200">
              <a:lnSpc>
                <a:spcPct val="100000"/>
              </a:lnSpc>
              <a:spcAft>
                <a:spcPts val="600"/>
              </a:spcAft>
              <a:buAutoNum type="arabicPeriod"/>
            </a:pPr>
            <a:r>
              <a:rPr lang="en-US" sz="2000" dirty="0">
                <a:latin typeface="Avenir Book" panose="02000503020000020003" pitchFamily="2" charset="0"/>
              </a:rPr>
              <a:t>In this sense, the kingdom is always coming, as men and women submit their lives to Christ. Thus, praying for the kingdom to come can be seen as a request for God to work in our lives, to rule and reign in our hearts.</a:t>
            </a:r>
          </a:p>
          <a:p>
            <a:pPr marL="914400" lvl="1" indent="-457200">
              <a:lnSpc>
                <a:spcPct val="100000"/>
              </a:lnSpc>
              <a:spcAft>
                <a:spcPts val="600"/>
              </a:spcAft>
              <a:buAutoNum type="arabicPeriod"/>
            </a:pPr>
            <a:r>
              <a:rPr lang="en-US" sz="2000" dirty="0">
                <a:latin typeface="Avenir Book" panose="02000503020000020003" pitchFamily="2" charset="0"/>
              </a:rPr>
              <a:t>Submitting to God and allowing the kingdom to come in our own lives and hearts is of supreme importance and worthy of our efforts in prayer.</a:t>
            </a:r>
          </a:p>
          <a:p>
            <a:pPr marL="914400" lvl="1" indent="-457200">
              <a:lnSpc>
                <a:spcPct val="100000"/>
              </a:lnSpc>
              <a:spcAft>
                <a:spcPts val="600"/>
              </a:spcAft>
              <a:buAutoNum type="arabicPeriod"/>
            </a:pPr>
            <a:r>
              <a:rPr lang="en-US" sz="2000" dirty="0">
                <a:latin typeface="Avenir Book" panose="02000503020000020003" pitchFamily="2" charset="0"/>
              </a:rPr>
              <a:t>Further, this is a prayer for evangelism. Jesus prays that more people will be</a:t>
            </a:r>
            <a:br>
              <a:rPr lang="en-US" sz="2000" dirty="0">
                <a:latin typeface="Avenir Book" panose="02000503020000020003" pitchFamily="2" charset="0"/>
              </a:rPr>
            </a:br>
            <a:r>
              <a:rPr lang="en-US" sz="2000" dirty="0">
                <a:latin typeface="Avenir Book" panose="02000503020000020003" pitchFamily="2" charset="0"/>
              </a:rPr>
              <a:t>taught about Him and respond to Him by becoming disciples. Disciples also</a:t>
            </a:r>
            <a:br>
              <a:rPr lang="en-US" sz="2000" dirty="0">
                <a:latin typeface="Avenir Book" panose="02000503020000020003" pitchFamily="2" charset="0"/>
              </a:rPr>
            </a:br>
            <a:r>
              <a:rPr lang="en-US" sz="2000" dirty="0">
                <a:latin typeface="Avenir Book" panose="02000503020000020003" pitchFamily="2" charset="0"/>
              </a:rPr>
              <a:t>must pray for evangelism opportunities.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891070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”Daily bread”</a:t>
            </a:r>
          </a:p>
          <a:p>
            <a:pPr marL="914400" lvl="1" indent="-457200">
              <a:lnSpc>
                <a:spcPct val="100000"/>
              </a:lnSpc>
              <a:spcAft>
                <a:spcPts val="600"/>
              </a:spcAft>
              <a:buAutoNum type="arabicPeriod"/>
            </a:pPr>
            <a:r>
              <a:rPr lang="en-US" sz="2000" dirty="0">
                <a:latin typeface="Avenir Book" panose="02000503020000020003" pitchFamily="2" charset="0"/>
              </a:rPr>
              <a:t>This is a prayer for daily necessities and shows how the disciple recognizes his or her total dependence upon God. Even the smallest of life’s daily provisions comes from God!</a:t>
            </a:r>
          </a:p>
          <a:p>
            <a:pPr marL="914400" lvl="1" indent="-457200">
              <a:lnSpc>
                <a:spcPct val="100000"/>
              </a:lnSpc>
              <a:spcAft>
                <a:spcPts val="600"/>
              </a:spcAft>
              <a:buAutoNum type="arabicPeriod"/>
            </a:pPr>
            <a:r>
              <a:rPr lang="en-US" sz="2000" dirty="0">
                <a:latin typeface="Avenir Book" panose="02000503020000020003" pitchFamily="2" charset="0"/>
              </a:rPr>
              <a:t>Notice that Jesus says nothing about praying for luxuries that fall in the category of wants rather than needs.</a:t>
            </a:r>
          </a:p>
          <a:p>
            <a:pPr marL="914400" lvl="1" indent="-457200">
              <a:lnSpc>
                <a:spcPct val="100000"/>
              </a:lnSpc>
              <a:spcAft>
                <a:spcPts val="600"/>
              </a:spcAft>
              <a:buAutoNum type="arabicPeriod"/>
            </a:pPr>
            <a:r>
              <a:rPr lang="en-US" sz="2000" dirty="0">
                <a:latin typeface="Avenir Book" panose="02000503020000020003" pitchFamily="2" charset="0"/>
              </a:rPr>
              <a:t>How much bread does Jesus ask for? </a:t>
            </a:r>
          </a:p>
          <a:p>
            <a:pPr marL="914400" lvl="1" indent="-457200">
              <a:lnSpc>
                <a:spcPct val="100000"/>
              </a:lnSpc>
              <a:spcAft>
                <a:spcPts val="600"/>
              </a:spcAft>
              <a:buAutoNum type="arabicPeriod"/>
            </a:pPr>
            <a:r>
              <a:rPr lang="en-US" sz="2000" dirty="0">
                <a:latin typeface="Avenir Book" panose="02000503020000020003" pitchFamily="2" charset="0"/>
              </a:rPr>
              <a:t>This kind of prayer cultivates trust in God, as He supplies our needs day by day.</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2A55B147-094D-8646-9577-418EDE4967C5}"/>
              </a:ext>
            </a:extLst>
          </p:cNvPr>
          <p:cNvSpPr/>
          <p:nvPr/>
        </p:nvSpPr>
        <p:spPr>
          <a:xfrm>
            <a:off x="1106881" y="3519554"/>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3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F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Why do I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need to be taught how to pray?</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2: Disciples Pray</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695622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”Forgive us our sins”</a:t>
            </a:r>
          </a:p>
          <a:p>
            <a:pPr marL="914400" lvl="1" indent="-457200">
              <a:lnSpc>
                <a:spcPct val="100000"/>
              </a:lnSpc>
              <a:spcAft>
                <a:spcPts val="600"/>
              </a:spcAft>
              <a:buAutoNum type="arabicPeriod"/>
            </a:pPr>
            <a:r>
              <a:rPr lang="en-US" sz="2000" dirty="0">
                <a:latin typeface="Avenir Book" panose="02000503020000020003" pitchFamily="2" charset="0"/>
              </a:rPr>
              <a:t>This is one of the most crucial parts of prayer. What does sin do to one’s relationship with God (see Isaiah 59:1-2)?</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030406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Isaiah 59:1-2</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Separation from God</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1938992"/>
          </a:xfrm>
          <a:prstGeom prst="rect">
            <a:avLst/>
          </a:prstGeom>
        </p:spPr>
        <p:txBody>
          <a:bodyPr wrap="square">
            <a:spAutoFit/>
          </a:bodyPr>
          <a:lstStyle/>
          <a:p>
            <a:r>
              <a:rPr lang="en-US" sz="2400" b="1" baseline="30000" dirty="0">
                <a:solidFill>
                  <a:schemeClr val="bg1"/>
                </a:solidFill>
              </a:rPr>
              <a:t>1</a:t>
            </a:r>
            <a:r>
              <a:rPr lang="en-US" sz="2400" b="1" dirty="0">
                <a:solidFill>
                  <a:schemeClr val="bg1"/>
                </a:solidFill>
              </a:rPr>
              <a:t> Behold, the Lord’s hand is not so short That it cannot save; Nor is His ear so dull That it cannot hear. </a:t>
            </a:r>
            <a:r>
              <a:rPr lang="en-US" sz="2400" b="1" baseline="30000" dirty="0">
                <a:solidFill>
                  <a:schemeClr val="bg1"/>
                </a:solidFill>
              </a:rPr>
              <a:t>2</a:t>
            </a:r>
            <a:r>
              <a:rPr lang="en-US" sz="2400" b="1" dirty="0">
                <a:solidFill>
                  <a:schemeClr val="bg1"/>
                </a:solidFill>
              </a:rPr>
              <a:t> But your iniquities have made a separation between you and your God, And your sins have hidden </a:t>
            </a:r>
            <a:r>
              <a:rPr lang="en-US" sz="2400" b="1" i="1" dirty="0">
                <a:solidFill>
                  <a:schemeClr val="bg1"/>
                </a:solidFill>
              </a:rPr>
              <a:t>His</a:t>
            </a:r>
            <a:r>
              <a:rPr lang="en-US" sz="2400" b="1" dirty="0">
                <a:solidFill>
                  <a:schemeClr val="bg1"/>
                </a:solidFill>
              </a:rPr>
              <a:t> face from you so that He does not hear.</a:t>
            </a:r>
            <a:r>
              <a:rPr lang="en-US" sz="2400" dirty="0">
                <a:solidFill>
                  <a:schemeClr val="bg1"/>
                </a:solidFill>
              </a:rPr>
              <a:t> </a:t>
            </a:r>
            <a:r>
              <a:rPr lang="en-US" sz="2400" baseline="30000" dirty="0">
                <a:solidFill>
                  <a:schemeClr val="bg1">
                    <a:lumMod val="65000"/>
                  </a:schemeClr>
                </a:solidFill>
              </a:rPr>
              <a:t>3</a:t>
            </a:r>
            <a:r>
              <a:rPr lang="en-US" sz="2400" dirty="0">
                <a:solidFill>
                  <a:schemeClr val="bg1">
                    <a:lumMod val="65000"/>
                  </a:schemeClr>
                </a:solidFill>
              </a:rPr>
              <a:t> For your hands are defiled with blood And your fingers with iniquity; Your lips have spoken falsehood, Your tongue mutters wickedness. </a:t>
            </a:r>
            <a:endParaRPr lang="en-US" sz="3200" dirty="0">
              <a:solidFill>
                <a:schemeClr val="bg1">
                  <a:lumMod val="65000"/>
                </a:schemeClr>
              </a:solidFill>
            </a:endParaRPr>
          </a:p>
        </p:txBody>
      </p:sp>
    </p:spTree>
    <p:extLst>
      <p:ext uri="{BB962C8B-B14F-4D97-AF65-F5344CB8AC3E}">
        <p14:creationId xmlns:p14="http://schemas.microsoft.com/office/powerpoint/2010/main" val="208290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”Forgive us our sins”</a:t>
            </a:r>
          </a:p>
          <a:p>
            <a:pPr marL="914400" lvl="1" indent="-457200">
              <a:lnSpc>
                <a:spcPct val="100000"/>
              </a:lnSpc>
              <a:spcAft>
                <a:spcPts val="600"/>
              </a:spcAft>
              <a:buAutoNum type="arabicPeriod"/>
            </a:pPr>
            <a:r>
              <a:rPr lang="en-US" sz="2000" dirty="0">
                <a:latin typeface="Avenir Book" panose="02000503020000020003" pitchFamily="2" charset="0"/>
              </a:rPr>
              <a:t>This is one of the most crucial parts of prayer. What does sin do to one’s relationship with God (see Isaiah 59:1-2)?</a:t>
            </a:r>
          </a:p>
          <a:p>
            <a:pPr marL="914400" lvl="1" indent="-457200">
              <a:lnSpc>
                <a:spcPct val="100000"/>
              </a:lnSpc>
              <a:spcAft>
                <a:spcPts val="600"/>
              </a:spcAft>
              <a:buAutoNum type="arabicPeriod"/>
            </a:pPr>
            <a:r>
              <a:rPr lang="en-US" sz="2000" dirty="0">
                <a:latin typeface="Avenir Book" panose="02000503020000020003" pitchFamily="2" charset="0"/>
              </a:rPr>
              <a:t>How is the Christian to secure forgiveness of sin (see Acts 8:20-23; 1 John 1:8-9)?</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31189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Acts 8:20-23</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Simon Sins Grievously</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5447645"/>
          </a:xfrm>
          <a:prstGeom prst="rect">
            <a:avLst/>
          </a:prstGeom>
        </p:spPr>
        <p:txBody>
          <a:bodyPr wrap="square">
            <a:spAutoFit/>
          </a:bodyPr>
          <a:lstStyle/>
          <a:p>
            <a:r>
              <a:rPr lang="en-US" sz="2000" baseline="30000" dirty="0">
                <a:solidFill>
                  <a:schemeClr val="bg1">
                    <a:lumMod val="65000"/>
                  </a:schemeClr>
                </a:solidFill>
              </a:rPr>
              <a:t>14</a:t>
            </a:r>
            <a:r>
              <a:rPr lang="en-US" sz="2000" dirty="0">
                <a:solidFill>
                  <a:schemeClr val="bg1">
                    <a:lumMod val="65000"/>
                  </a:schemeClr>
                </a:solidFill>
              </a:rPr>
              <a:t> Now when the apostles in Jerusalem heard that Samaria had received the word of God, they sent them Peter and John, </a:t>
            </a:r>
            <a:r>
              <a:rPr lang="en-US" sz="2000" baseline="30000" dirty="0">
                <a:solidFill>
                  <a:schemeClr val="bg1">
                    <a:lumMod val="65000"/>
                  </a:schemeClr>
                </a:solidFill>
              </a:rPr>
              <a:t>15</a:t>
            </a:r>
            <a:r>
              <a:rPr lang="en-US" sz="2000" dirty="0">
                <a:solidFill>
                  <a:schemeClr val="bg1">
                    <a:lumMod val="65000"/>
                  </a:schemeClr>
                </a:solidFill>
              </a:rPr>
              <a:t> who came down and prayed for them that they might receive the Holy Spirit. </a:t>
            </a:r>
            <a:r>
              <a:rPr lang="en-US" sz="2000" baseline="30000" dirty="0">
                <a:solidFill>
                  <a:schemeClr val="bg1">
                    <a:lumMod val="65000"/>
                  </a:schemeClr>
                </a:solidFill>
              </a:rPr>
              <a:t>16</a:t>
            </a:r>
            <a:r>
              <a:rPr lang="en-US" sz="2000" dirty="0">
                <a:solidFill>
                  <a:schemeClr val="bg1">
                    <a:lumMod val="65000"/>
                  </a:schemeClr>
                </a:solidFill>
              </a:rPr>
              <a:t> For He had not yet fallen upon any of them; they had simply been baptized in the name of the Lord Jesus. </a:t>
            </a:r>
            <a:r>
              <a:rPr lang="en-US" sz="2000" baseline="30000" dirty="0">
                <a:solidFill>
                  <a:schemeClr val="bg1">
                    <a:lumMod val="65000"/>
                  </a:schemeClr>
                </a:solidFill>
              </a:rPr>
              <a:t>17</a:t>
            </a:r>
            <a:r>
              <a:rPr lang="en-US" sz="2000" dirty="0">
                <a:solidFill>
                  <a:schemeClr val="bg1">
                    <a:lumMod val="65000"/>
                  </a:schemeClr>
                </a:solidFill>
              </a:rPr>
              <a:t> Then they </a:t>
            </a:r>
            <a:r>
              <a:rPr lang="en-US" sz="2000" i="1" dirty="0">
                <a:solidFill>
                  <a:schemeClr val="bg1">
                    <a:lumMod val="65000"/>
                  </a:schemeClr>
                </a:solidFill>
              </a:rPr>
              <a:t>began</a:t>
            </a:r>
            <a:r>
              <a:rPr lang="en-US" sz="2000" dirty="0">
                <a:solidFill>
                  <a:schemeClr val="bg1">
                    <a:lumMod val="65000"/>
                  </a:schemeClr>
                </a:solidFill>
              </a:rPr>
              <a:t> laying their hands on them, and they were receiving the Holy Spirit. </a:t>
            </a:r>
            <a:r>
              <a:rPr lang="en-US" sz="2400" baseline="30000" dirty="0">
                <a:solidFill>
                  <a:schemeClr val="bg1">
                    <a:lumMod val="85000"/>
                  </a:schemeClr>
                </a:solidFill>
              </a:rPr>
              <a:t>18</a:t>
            </a:r>
            <a:r>
              <a:rPr lang="en-US" sz="2400" dirty="0">
                <a:solidFill>
                  <a:schemeClr val="bg1">
                    <a:lumMod val="85000"/>
                  </a:schemeClr>
                </a:solidFill>
              </a:rPr>
              <a:t> Now when Simon saw that the Spirit was bestowed through the laying on of the apostles’ hands, he offered them money, </a:t>
            </a:r>
            <a:r>
              <a:rPr lang="en-US" sz="2400" baseline="30000" dirty="0">
                <a:solidFill>
                  <a:schemeClr val="bg1">
                    <a:lumMod val="85000"/>
                  </a:schemeClr>
                </a:solidFill>
              </a:rPr>
              <a:t>19</a:t>
            </a:r>
            <a:r>
              <a:rPr lang="en-US" sz="2400" dirty="0">
                <a:solidFill>
                  <a:schemeClr val="bg1">
                    <a:lumMod val="85000"/>
                  </a:schemeClr>
                </a:solidFill>
              </a:rPr>
              <a:t> saying, “Give this authority to me as well, so that everyone on whom I lay my hands may receive the Holy Spirit.”</a:t>
            </a:r>
            <a:r>
              <a:rPr lang="en-US" sz="2400" dirty="0">
                <a:solidFill>
                  <a:schemeClr val="bg1">
                    <a:lumMod val="65000"/>
                  </a:schemeClr>
                </a:solidFill>
              </a:rPr>
              <a:t> </a:t>
            </a:r>
            <a:r>
              <a:rPr lang="en-US" sz="2400" b="1" baseline="30000" dirty="0">
                <a:solidFill>
                  <a:schemeClr val="bg1"/>
                </a:solidFill>
              </a:rPr>
              <a:t>20</a:t>
            </a:r>
            <a:r>
              <a:rPr lang="en-US" sz="2400" b="1" dirty="0">
                <a:solidFill>
                  <a:schemeClr val="bg1"/>
                </a:solidFill>
              </a:rPr>
              <a:t> But Peter said to him, “May your silver perish with you, because you thought you could obtain the gift of God with money! </a:t>
            </a:r>
            <a:r>
              <a:rPr lang="en-US" sz="2400" b="1" baseline="30000" dirty="0">
                <a:solidFill>
                  <a:schemeClr val="bg1"/>
                </a:solidFill>
              </a:rPr>
              <a:t>21</a:t>
            </a:r>
            <a:r>
              <a:rPr lang="en-US" sz="2400" b="1" dirty="0">
                <a:solidFill>
                  <a:schemeClr val="bg1"/>
                </a:solidFill>
              </a:rPr>
              <a:t> “You have no part or portion in this matter, for your heart is not right before God. </a:t>
            </a:r>
            <a:r>
              <a:rPr lang="en-US" sz="2400" b="1" baseline="30000" dirty="0">
                <a:solidFill>
                  <a:schemeClr val="bg1"/>
                </a:solidFill>
              </a:rPr>
              <a:t>22</a:t>
            </a:r>
            <a:r>
              <a:rPr lang="en-US" sz="2400" b="1" dirty="0">
                <a:solidFill>
                  <a:schemeClr val="bg1"/>
                </a:solidFill>
              </a:rPr>
              <a:t> “Therefore repent of this wickedness of yours, and pray the Lord that, if possible, the intention of your heart may be forgiven you. </a:t>
            </a:r>
            <a:r>
              <a:rPr lang="en-US" sz="2400" b="1" baseline="30000" dirty="0">
                <a:solidFill>
                  <a:schemeClr val="bg1"/>
                </a:solidFill>
              </a:rPr>
              <a:t>23</a:t>
            </a:r>
            <a:r>
              <a:rPr lang="en-US" sz="2400" b="1" dirty="0">
                <a:solidFill>
                  <a:schemeClr val="bg1"/>
                </a:solidFill>
              </a:rPr>
              <a:t> “For I see that you are in the gall of bitterness and in the bondage of iniquity.”</a:t>
            </a:r>
            <a:r>
              <a:rPr lang="en-US" sz="2400" dirty="0">
                <a:solidFill>
                  <a:schemeClr val="bg1"/>
                </a:solidFill>
              </a:rPr>
              <a:t> </a:t>
            </a:r>
            <a:r>
              <a:rPr lang="en-US" sz="2000" baseline="30000" dirty="0">
                <a:solidFill>
                  <a:schemeClr val="bg1">
                    <a:lumMod val="65000"/>
                  </a:schemeClr>
                </a:solidFill>
              </a:rPr>
              <a:t>24</a:t>
            </a:r>
            <a:r>
              <a:rPr lang="en-US" sz="2000" dirty="0">
                <a:solidFill>
                  <a:schemeClr val="bg1">
                    <a:lumMod val="65000"/>
                  </a:schemeClr>
                </a:solidFill>
              </a:rPr>
              <a:t> But Simon answered and said, “Pray to the Lord for me yourselves, so that nothing of what you have said may come upon me.” </a:t>
            </a:r>
            <a:r>
              <a:rPr lang="en-US" sz="2000" baseline="30000" dirty="0">
                <a:solidFill>
                  <a:schemeClr val="bg1">
                    <a:lumMod val="65000"/>
                  </a:schemeClr>
                </a:solidFill>
              </a:rPr>
              <a:t>25</a:t>
            </a:r>
            <a:r>
              <a:rPr lang="en-US" sz="2000" dirty="0">
                <a:solidFill>
                  <a:schemeClr val="bg1">
                    <a:lumMod val="65000"/>
                  </a:schemeClr>
                </a:solidFill>
              </a:rPr>
              <a:t> So, when they had solemnly testified and spoken the word of the Lord, they started back to Jerusalem, and were preaching the gospel to many villages of the Samaritans. </a:t>
            </a:r>
            <a:endParaRPr lang="en-US" sz="2400" dirty="0">
              <a:solidFill>
                <a:schemeClr val="bg1">
                  <a:lumMod val="65000"/>
                </a:schemeClr>
              </a:solidFill>
            </a:endParaRPr>
          </a:p>
        </p:txBody>
      </p:sp>
    </p:spTree>
    <p:extLst>
      <p:ext uri="{BB962C8B-B14F-4D97-AF65-F5344CB8AC3E}">
        <p14:creationId xmlns:p14="http://schemas.microsoft.com/office/powerpoint/2010/main" val="3296728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1 John 1:8-9</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God is Light</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3046988"/>
          </a:xfrm>
          <a:prstGeom prst="rect">
            <a:avLst/>
          </a:prstGeom>
        </p:spPr>
        <p:txBody>
          <a:bodyPr wrap="square">
            <a:spAutoFit/>
          </a:bodyPr>
          <a:lstStyle/>
          <a:p>
            <a:r>
              <a:rPr lang="en-US" sz="2400" baseline="30000" dirty="0">
                <a:solidFill>
                  <a:schemeClr val="bg1">
                    <a:lumMod val="65000"/>
                  </a:schemeClr>
                </a:solidFill>
              </a:rPr>
              <a:t>5</a:t>
            </a:r>
            <a:r>
              <a:rPr lang="en-US" sz="2400" dirty="0">
                <a:solidFill>
                  <a:schemeClr val="bg1">
                    <a:lumMod val="65000"/>
                  </a:schemeClr>
                </a:solidFill>
              </a:rPr>
              <a:t> This is the message we have heard from Him and announce to you, that God is Light, and in Him there is no darkness at all. </a:t>
            </a:r>
            <a:r>
              <a:rPr lang="en-US" sz="2400" baseline="30000" dirty="0">
                <a:solidFill>
                  <a:schemeClr val="bg1">
                    <a:lumMod val="65000"/>
                  </a:schemeClr>
                </a:solidFill>
              </a:rPr>
              <a:t>6</a:t>
            </a:r>
            <a:r>
              <a:rPr lang="en-US" sz="2400" dirty="0">
                <a:solidFill>
                  <a:schemeClr val="bg1">
                    <a:lumMod val="65000"/>
                  </a:schemeClr>
                </a:solidFill>
              </a:rPr>
              <a:t> If we say that we have fellowship with Him and </a:t>
            </a:r>
            <a:r>
              <a:rPr lang="en-US" sz="2400" i="1" dirty="0">
                <a:solidFill>
                  <a:schemeClr val="bg1">
                    <a:lumMod val="65000"/>
                  </a:schemeClr>
                </a:solidFill>
              </a:rPr>
              <a:t>yet</a:t>
            </a:r>
            <a:r>
              <a:rPr lang="en-US" sz="2400" dirty="0">
                <a:solidFill>
                  <a:schemeClr val="bg1">
                    <a:lumMod val="65000"/>
                  </a:schemeClr>
                </a:solidFill>
              </a:rPr>
              <a:t> walk in the darkness, we lie and do not practice the truth; </a:t>
            </a:r>
            <a:r>
              <a:rPr lang="en-US" sz="2400" baseline="30000" dirty="0">
                <a:solidFill>
                  <a:schemeClr val="bg1">
                    <a:lumMod val="65000"/>
                  </a:schemeClr>
                </a:solidFill>
              </a:rPr>
              <a:t>7</a:t>
            </a:r>
            <a:r>
              <a:rPr lang="en-US" sz="2400" dirty="0">
                <a:solidFill>
                  <a:schemeClr val="bg1">
                    <a:lumMod val="65000"/>
                  </a:schemeClr>
                </a:solidFill>
              </a:rPr>
              <a:t> but if we walk in the Light as He Himself is in the Light, we have fellowship with one another, and the blood of Jesus His Son cleanses us from all sin. </a:t>
            </a:r>
            <a:r>
              <a:rPr lang="en-US" sz="2400" b="1" baseline="30000" dirty="0">
                <a:solidFill>
                  <a:schemeClr val="bg1"/>
                </a:solidFill>
              </a:rPr>
              <a:t>8</a:t>
            </a:r>
            <a:r>
              <a:rPr lang="en-US" sz="2400" b="1" dirty="0">
                <a:solidFill>
                  <a:schemeClr val="bg1"/>
                </a:solidFill>
              </a:rPr>
              <a:t> If we say that we have no sin, we are deceiving ourselves and the truth is not in us. </a:t>
            </a:r>
            <a:r>
              <a:rPr lang="en-US" sz="2400" b="1" baseline="30000" dirty="0">
                <a:solidFill>
                  <a:schemeClr val="bg1"/>
                </a:solidFill>
              </a:rPr>
              <a:t>9</a:t>
            </a:r>
            <a:r>
              <a:rPr lang="en-US" sz="2400" b="1" dirty="0">
                <a:solidFill>
                  <a:schemeClr val="bg1"/>
                </a:solidFill>
              </a:rPr>
              <a:t> If we confess our sins, He is faithful and righteous to forgive us our sins and to cleanse us from all unrighteousness.</a:t>
            </a:r>
            <a:r>
              <a:rPr lang="en-US" sz="2400" dirty="0">
                <a:solidFill>
                  <a:schemeClr val="bg1"/>
                </a:solidFill>
              </a:rPr>
              <a:t> </a:t>
            </a:r>
            <a:r>
              <a:rPr lang="en-US" sz="2400" baseline="30000" dirty="0">
                <a:solidFill>
                  <a:schemeClr val="bg1">
                    <a:lumMod val="65000"/>
                  </a:schemeClr>
                </a:solidFill>
              </a:rPr>
              <a:t>10</a:t>
            </a:r>
            <a:r>
              <a:rPr lang="en-US" sz="2400" dirty="0">
                <a:solidFill>
                  <a:schemeClr val="bg1">
                    <a:lumMod val="65000"/>
                  </a:schemeClr>
                </a:solidFill>
              </a:rPr>
              <a:t> If we say that we have not sinned, we make Him a liar and His word is not in us. </a:t>
            </a:r>
          </a:p>
        </p:txBody>
      </p:sp>
    </p:spTree>
    <p:extLst>
      <p:ext uri="{BB962C8B-B14F-4D97-AF65-F5344CB8AC3E}">
        <p14:creationId xmlns:p14="http://schemas.microsoft.com/office/powerpoint/2010/main" val="71854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”Forgive us our sins”</a:t>
            </a:r>
          </a:p>
          <a:p>
            <a:pPr marL="914400" lvl="1" indent="-457200">
              <a:lnSpc>
                <a:spcPct val="100000"/>
              </a:lnSpc>
              <a:spcAft>
                <a:spcPts val="600"/>
              </a:spcAft>
              <a:buAutoNum type="arabicPeriod"/>
            </a:pPr>
            <a:r>
              <a:rPr lang="en-US" sz="2000" dirty="0">
                <a:latin typeface="Avenir Book" panose="02000503020000020003" pitchFamily="2" charset="0"/>
              </a:rPr>
              <a:t>This is one of the most crucial parts of prayer. What does sin do to one’s relationship with God (see Isaiah 59:1-2)?</a:t>
            </a:r>
          </a:p>
          <a:p>
            <a:pPr marL="914400" lvl="1" indent="-457200">
              <a:lnSpc>
                <a:spcPct val="100000"/>
              </a:lnSpc>
              <a:spcAft>
                <a:spcPts val="600"/>
              </a:spcAft>
              <a:buAutoNum type="arabicPeriod"/>
            </a:pPr>
            <a:r>
              <a:rPr lang="en-US" sz="2000" dirty="0">
                <a:latin typeface="Avenir Book" panose="02000503020000020003" pitchFamily="2" charset="0"/>
              </a:rPr>
              <a:t>How is the Christian to secure forgiveness of sin (see Acts 8:20-23; 1 John 1:8-9)?</a:t>
            </a:r>
          </a:p>
          <a:p>
            <a:pPr marL="914400" lvl="1" indent="-457200">
              <a:lnSpc>
                <a:spcPct val="100000"/>
              </a:lnSpc>
              <a:spcAft>
                <a:spcPts val="600"/>
              </a:spcAft>
              <a:buAutoNum type="arabicPeriod"/>
            </a:pPr>
            <a:r>
              <a:rPr lang="en-US" sz="2000" dirty="0">
                <a:latin typeface="Avenir Book" panose="02000503020000020003" pitchFamily="2" charset="0"/>
              </a:rPr>
              <a:t>Despite our best efforts we will do wrong. Without the opportunity to pray and seek forgiveness we would have no chance of heaven. Do you see how important prayer is?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078214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”Do not lead us … deliver us from the evil one.”</a:t>
            </a:r>
          </a:p>
          <a:p>
            <a:pPr marL="914400" lvl="1" indent="-457200">
              <a:lnSpc>
                <a:spcPct val="100000"/>
              </a:lnSpc>
              <a:spcAft>
                <a:spcPts val="600"/>
              </a:spcAft>
              <a:buAutoNum type="arabicPeriod"/>
            </a:pPr>
            <a:r>
              <a:rPr lang="en-US" sz="2000" dirty="0">
                <a:latin typeface="Avenir Book" panose="02000503020000020003" pitchFamily="2" charset="0"/>
              </a:rPr>
              <a:t>Forgiveness is not enough. Jesus prayed for protection from sin.</a:t>
            </a:r>
          </a:p>
          <a:p>
            <a:pPr marL="914400" lvl="1" indent="-457200">
              <a:lnSpc>
                <a:spcPct val="100000"/>
              </a:lnSpc>
              <a:spcAft>
                <a:spcPts val="600"/>
              </a:spcAft>
              <a:buAutoNum type="arabicPeriod"/>
            </a:pPr>
            <a:r>
              <a:rPr lang="en-US" sz="2000" dirty="0">
                <a:latin typeface="Avenir Book" panose="02000503020000020003" pitchFamily="2" charset="0"/>
              </a:rPr>
              <a:t>Read 1 Corinthians 10:13. Will God help you escape temptation?</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871656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1 Corinthians 10:13</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Learn from Old Testament Examples</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4770537"/>
          </a:xfrm>
          <a:prstGeom prst="rect">
            <a:avLst/>
          </a:prstGeom>
        </p:spPr>
        <p:txBody>
          <a:bodyPr wrap="square">
            <a:spAutoFit/>
          </a:bodyPr>
          <a:lstStyle/>
          <a:p>
            <a:r>
              <a:rPr lang="en-US" sz="2000" baseline="30000" dirty="0">
                <a:solidFill>
                  <a:schemeClr val="bg1">
                    <a:lumMod val="65000"/>
                  </a:schemeClr>
                </a:solidFill>
              </a:rPr>
              <a:t>1</a:t>
            </a:r>
            <a:r>
              <a:rPr lang="en-US" sz="2000" dirty="0">
                <a:solidFill>
                  <a:schemeClr val="bg1">
                    <a:lumMod val="65000"/>
                  </a:schemeClr>
                </a:solidFill>
              </a:rPr>
              <a:t> For I do not want you to be unaware, brethren, that our fathers were all under the cloud and all passed through the sea; </a:t>
            </a:r>
            <a:r>
              <a:rPr lang="en-US" sz="2000" baseline="30000" dirty="0">
                <a:solidFill>
                  <a:schemeClr val="bg1">
                    <a:lumMod val="65000"/>
                  </a:schemeClr>
                </a:solidFill>
              </a:rPr>
              <a:t>2</a:t>
            </a:r>
            <a:r>
              <a:rPr lang="en-US" sz="2000" dirty="0">
                <a:solidFill>
                  <a:schemeClr val="bg1">
                    <a:lumMod val="65000"/>
                  </a:schemeClr>
                </a:solidFill>
              </a:rPr>
              <a:t> and all were baptized into Moses in the cloud and in the sea; </a:t>
            </a:r>
            <a:r>
              <a:rPr lang="en-US" sz="2000" baseline="30000" dirty="0">
                <a:solidFill>
                  <a:schemeClr val="bg1">
                    <a:lumMod val="65000"/>
                  </a:schemeClr>
                </a:solidFill>
              </a:rPr>
              <a:t>3</a:t>
            </a:r>
            <a:r>
              <a:rPr lang="en-US" sz="2000" dirty="0">
                <a:solidFill>
                  <a:schemeClr val="bg1">
                    <a:lumMod val="65000"/>
                  </a:schemeClr>
                </a:solidFill>
              </a:rPr>
              <a:t> and all ate the same spiritual food; </a:t>
            </a:r>
            <a:r>
              <a:rPr lang="en-US" sz="2000" baseline="30000" dirty="0">
                <a:solidFill>
                  <a:schemeClr val="bg1">
                    <a:lumMod val="65000"/>
                  </a:schemeClr>
                </a:solidFill>
              </a:rPr>
              <a:t>4</a:t>
            </a:r>
            <a:r>
              <a:rPr lang="en-US" sz="2000" dirty="0">
                <a:solidFill>
                  <a:schemeClr val="bg1">
                    <a:lumMod val="65000"/>
                  </a:schemeClr>
                </a:solidFill>
              </a:rPr>
              <a:t> and all drank the same spiritual drink, for they were drinking from a spiritual rock which followed them; and the rock was Christ. </a:t>
            </a:r>
            <a:r>
              <a:rPr lang="en-US" sz="2000" baseline="30000" dirty="0">
                <a:solidFill>
                  <a:schemeClr val="bg1">
                    <a:lumMod val="65000"/>
                  </a:schemeClr>
                </a:solidFill>
              </a:rPr>
              <a:t>5</a:t>
            </a:r>
            <a:r>
              <a:rPr lang="en-US" sz="2000" dirty="0">
                <a:solidFill>
                  <a:schemeClr val="bg1">
                    <a:lumMod val="65000"/>
                  </a:schemeClr>
                </a:solidFill>
              </a:rPr>
              <a:t> Nevertheless, with most of them God was not well-pleased; for they were laid low in the wilderness. </a:t>
            </a:r>
            <a:r>
              <a:rPr lang="en-US" sz="2000" baseline="30000" dirty="0">
                <a:solidFill>
                  <a:schemeClr val="bg1">
                    <a:lumMod val="65000"/>
                  </a:schemeClr>
                </a:solidFill>
              </a:rPr>
              <a:t>6</a:t>
            </a:r>
            <a:r>
              <a:rPr lang="en-US" sz="2000" dirty="0">
                <a:solidFill>
                  <a:schemeClr val="bg1">
                    <a:lumMod val="65000"/>
                  </a:schemeClr>
                </a:solidFill>
              </a:rPr>
              <a:t> Now these things happened as examples for us, so that we would not crave evil things as they also craved. </a:t>
            </a:r>
            <a:r>
              <a:rPr lang="en-US" sz="2000" baseline="30000" dirty="0">
                <a:solidFill>
                  <a:schemeClr val="bg1">
                    <a:lumMod val="65000"/>
                  </a:schemeClr>
                </a:solidFill>
              </a:rPr>
              <a:t>7</a:t>
            </a:r>
            <a:r>
              <a:rPr lang="en-US" sz="2000" dirty="0">
                <a:solidFill>
                  <a:schemeClr val="bg1">
                    <a:lumMod val="65000"/>
                  </a:schemeClr>
                </a:solidFill>
              </a:rPr>
              <a:t> Do not be idolaters, as some of them were; as it is written, “The people sat down to eat and drink, and stood up to play.” </a:t>
            </a:r>
            <a:r>
              <a:rPr lang="en-US" sz="2000" baseline="30000" dirty="0">
                <a:solidFill>
                  <a:schemeClr val="bg1">
                    <a:lumMod val="65000"/>
                  </a:schemeClr>
                </a:solidFill>
              </a:rPr>
              <a:t>8</a:t>
            </a:r>
            <a:r>
              <a:rPr lang="en-US" sz="2000" dirty="0">
                <a:solidFill>
                  <a:schemeClr val="bg1">
                    <a:lumMod val="65000"/>
                  </a:schemeClr>
                </a:solidFill>
              </a:rPr>
              <a:t> Nor let us act immorally, as some of them did, and twenty-three thousand fell in one day. </a:t>
            </a:r>
            <a:r>
              <a:rPr lang="en-US" sz="2000" baseline="30000" dirty="0">
                <a:solidFill>
                  <a:schemeClr val="bg1">
                    <a:lumMod val="65000"/>
                  </a:schemeClr>
                </a:solidFill>
              </a:rPr>
              <a:t>9</a:t>
            </a:r>
            <a:r>
              <a:rPr lang="en-US" sz="2000" dirty="0">
                <a:solidFill>
                  <a:schemeClr val="bg1">
                    <a:lumMod val="65000"/>
                  </a:schemeClr>
                </a:solidFill>
              </a:rPr>
              <a:t> Nor let us try the Lord, as some of them did, and were destroyed by the serpents. </a:t>
            </a:r>
            <a:r>
              <a:rPr lang="en-US" sz="2000" baseline="30000" dirty="0">
                <a:solidFill>
                  <a:schemeClr val="bg1">
                    <a:lumMod val="65000"/>
                  </a:schemeClr>
                </a:solidFill>
              </a:rPr>
              <a:t>10</a:t>
            </a:r>
            <a:r>
              <a:rPr lang="en-US" sz="2000" dirty="0">
                <a:solidFill>
                  <a:schemeClr val="bg1">
                    <a:lumMod val="65000"/>
                  </a:schemeClr>
                </a:solidFill>
              </a:rPr>
              <a:t> Nor grumble, as some of them did, and were destroyed by the destroyer. </a:t>
            </a:r>
            <a:r>
              <a:rPr lang="en-US" sz="2400" baseline="30000" dirty="0">
                <a:solidFill>
                  <a:schemeClr val="bg1">
                    <a:lumMod val="85000"/>
                  </a:schemeClr>
                </a:solidFill>
              </a:rPr>
              <a:t>11</a:t>
            </a:r>
            <a:r>
              <a:rPr lang="en-US" sz="2400" dirty="0">
                <a:solidFill>
                  <a:schemeClr val="bg1">
                    <a:lumMod val="85000"/>
                  </a:schemeClr>
                </a:solidFill>
              </a:rPr>
              <a:t> Now these things happened to them as an example, and they were written for our instruction, upon whom the ends of the ages have come. </a:t>
            </a:r>
            <a:r>
              <a:rPr lang="en-US" sz="2400" baseline="30000" dirty="0">
                <a:solidFill>
                  <a:schemeClr val="bg1">
                    <a:lumMod val="85000"/>
                  </a:schemeClr>
                </a:solidFill>
              </a:rPr>
              <a:t>12</a:t>
            </a:r>
            <a:r>
              <a:rPr lang="en-US" sz="2400" dirty="0">
                <a:solidFill>
                  <a:schemeClr val="bg1">
                    <a:lumMod val="85000"/>
                  </a:schemeClr>
                </a:solidFill>
              </a:rPr>
              <a:t> Therefore let him who thinks he stands take heed that he does not fall. </a:t>
            </a:r>
            <a:r>
              <a:rPr lang="en-US" sz="2400" b="1" baseline="30000" dirty="0">
                <a:solidFill>
                  <a:schemeClr val="bg1"/>
                </a:solidFill>
              </a:rPr>
              <a:t>13</a:t>
            </a:r>
            <a:r>
              <a:rPr lang="en-US" sz="2400" b="1" dirty="0">
                <a:solidFill>
                  <a:schemeClr val="bg1"/>
                </a:solidFill>
              </a:rPr>
              <a:t> No temptation has overtaken you but such as is common to man; and God is faithful, who will not allow you to be tempted beyond what you are able, but with the temptation will provide the way of escape also, so that you will be able to endure it.</a:t>
            </a:r>
            <a:r>
              <a:rPr lang="en-US" sz="2400" dirty="0">
                <a:solidFill>
                  <a:schemeClr val="bg1"/>
                </a:solidFill>
              </a:rPr>
              <a:t> </a:t>
            </a:r>
          </a:p>
        </p:txBody>
      </p:sp>
    </p:spTree>
    <p:extLst>
      <p:ext uri="{BB962C8B-B14F-4D97-AF65-F5344CB8AC3E}">
        <p14:creationId xmlns:p14="http://schemas.microsoft.com/office/powerpoint/2010/main" val="1416100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”Do not lead us … deliver us from the evil one.”</a:t>
            </a:r>
          </a:p>
          <a:p>
            <a:pPr marL="914400" lvl="1" indent="-457200">
              <a:lnSpc>
                <a:spcPct val="100000"/>
              </a:lnSpc>
              <a:spcAft>
                <a:spcPts val="600"/>
              </a:spcAft>
              <a:buAutoNum type="arabicPeriod"/>
            </a:pPr>
            <a:r>
              <a:rPr lang="en-US" sz="2000" dirty="0">
                <a:latin typeface="Avenir Book" panose="02000503020000020003" pitchFamily="2" charset="0"/>
              </a:rPr>
              <a:t>Forgiveness is not enough. Jesus prayed for protection from sin.</a:t>
            </a:r>
          </a:p>
          <a:p>
            <a:pPr marL="914400" lvl="1" indent="-457200">
              <a:lnSpc>
                <a:spcPct val="100000"/>
              </a:lnSpc>
              <a:spcAft>
                <a:spcPts val="600"/>
              </a:spcAft>
              <a:buAutoNum type="arabicPeriod"/>
            </a:pPr>
            <a:r>
              <a:rPr lang="en-US" sz="2000" dirty="0">
                <a:latin typeface="Avenir Book" panose="02000503020000020003" pitchFamily="2" charset="0"/>
              </a:rPr>
              <a:t>Read 1 Corinthians 10:13. Will God help you escape temptation?</a:t>
            </a:r>
          </a:p>
          <a:p>
            <a:pPr marL="914400" lvl="1" indent="-457200">
              <a:lnSpc>
                <a:spcPct val="100000"/>
              </a:lnSpc>
              <a:spcAft>
                <a:spcPts val="600"/>
              </a:spcAft>
              <a:buAutoNum type="arabicPeriod"/>
            </a:pPr>
            <a:r>
              <a:rPr lang="en-US" sz="2000" dirty="0">
                <a:latin typeface="Avenir Book" panose="02000503020000020003" pitchFamily="2" charset="0"/>
              </a:rPr>
              <a:t>Read James 4:7. Can we resist the devil successfully?</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117681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James 4:7</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Friendship with the World</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5262979"/>
          </a:xfrm>
          <a:prstGeom prst="rect">
            <a:avLst/>
          </a:prstGeom>
        </p:spPr>
        <p:txBody>
          <a:bodyPr wrap="square">
            <a:spAutoFit/>
          </a:bodyPr>
          <a:lstStyle/>
          <a:p>
            <a:r>
              <a:rPr lang="en-US" sz="2400" baseline="30000" dirty="0">
                <a:solidFill>
                  <a:schemeClr val="bg1">
                    <a:lumMod val="65000"/>
                  </a:schemeClr>
                </a:solidFill>
              </a:rPr>
              <a:t>1</a:t>
            </a:r>
            <a:r>
              <a:rPr lang="en-US" sz="2400" dirty="0">
                <a:solidFill>
                  <a:schemeClr val="bg1">
                    <a:lumMod val="65000"/>
                  </a:schemeClr>
                </a:solidFill>
              </a:rPr>
              <a:t> What is the source of quarrels and conflicts among you? Is not the source your pleasures that wage war in your members? </a:t>
            </a:r>
            <a:r>
              <a:rPr lang="en-US" sz="2400" baseline="30000" dirty="0">
                <a:solidFill>
                  <a:schemeClr val="bg1">
                    <a:lumMod val="65000"/>
                  </a:schemeClr>
                </a:solidFill>
              </a:rPr>
              <a:t>2</a:t>
            </a:r>
            <a:r>
              <a:rPr lang="en-US" sz="2400" dirty="0">
                <a:solidFill>
                  <a:schemeClr val="bg1">
                    <a:lumMod val="65000"/>
                  </a:schemeClr>
                </a:solidFill>
              </a:rPr>
              <a:t> You lust and do not have; </a:t>
            </a:r>
            <a:r>
              <a:rPr lang="en-US" sz="2400" i="1" dirty="0">
                <a:solidFill>
                  <a:schemeClr val="bg1">
                    <a:lumMod val="65000"/>
                  </a:schemeClr>
                </a:solidFill>
              </a:rPr>
              <a:t>so</a:t>
            </a:r>
            <a:r>
              <a:rPr lang="en-US" sz="2400" dirty="0">
                <a:solidFill>
                  <a:schemeClr val="bg1">
                    <a:lumMod val="65000"/>
                  </a:schemeClr>
                </a:solidFill>
              </a:rPr>
              <a:t> you commit murder. You are envious and cannot obtain; </a:t>
            </a:r>
            <a:r>
              <a:rPr lang="en-US" sz="2400" i="1" dirty="0">
                <a:solidFill>
                  <a:schemeClr val="bg1">
                    <a:lumMod val="65000"/>
                  </a:schemeClr>
                </a:solidFill>
              </a:rPr>
              <a:t>so</a:t>
            </a:r>
            <a:r>
              <a:rPr lang="en-US" sz="2400" dirty="0">
                <a:solidFill>
                  <a:schemeClr val="bg1">
                    <a:lumMod val="65000"/>
                  </a:schemeClr>
                </a:solidFill>
              </a:rPr>
              <a:t> you fight and quarrel. You do not have because you do not ask. </a:t>
            </a:r>
            <a:r>
              <a:rPr lang="en-US" sz="2400" baseline="30000" dirty="0">
                <a:solidFill>
                  <a:schemeClr val="bg1">
                    <a:lumMod val="65000"/>
                  </a:schemeClr>
                </a:solidFill>
              </a:rPr>
              <a:t>3</a:t>
            </a:r>
            <a:r>
              <a:rPr lang="en-US" sz="2400" dirty="0">
                <a:solidFill>
                  <a:schemeClr val="bg1">
                    <a:lumMod val="65000"/>
                  </a:schemeClr>
                </a:solidFill>
              </a:rPr>
              <a:t> You ask and do not receive, because you ask with wrong motives, so that you may spend </a:t>
            </a:r>
            <a:r>
              <a:rPr lang="en-US" sz="2400" i="1" dirty="0">
                <a:solidFill>
                  <a:schemeClr val="bg1">
                    <a:lumMod val="65000"/>
                  </a:schemeClr>
                </a:solidFill>
              </a:rPr>
              <a:t>it</a:t>
            </a:r>
            <a:r>
              <a:rPr lang="en-US" sz="2400" dirty="0">
                <a:solidFill>
                  <a:schemeClr val="bg1">
                    <a:lumMod val="65000"/>
                  </a:schemeClr>
                </a:solidFill>
              </a:rPr>
              <a:t> on your pleasures. </a:t>
            </a:r>
            <a:r>
              <a:rPr lang="en-US" sz="2400" baseline="30000" dirty="0">
                <a:solidFill>
                  <a:schemeClr val="bg1">
                    <a:lumMod val="65000"/>
                  </a:schemeClr>
                </a:solidFill>
              </a:rPr>
              <a:t>4</a:t>
            </a:r>
            <a:r>
              <a:rPr lang="en-US" sz="2400" dirty="0">
                <a:solidFill>
                  <a:schemeClr val="bg1">
                    <a:lumMod val="65000"/>
                  </a:schemeClr>
                </a:solidFill>
              </a:rPr>
              <a:t> You adulteresses, do you not know that friendship with the world is hostility toward God? Therefore whoever wishes to be a friend of the world makes himself an enemy of God. </a:t>
            </a:r>
            <a:r>
              <a:rPr lang="en-US" sz="2400" baseline="30000" dirty="0">
                <a:solidFill>
                  <a:schemeClr val="bg1">
                    <a:lumMod val="65000"/>
                  </a:schemeClr>
                </a:solidFill>
              </a:rPr>
              <a:t>5</a:t>
            </a:r>
            <a:r>
              <a:rPr lang="en-US" sz="2400" dirty="0">
                <a:solidFill>
                  <a:schemeClr val="bg1">
                    <a:lumMod val="65000"/>
                  </a:schemeClr>
                </a:solidFill>
              </a:rPr>
              <a:t> Or do you think that the Scripture speaks to no purpose: “He jealously desires the Spirit which He has made to dwell in us”? </a:t>
            </a:r>
            <a:r>
              <a:rPr lang="en-US" sz="2400" baseline="30000" dirty="0">
                <a:solidFill>
                  <a:schemeClr val="bg1">
                    <a:lumMod val="65000"/>
                  </a:schemeClr>
                </a:solidFill>
              </a:rPr>
              <a:t>6</a:t>
            </a:r>
            <a:r>
              <a:rPr lang="en-US" sz="2400" dirty="0">
                <a:solidFill>
                  <a:schemeClr val="bg1">
                    <a:lumMod val="65000"/>
                  </a:schemeClr>
                </a:solidFill>
              </a:rPr>
              <a:t> But He gives a greater grace. Therefore </a:t>
            </a:r>
            <a:r>
              <a:rPr lang="en-US" sz="2400" i="1" dirty="0">
                <a:solidFill>
                  <a:schemeClr val="bg1">
                    <a:lumMod val="65000"/>
                  </a:schemeClr>
                </a:solidFill>
              </a:rPr>
              <a:t>it</a:t>
            </a:r>
            <a:r>
              <a:rPr lang="en-US" sz="2400" dirty="0">
                <a:solidFill>
                  <a:schemeClr val="bg1">
                    <a:lumMod val="65000"/>
                  </a:schemeClr>
                </a:solidFill>
              </a:rPr>
              <a:t> says, </a:t>
            </a:r>
            <a:r>
              <a:rPr lang="en-US" sz="2400" dirty="0">
                <a:solidFill>
                  <a:schemeClr val="bg1">
                    <a:lumMod val="85000"/>
                  </a:schemeClr>
                </a:solidFill>
              </a:rPr>
              <a:t>“God is opposed to the proud, but gives grace to the humble.” </a:t>
            </a:r>
            <a:r>
              <a:rPr lang="en-US" sz="2400" b="1" baseline="30000" dirty="0">
                <a:solidFill>
                  <a:schemeClr val="bg1"/>
                </a:solidFill>
              </a:rPr>
              <a:t>7</a:t>
            </a:r>
            <a:r>
              <a:rPr lang="en-US" sz="2400" b="1" dirty="0">
                <a:solidFill>
                  <a:schemeClr val="bg1"/>
                </a:solidFill>
              </a:rPr>
              <a:t> Submit therefore to God. Resist the devil and he will flee from you.</a:t>
            </a:r>
            <a:r>
              <a:rPr lang="en-US" sz="2400" dirty="0">
                <a:solidFill>
                  <a:schemeClr val="bg1"/>
                </a:solidFill>
              </a:rPr>
              <a:t> </a:t>
            </a:r>
            <a:r>
              <a:rPr lang="en-US" sz="2400" baseline="30000" dirty="0">
                <a:solidFill>
                  <a:schemeClr val="bg1">
                    <a:lumMod val="85000"/>
                  </a:schemeClr>
                </a:solidFill>
              </a:rPr>
              <a:t>8</a:t>
            </a:r>
            <a:r>
              <a:rPr lang="en-US" sz="2400" dirty="0">
                <a:solidFill>
                  <a:schemeClr val="bg1">
                    <a:lumMod val="85000"/>
                  </a:schemeClr>
                </a:solidFill>
              </a:rPr>
              <a:t> Draw near to God and He will draw near to you. Cleanse your hands, you sinners; and purify your hearts, you double-minded. </a:t>
            </a:r>
            <a:r>
              <a:rPr lang="en-US" sz="2400" baseline="30000" dirty="0">
                <a:solidFill>
                  <a:schemeClr val="bg1">
                    <a:lumMod val="85000"/>
                  </a:schemeClr>
                </a:solidFill>
              </a:rPr>
              <a:t>9</a:t>
            </a:r>
            <a:r>
              <a:rPr lang="en-US" sz="2400" dirty="0">
                <a:solidFill>
                  <a:schemeClr val="bg1">
                    <a:lumMod val="85000"/>
                  </a:schemeClr>
                </a:solidFill>
              </a:rPr>
              <a:t> Be miserable and mourn and weep; let your laughter be turned into mourning and your joy to gloom. </a:t>
            </a:r>
            <a:r>
              <a:rPr lang="en-US" sz="2400" baseline="30000" dirty="0">
                <a:solidFill>
                  <a:schemeClr val="bg1">
                    <a:lumMod val="85000"/>
                  </a:schemeClr>
                </a:solidFill>
              </a:rPr>
              <a:t>10</a:t>
            </a:r>
            <a:r>
              <a:rPr lang="en-US" sz="2400" dirty="0">
                <a:solidFill>
                  <a:schemeClr val="bg1">
                    <a:lumMod val="85000"/>
                  </a:schemeClr>
                </a:solidFill>
              </a:rPr>
              <a:t> Humble yourselves in the presence of the Lord, and He will exalt you. </a:t>
            </a:r>
          </a:p>
        </p:txBody>
      </p:sp>
    </p:spTree>
    <p:extLst>
      <p:ext uri="{BB962C8B-B14F-4D97-AF65-F5344CB8AC3E}">
        <p14:creationId xmlns:p14="http://schemas.microsoft.com/office/powerpoint/2010/main" val="145303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I need to be taught how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Prayer is a learned activity.</a:t>
            </a:r>
          </a:p>
          <a:p>
            <a:pPr marL="914400" lvl="1" indent="-457200">
              <a:lnSpc>
                <a:spcPct val="100000"/>
              </a:lnSpc>
              <a:spcAft>
                <a:spcPts val="600"/>
              </a:spcAft>
              <a:buAutoNum type="arabicPeriod"/>
            </a:pPr>
            <a:r>
              <a:rPr lang="en-US" sz="2000" dirty="0">
                <a:latin typeface="Avenir Book" panose="02000503020000020003" pitchFamily="2" charset="0"/>
              </a:rPr>
              <a:t>Prayer does not necessarily “flow” spontaneously or naturally.</a:t>
            </a:r>
          </a:p>
          <a:p>
            <a:pPr marL="914400" lvl="1" indent="-457200">
              <a:lnSpc>
                <a:spcPct val="100000"/>
              </a:lnSpc>
              <a:spcAft>
                <a:spcPts val="600"/>
              </a:spcAft>
              <a:buAutoNum type="arabicPeriod"/>
            </a:pPr>
            <a:r>
              <a:rPr lang="en-US" sz="2000" dirty="0">
                <a:latin typeface="Avenir Book" panose="02000503020000020003" pitchFamily="2" charset="0"/>
              </a:rPr>
              <a:t>Jesus’ disciples had prayed many times but saw in Jesus a prayer life they simply had to know more about.</a:t>
            </a:r>
          </a:p>
          <a:p>
            <a:pPr marL="914400" lvl="1" indent="-457200">
              <a:lnSpc>
                <a:spcPct val="100000"/>
              </a:lnSpc>
              <a:spcAft>
                <a:spcPts val="600"/>
              </a:spcAft>
              <a:buAutoNum type="arabicPeriod"/>
            </a:pPr>
            <a:r>
              <a:rPr lang="en-US" sz="2000" dirty="0">
                <a:latin typeface="Avenir Book" panose="02000503020000020003" pitchFamily="2" charset="0"/>
              </a:rPr>
              <a:t>They asked Jesus to teach them to pray. We need to do the same.</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624918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For what did Jesus teach us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”Do not lead us … deliver us from the evil one.”</a:t>
            </a:r>
          </a:p>
          <a:p>
            <a:pPr marL="914400" lvl="1" indent="-457200">
              <a:lnSpc>
                <a:spcPct val="100000"/>
              </a:lnSpc>
              <a:spcAft>
                <a:spcPts val="600"/>
              </a:spcAft>
              <a:buAutoNum type="arabicPeriod"/>
            </a:pPr>
            <a:r>
              <a:rPr lang="en-US" sz="2000" dirty="0">
                <a:latin typeface="Avenir Book" panose="02000503020000020003" pitchFamily="2" charset="0"/>
              </a:rPr>
              <a:t>Forgiveness is not enough. Jesus prayed for protection from sin.</a:t>
            </a:r>
          </a:p>
          <a:p>
            <a:pPr marL="914400" lvl="1" indent="-457200">
              <a:lnSpc>
                <a:spcPct val="100000"/>
              </a:lnSpc>
              <a:spcAft>
                <a:spcPts val="600"/>
              </a:spcAft>
              <a:buAutoNum type="arabicPeriod"/>
            </a:pPr>
            <a:r>
              <a:rPr lang="en-US" sz="2000" dirty="0">
                <a:latin typeface="Avenir Book" panose="02000503020000020003" pitchFamily="2" charset="0"/>
              </a:rPr>
              <a:t>Read 1 Corinthians 10:13. Will God help you escape temptation?</a:t>
            </a:r>
          </a:p>
          <a:p>
            <a:pPr marL="914400" lvl="1" indent="-457200">
              <a:lnSpc>
                <a:spcPct val="100000"/>
              </a:lnSpc>
              <a:spcAft>
                <a:spcPts val="600"/>
              </a:spcAft>
              <a:buAutoNum type="arabicPeriod"/>
            </a:pPr>
            <a:r>
              <a:rPr lang="en-US" sz="2000" dirty="0">
                <a:latin typeface="Avenir Book" panose="02000503020000020003" pitchFamily="2" charset="0"/>
              </a:rPr>
              <a:t>Read James 4:7. Can we resist the devil successfully?</a:t>
            </a:r>
          </a:p>
          <a:p>
            <a:pPr marL="914400" lvl="1" indent="-457200">
              <a:lnSpc>
                <a:spcPct val="100000"/>
              </a:lnSpc>
              <a:spcAft>
                <a:spcPts val="600"/>
              </a:spcAft>
              <a:buAutoNum type="arabicPeriod"/>
            </a:pPr>
            <a:r>
              <a:rPr lang="en-US" sz="2000" dirty="0">
                <a:latin typeface="Avenir Book" panose="02000503020000020003" pitchFamily="2" charset="0"/>
              </a:rPr>
              <a:t>This part of the Lord’s prayer asks God to assist His children in escaping sin. Do you need to pray this prayer?</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92751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1F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Conclusion</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2: Disciples Pray</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2584334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We would be excited to meet a movie star, statesman or famous person.</a:t>
            </a:r>
          </a:p>
          <a:p>
            <a:pPr marL="914400" lvl="1" indent="-457200">
              <a:lnSpc>
                <a:spcPct val="100000"/>
              </a:lnSpc>
              <a:spcAft>
                <a:spcPts val="600"/>
              </a:spcAft>
              <a:buAutoNum type="arabicPeriod"/>
            </a:pPr>
            <a:r>
              <a:rPr lang="en-US" sz="2000" dirty="0">
                <a:latin typeface="Avenir Book" panose="02000503020000020003" pitchFamily="2" charset="0"/>
              </a:rPr>
              <a:t>Now you understand that prayer is more important, more powerful, and more meaningful than any meeting with a person, no matter how famous they are or how much power they claim.</a:t>
            </a:r>
          </a:p>
          <a:p>
            <a:pPr marL="914400" lvl="1" indent="-457200">
              <a:lnSpc>
                <a:spcPct val="100000"/>
              </a:lnSpc>
              <a:spcAft>
                <a:spcPts val="600"/>
              </a:spcAft>
              <a:buAutoNum type="arabicPeriod"/>
            </a:pPr>
            <a:r>
              <a:rPr lang="en-US" sz="2000" dirty="0">
                <a:latin typeface="Avenir Book" panose="02000503020000020003" pitchFamily="2" charset="0"/>
              </a:rPr>
              <a:t>No one cares for us as God does, and no one can do the things that He can do. Prayer is our communication with our great God.</a:t>
            </a:r>
            <a:endParaRPr lang="en-US" sz="24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289274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It is important that you begin doing what you have learned.</a:t>
            </a:r>
          </a:p>
          <a:p>
            <a:pPr marL="914400" lvl="1" indent="-457200">
              <a:lnSpc>
                <a:spcPct val="100000"/>
              </a:lnSpc>
              <a:spcAft>
                <a:spcPts val="600"/>
              </a:spcAft>
              <a:buAutoNum type="arabicPeriod"/>
            </a:pPr>
            <a:r>
              <a:rPr lang="en-US" sz="2000" dirty="0">
                <a:latin typeface="Avenir Book" panose="02000503020000020003" pitchFamily="2" charset="0"/>
              </a:rPr>
              <a:t>Study the Lord’s Prayer. Use it as a model upon which to build your prayer life.</a:t>
            </a:r>
          </a:p>
          <a:p>
            <a:pPr marL="914400" lvl="1" indent="-457200">
              <a:lnSpc>
                <a:spcPct val="100000"/>
              </a:lnSpc>
              <a:spcAft>
                <a:spcPts val="600"/>
              </a:spcAft>
              <a:buAutoNum type="arabicPeriod"/>
            </a:pPr>
            <a:r>
              <a:rPr lang="en-US" sz="2000" dirty="0">
                <a:latin typeface="Avenir Book" panose="02000503020000020003" pitchFamily="2" charset="0"/>
              </a:rPr>
              <a:t>Obviously, this prayer is not designed to be exclusive and prohibit any other requests or needs. There is nothing that cannot be taken before God (see Philippians 4:6).</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129344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Philippians 4:6</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Think of Excellence</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15179"/>
            <a:ext cx="11474370" cy="5262979"/>
          </a:xfrm>
          <a:prstGeom prst="rect">
            <a:avLst/>
          </a:prstGeom>
        </p:spPr>
        <p:txBody>
          <a:bodyPr wrap="square">
            <a:spAutoFit/>
          </a:bodyPr>
          <a:lstStyle/>
          <a:p>
            <a:r>
              <a:rPr lang="en-US" sz="2400" baseline="30000" dirty="0">
                <a:solidFill>
                  <a:schemeClr val="bg1">
                    <a:lumMod val="65000"/>
                  </a:schemeClr>
                </a:solidFill>
              </a:rPr>
              <a:t>1</a:t>
            </a:r>
            <a:r>
              <a:rPr lang="en-US" sz="2400" dirty="0">
                <a:solidFill>
                  <a:schemeClr val="bg1">
                    <a:lumMod val="65000"/>
                  </a:schemeClr>
                </a:solidFill>
              </a:rPr>
              <a:t> Therefore, my beloved brethren whom I long </a:t>
            </a:r>
            <a:r>
              <a:rPr lang="en-US" sz="2400" i="1" dirty="0">
                <a:solidFill>
                  <a:schemeClr val="bg1">
                    <a:lumMod val="65000"/>
                  </a:schemeClr>
                </a:solidFill>
              </a:rPr>
              <a:t>to see</a:t>
            </a:r>
            <a:r>
              <a:rPr lang="en-US" sz="2400" dirty="0">
                <a:solidFill>
                  <a:schemeClr val="bg1">
                    <a:lumMod val="65000"/>
                  </a:schemeClr>
                </a:solidFill>
              </a:rPr>
              <a:t>, my joy and crown, in this way stand firm in the Lord, my beloved. </a:t>
            </a:r>
            <a:r>
              <a:rPr lang="en-US" sz="2400" baseline="30000" dirty="0">
                <a:solidFill>
                  <a:schemeClr val="bg1">
                    <a:lumMod val="65000"/>
                  </a:schemeClr>
                </a:solidFill>
              </a:rPr>
              <a:t>2</a:t>
            </a:r>
            <a:r>
              <a:rPr lang="en-US" sz="2400" dirty="0">
                <a:solidFill>
                  <a:schemeClr val="bg1">
                    <a:lumMod val="65000"/>
                  </a:schemeClr>
                </a:solidFill>
              </a:rPr>
              <a:t> I urge Euodia and I urge </a:t>
            </a:r>
            <a:r>
              <a:rPr lang="en-US" sz="2400" dirty="0" err="1">
                <a:solidFill>
                  <a:schemeClr val="bg1">
                    <a:lumMod val="65000"/>
                  </a:schemeClr>
                </a:solidFill>
              </a:rPr>
              <a:t>Syntyche</a:t>
            </a:r>
            <a:r>
              <a:rPr lang="en-US" sz="2400" dirty="0">
                <a:solidFill>
                  <a:schemeClr val="bg1">
                    <a:lumMod val="65000"/>
                  </a:schemeClr>
                </a:solidFill>
              </a:rPr>
              <a:t> to live in harmony in the Lord. </a:t>
            </a:r>
            <a:r>
              <a:rPr lang="en-US" sz="2400" baseline="30000" dirty="0">
                <a:solidFill>
                  <a:schemeClr val="bg1">
                    <a:lumMod val="65000"/>
                  </a:schemeClr>
                </a:solidFill>
              </a:rPr>
              <a:t>3</a:t>
            </a:r>
            <a:r>
              <a:rPr lang="en-US" sz="2400" dirty="0">
                <a:solidFill>
                  <a:schemeClr val="bg1">
                    <a:lumMod val="65000"/>
                  </a:schemeClr>
                </a:solidFill>
              </a:rPr>
              <a:t> Indeed, true companion, I ask you also to help these women who have shared my struggle in </a:t>
            </a:r>
            <a:r>
              <a:rPr lang="en-US" sz="2400" i="1" dirty="0">
                <a:solidFill>
                  <a:schemeClr val="bg1">
                    <a:lumMod val="65000"/>
                  </a:schemeClr>
                </a:solidFill>
              </a:rPr>
              <a:t>the cause of</a:t>
            </a:r>
            <a:r>
              <a:rPr lang="en-US" sz="2400" dirty="0">
                <a:solidFill>
                  <a:schemeClr val="bg1">
                    <a:lumMod val="65000"/>
                  </a:schemeClr>
                </a:solidFill>
              </a:rPr>
              <a:t> the gospel, together with Clement also and the rest of my fellow workers, whose names are in the book of life. </a:t>
            </a:r>
            <a:r>
              <a:rPr lang="en-US" sz="2400" baseline="30000" dirty="0">
                <a:solidFill>
                  <a:schemeClr val="bg1">
                    <a:lumMod val="65000"/>
                  </a:schemeClr>
                </a:solidFill>
              </a:rPr>
              <a:t>4</a:t>
            </a:r>
            <a:r>
              <a:rPr lang="en-US" sz="2400" dirty="0">
                <a:solidFill>
                  <a:schemeClr val="bg1">
                    <a:lumMod val="65000"/>
                  </a:schemeClr>
                </a:solidFill>
              </a:rPr>
              <a:t> Rejoice in the Lord always; again I will say, rejoice! </a:t>
            </a:r>
            <a:r>
              <a:rPr lang="en-US" sz="2400" baseline="30000" dirty="0">
                <a:solidFill>
                  <a:schemeClr val="bg1">
                    <a:lumMod val="65000"/>
                  </a:schemeClr>
                </a:solidFill>
              </a:rPr>
              <a:t>5</a:t>
            </a:r>
            <a:r>
              <a:rPr lang="en-US" sz="2400" dirty="0">
                <a:solidFill>
                  <a:schemeClr val="bg1">
                    <a:lumMod val="65000"/>
                  </a:schemeClr>
                </a:solidFill>
              </a:rPr>
              <a:t> Let your gentle </a:t>
            </a:r>
            <a:r>
              <a:rPr lang="en-US" sz="2400" i="1" dirty="0">
                <a:solidFill>
                  <a:schemeClr val="bg1">
                    <a:lumMod val="65000"/>
                  </a:schemeClr>
                </a:solidFill>
              </a:rPr>
              <a:t>spirit</a:t>
            </a:r>
            <a:r>
              <a:rPr lang="en-US" sz="2400" dirty="0">
                <a:solidFill>
                  <a:schemeClr val="bg1">
                    <a:lumMod val="65000"/>
                  </a:schemeClr>
                </a:solidFill>
              </a:rPr>
              <a:t> be known to all men. The Lord is near. </a:t>
            </a:r>
            <a:r>
              <a:rPr lang="en-US" sz="2400" b="1" baseline="30000" dirty="0">
                <a:solidFill>
                  <a:schemeClr val="bg1"/>
                </a:solidFill>
              </a:rPr>
              <a:t>6</a:t>
            </a:r>
            <a:r>
              <a:rPr lang="en-US" sz="2400" b="1" dirty="0">
                <a:solidFill>
                  <a:schemeClr val="bg1"/>
                </a:solidFill>
              </a:rPr>
              <a:t> Be anxious for nothing, but in everything by prayer and supplication with thanksgiving let your requests be made known to God.</a:t>
            </a:r>
            <a:r>
              <a:rPr lang="en-US" sz="2400" dirty="0">
                <a:solidFill>
                  <a:schemeClr val="bg1"/>
                </a:solidFill>
              </a:rPr>
              <a:t> </a:t>
            </a:r>
            <a:r>
              <a:rPr lang="en-US" sz="2400" baseline="30000" dirty="0">
                <a:solidFill>
                  <a:schemeClr val="bg1">
                    <a:lumMod val="65000"/>
                  </a:schemeClr>
                </a:solidFill>
              </a:rPr>
              <a:t>7</a:t>
            </a:r>
            <a:r>
              <a:rPr lang="en-US" sz="2400" dirty="0">
                <a:solidFill>
                  <a:schemeClr val="bg1">
                    <a:lumMod val="65000"/>
                  </a:schemeClr>
                </a:solidFill>
              </a:rPr>
              <a:t> And the peace of God, which surpasses all comprehension, will guard your hearts and your minds in Christ Jesus. </a:t>
            </a:r>
            <a:r>
              <a:rPr lang="en-US" sz="2400" baseline="30000" dirty="0">
                <a:solidFill>
                  <a:schemeClr val="bg1">
                    <a:lumMod val="65000"/>
                  </a:schemeClr>
                </a:solidFill>
              </a:rPr>
              <a:t>8</a:t>
            </a:r>
            <a:r>
              <a:rPr lang="en-US" sz="2400" dirty="0">
                <a:solidFill>
                  <a:schemeClr val="bg1">
                    <a:lumMod val="65000"/>
                  </a:schemeClr>
                </a:solidFill>
              </a:rPr>
              <a:t> Finally, brethren, whatever is true, whatever is honorable, whatever is right, whatever is pure, whatever is lovely, whatever is of good repute, if there is any excellence and if anything worthy of praise, dwell on these things. </a:t>
            </a:r>
            <a:r>
              <a:rPr lang="en-US" sz="2400" baseline="30000" dirty="0">
                <a:solidFill>
                  <a:schemeClr val="bg1">
                    <a:lumMod val="65000"/>
                  </a:schemeClr>
                </a:solidFill>
              </a:rPr>
              <a:t>9</a:t>
            </a:r>
            <a:r>
              <a:rPr lang="en-US" sz="2400" dirty="0">
                <a:solidFill>
                  <a:schemeClr val="bg1">
                    <a:lumMod val="65000"/>
                  </a:schemeClr>
                </a:solidFill>
              </a:rPr>
              <a:t> The things you have learned and received and heard and seen in me, practice these things, and the God of peace will be with you. </a:t>
            </a:r>
          </a:p>
          <a:p>
            <a:r>
              <a:rPr lang="en-US" sz="2400" dirty="0">
                <a:solidFill>
                  <a:schemeClr val="bg1">
                    <a:lumMod val="65000"/>
                  </a:schemeClr>
                </a:solidFill>
              </a:rPr>
              <a:t> </a:t>
            </a:r>
          </a:p>
        </p:txBody>
      </p:sp>
    </p:spTree>
    <p:extLst>
      <p:ext uri="{BB962C8B-B14F-4D97-AF65-F5344CB8AC3E}">
        <p14:creationId xmlns:p14="http://schemas.microsoft.com/office/powerpoint/2010/main" val="74608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It is important that you begin doing what you have learned.</a:t>
            </a:r>
          </a:p>
          <a:p>
            <a:pPr marL="914400" lvl="1" indent="-457200">
              <a:lnSpc>
                <a:spcPct val="100000"/>
              </a:lnSpc>
              <a:spcAft>
                <a:spcPts val="600"/>
              </a:spcAft>
              <a:buAutoNum type="arabicPeriod"/>
            </a:pPr>
            <a:r>
              <a:rPr lang="en-US" sz="2000" dirty="0">
                <a:latin typeface="Avenir Book" panose="02000503020000020003" pitchFamily="2" charset="0"/>
              </a:rPr>
              <a:t>Study the Lord’s Prayer. Use it as a model upon which to build your prayer life.</a:t>
            </a:r>
          </a:p>
          <a:p>
            <a:pPr marL="914400" lvl="1" indent="-457200">
              <a:lnSpc>
                <a:spcPct val="100000"/>
              </a:lnSpc>
              <a:spcAft>
                <a:spcPts val="600"/>
              </a:spcAft>
              <a:buAutoNum type="arabicPeriod"/>
            </a:pPr>
            <a:r>
              <a:rPr lang="en-US" sz="2000" dirty="0">
                <a:latin typeface="Avenir Book" panose="02000503020000020003" pitchFamily="2" charset="0"/>
              </a:rPr>
              <a:t>Obviously, this prayer is not designed to be exclusive and prohibit any other requests or needs. There is nothing that cannot be taken before God (see Philippians 4:6).</a:t>
            </a:r>
          </a:p>
          <a:p>
            <a:pPr marL="914400" lvl="1" indent="-457200">
              <a:lnSpc>
                <a:spcPct val="100000"/>
              </a:lnSpc>
              <a:spcAft>
                <a:spcPts val="600"/>
              </a:spcAft>
              <a:buAutoNum type="arabicPeriod"/>
            </a:pPr>
            <a:r>
              <a:rPr lang="en-US" sz="2000" dirty="0">
                <a:latin typeface="Avenir Book" panose="02000503020000020003" pitchFamily="2" charset="0"/>
              </a:rPr>
              <a:t>Prayer is designed to be a tremendous blessing. Pray as Jesus did, and you will discover this is true.</a:t>
            </a:r>
          </a:p>
          <a:p>
            <a:pPr marL="914400" lvl="1" indent="-457200">
              <a:lnSpc>
                <a:spcPct val="100000"/>
              </a:lnSpc>
              <a:spcAft>
                <a:spcPts val="600"/>
              </a:spcAft>
              <a:buAutoNum type="arabicPeriod"/>
            </a:pPr>
            <a:r>
              <a:rPr lang="en-US" sz="2000" dirty="0">
                <a:latin typeface="Avenir Book" panose="02000503020000020003" pitchFamily="2" charset="0"/>
              </a:rPr>
              <a:t>Plan to pray regularly. God wants to hear from you!</a:t>
            </a:r>
            <a:endParaRPr lang="en-US" sz="24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496908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2: Disciples Pray</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3034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I need to be taught how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There is a great deal of false information about prayer.</a:t>
            </a:r>
          </a:p>
          <a:p>
            <a:pPr marL="914400" lvl="1" indent="-457200">
              <a:lnSpc>
                <a:spcPct val="100000"/>
              </a:lnSpc>
              <a:spcAft>
                <a:spcPts val="600"/>
              </a:spcAft>
              <a:buAutoNum type="arabicPeriod"/>
            </a:pPr>
            <a:r>
              <a:rPr lang="en-US" sz="2000" dirty="0">
                <a:latin typeface="Avenir Book" panose="02000503020000020003" pitchFamily="2" charset="0"/>
              </a:rPr>
              <a:t>Some teach that prayer is only a mental boost for the one praying. They say this because they don’t believe in God or that He will respond to His creation. Prayer is then just a psychological crutch.</a:t>
            </a:r>
          </a:p>
          <a:p>
            <a:pPr marL="914400" lvl="1" indent="-457200">
              <a:lnSpc>
                <a:spcPct val="100000"/>
              </a:lnSpc>
              <a:spcAft>
                <a:spcPts val="600"/>
              </a:spcAft>
              <a:buAutoNum type="arabicPeriod"/>
            </a:pPr>
            <a:r>
              <a:rPr lang="en-US" sz="2000" dirty="0">
                <a:latin typeface="Avenir Book" panose="02000503020000020003" pitchFamily="2" charset="0"/>
              </a:rPr>
              <a:t>Others teach that prayer is like magic and needs to be chanted or done while holding special religious charms.</a:t>
            </a:r>
          </a:p>
          <a:p>
            <a:pPr marL="914400" lvl="1" indent="-457200">
              <a:lnSpc>
                <a:spcPct val="100000"/>
              </a:lnSpc>
              <a:spcAft>
                <a:spcPts val="600"/>
              </a:spcAft>
              <a:buAutoNum type="arabicPeriod"/>
            </a:pPr>
            <a:r>
              <a:rPr lang="en-US" sz="2000" dirty="0">
                <a:latin typeface="Avenir Book" panose="02000503020000020003" pitchFamily="2" charset="0"/>
              </a:rPr>
              <a:t>Many turn prayer into a “</a:t>
            </a:r>
            <a:r>
              <a:rPr lang="en-US" sz="2000" dirty="0" err="1">
                <a:latin typeface="Avenir Book" panose="02000503020000020003" pitchFamily="2" charset="0"/>
              </a:rPr>
              <a:t>gimme</a:t>
            </a:r>
            <a:r>
              <a:rPr lang="en-US" sz="2000" dirty="0">
                <a:latin typeface="Avenir Book" panose="02000503020000020003" pitchFamily="2" charset="0"/>
              </a:rPr>
              <a:t>” session. They seem to believe prayer makes God into some sort of cosmic vending machine, forcing Him to dispense whatever we desire.</a:t>
            </a:r>
          </a:p>
          <a:p>
            <a:pPr marL="914400" lvl="1" indent="-457200">
              <a:lnSpc>
                <a:spcPct val="100000"/>
              </a:lnSpc>
              <a:spcAft>
                <a:spcPts val="600"/>
              </a:spcAft>
              <a:buAutoNum type="arabicPeriod"/>
            </a:pPr>
            <a:r>
              <a:rPr lang="en-US" sz="2000" dirty="0">
                <a:latin typeface="Avenir Book" panose="02000503020000020003" pitchFamily="2" charset="0"/>
              </a:rPr>
              <a:t>With all of these erroneous ideas about prayer we need to be taught the truth about prayer by Jesus.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73827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I need to be taught how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We need to learn to be like our Teacher.</a:t>
            </a:r>
          </a:p>
          <a:p>
            <a:pPr marL="914400" lvl="1" indent="-457200">
              <a:lnSpc>
                <a:spcPct val="100000"/>
              </a:lnSpc>
              <a:spcAft>
                <a:spcPts val="600"/>
              </a:spcAft>
              <a:buAutoNum type="arabicPeriod"/>
            </a:pPr>
            <a:r>
              <a:rPr lang="en-US" sz="2000" dirty="0">
                <a:latin typeface="Avenir Book" panose="02000503020000020003" pitchFamily="2" charset="0"/>
              </a:rPr>
              <a:t>Disciples want to be like their teacher – Luke 6:40.</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04221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DF169-6FC4-7844-A628-149A8C7E0728}"/>
              </a:ext>
            </a:extLst>
          </p:cNvPr>
          <p:cNvSpPr/>
          <p:nvPr/>
        </p:nvSpPr>
        <p:spPr>
          <a:xfrm>
            <a:off x="0" y="6600907"/>
            <a:ext cx="12192000" cy="253916"/>
          </a:xfrm>
          <a:prstGeom prst="rect">
            <a:avLst/>
          </a:prstGeom>
        </p:spPr>
        <p:txBody>
          <a:bodyPr wrap="square">
            <a:spAutoFit/>
          </a:bodyPr>
          <a:lstStyle/>
          <a:p>
            <a:pPr>
              <a:spcAft>
                <a:spcPts val="600"/>
              </a:spcAft>
            </a:pPr>
            <a:r>
              <a:rPr lang="en-US" sz="1050" i="1" dirty="0">
                <a:solidFill>
                  <a:schemeClr val="bg1"/>
                </a:solidFill>
                <a:latin typeface="Avenir Book" panose="02000503020000020003" pitchFamily="2" charset="0"/>
              </a:rPr>
              <a:t>New American Standard Bible: 1995 Update</a:t>
            </a:r>
            <a:endParaRPr lang="en-US" sz="1050" dirty="0">
              <a:solidFill>
                <a:schemeClr val="bg1"/>
              </a:solidFill>
              <a:latin typeface="Avenir Book" panose="02000503020000020003" pitchFamily="2" charset="0"/>
            </a:endParaRPr>
          </a:p>
        </p:txBody>
      </p:sp>
      <p:sp>
        <p:nvSpPr>
          <p:cNvPr id="5" name="Title 1">
            <a:extLst>
              <a:ext uri="{FF2B5EF4-FFF2-40B4-BE49-F238E27FC236}">
                <a16:creationId xmlns:a16="http://schemas.microsoft.com/office/drawing/2014/main" id="{BB4D3534-DD89-404D-AC22-CDBDE7520C1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chemeClr val="bg1"/>
                </a:solidFill>
                <a:latin typeface="Avenir Book" panose="02000503020000020003" pitchFamily="2" charset="0"/>
              </a:rPr>
              <a:t>Luke 6:40</a:t>
            </a:r>
            <a:br>
              <a:rPr lang="en-US" dirty="0">
                <a:solidFill>
                  <a:schemeClr val="bg1"/>
                </a:solidFill>
                <a:latin typeface="Avenir Book" panose="02000503020000020003" pitchFamily="2" charset="0"/>
              </a:rPr>
            </a:br>
            <a:r>
              <a:rPr lang="en-US" sz="1800" dirty="0">
                <a:solidFill>
                  <a:schemeClr val="bg1"/>
                </a:solidFill>
                <a:latin typeface="Avenir Book" panose="02000503020000020003" pitchFamily="2" charset="0"/>
              </a:rPr>
              <a:t>Pupil and Teacher</a:t>
            </a:r>
            <a:endParaRPr lang="en-US" dirty="0">
              <a:solidFill>
                <a:schemeClr val="bg1"/>
              </a:solidFill>
              <a:latin typeface="Avenir Book" panose="02000503020000020003" pitchFamily="2" charset="0"/>
            </a:endParaRPr>
          </a:p>
        </p:txBody>
      </p:sp>
      <p:sp>
        <p:nvSpPr>
          <p:cNvPr id="2" name="Rectangle 1">
            <a:extLst>
              <a:ext uri="{FF2B5EF4-FFF2-40B4-BE49-F238E27FC236}">
                <a16:creationId xmlns:a16="http://schemas.microsoft.com/office/drawing/2014/main" id="{55787F99-AA5B-FB4D-864C-68766B19D70C}"/>
              </a:ext>
            </a:extLst>
          </p:cNvPr>
          <p:cNvSpPr/>
          <p:nvPr/>
        </p:nvSpPr>
        <p:spPr>
          <a:xfrm>
            <a:off x="358815" y="1327054"/>
            <a:ext cx="11474370" cy="1569660"/>
          </a:xfrm>
          <a:prstGeom prst="rect">
            <a:avLst/>
          </a:prstGeom>
        </p:spPr>
        <p:txBody>
          <a:bodyPr wrap="square">
            <a:spAutoFit/>
          </a:bodyPr>
          <a:lstStyle/>
          <a:p>
            <a:r>
              <a:rPr lang="en-US" sz="2400" baseline="30000" dirty="0">
                <a:solidFill>
                  <a:schemeClr val="bg1">
                    <a:lumMod val="65000"/>
                  </a:schemeClr>
                </a:solidFill>
              </a:rPr>
              <a:t>39</a:t>
            </a:r>
            <a:r>
              <a:rPr lang="en-US" sz="2400" dirty="0">
                <a:solidFill>
                  <a:schemeClr val="bg1">
                    <a:lumMod val="65000"/>
                  </a:schemeClr>
                </a:solidFill>
              </a:rPr>
              <a:t> And He also spoke a parable to them: “A blind man cannot guide a blind man, can he? Will they not both fall into a pit? </a:t>
            </a:r>
            <a:r>
              <a:rPr lang="en-US" sz="2400" b="1" baseline="30000" dirty="0">
                <a:solidFill>
                  <a:schemeClr val="bg1"/>
                </a:solidFill>
              </a:rPr>
              <a:t>40</a:t>
            </a:r>
            <a:r>
              <a:rPr lang="en-US" sz="2400" b="1" dirty="0">
                <a:solidFill>
                  <a:schemeClr val="bg1"/>
                </a:solidFill>
              </a:rPr>
              <a:t> “A pupil is not above his teacher; but everyone, after he has been fully trained, will be like his teacher.</a:t>
            </a:r>
            <a:r>
              <a:rPr lang="en-US" sz="2400" dirty="0">
                <a:solidFill>
                  <a:schemeClr val="bg1"/>
                </a:solidFill>
              </a:rPr>
              <a:t> </a:t>
            </a:r>
            <a:r>
              <a:rPr lang="en-US" sz="2400" baseline="30000" dirty="0">
                <a:solidFill>
                  <a:schemeClr val="bg1">
                    <a:lumMod val="65000"/>
                  </a:schemeClr>
                </a:solidFill>
              </a:rPr>
              <a:t>41</a:t>
            </a:r>
            <a:r>
              <a:rPr lang="en-US" sz="2400" dirty="0">
                <a:solidFill>
                  <a:schemeClr val="bg1">
                    <a:lumMod val="65000"/>
                  </a:schemeClr>
                </a:solidFill>
              </a:rPr>
              <a:t> “Why do you look at the speck that is in your brother’s eye, but do not notice the log that is in your own eye? </a:t>
            </a:r>
            <a:endParaRPr lang="en-US" sz="2800" dirty="0">
              <a:solidFill>
                <a:schemeClr val="bg1">
                  <a:lumMod val="65000"/>
                </a:schemeClr>
              </a:solidFill>
            </a:endParaRPr>
          </a:p>
        </p:txBody>
      </p:sp>
    </p:spTree>
    <p:extLst>
      <p:ext uri="{BB962C8B-B14F-4D97-AF65-F5344CB8AC3E}">
        <p14:creationId xmlns:p14="http://schemas.microsoft.com/office/powerpoint/2010/main" val="78473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I need to be taught how to pray?</a:t>
            </a:r>
            <a:br>
              <a:rPr lang="en-US" dirty="0">
                <a:latin typeface="Avenir Book" panose="02000503020000020003" pitchFamily="2" charset="0"/>
              </a:rPr>
            </a:br>
            <a:r>
              <a:rPr lang="en-US" sz="1800" dirty="0">
                <a:latin typeface="Avenir Book" panose="02000503020000020003" pitchFamily="2" charset="0"/>
              </a:rPr>
              <a:t>Lesson 2: Disciples Pray</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We need to learn to be like our Teacher.</a:t>
            </a:r>
          </a:p>
          <a:p>
            <a:pPr marL="914400" lvl="1" indent="-457200">
              <a:lnSpc>
                <a:spcPct val="100000"/>
              </a:lnSpc>
              <a:spcAft>
                <a:spcPts val="600"/>
              </a:spcAft>
              <a:buAutoNum type="arabicPeriod"/>
            </a:pPr>
            <a:r>
              <a:rPr lang="en-US" sz="2000" dirty="0">
                <a:latin typeface="Avenir Book" panose="02000503020000020003" pitchFamily="2" charset="0"/>
              </a:rPr>
              <a:t>Disciples want to be like their teacher – Luke 6:40.</a:t>
            </a:r>
          </a:p>
          <a:p>
            <a:pPr marL="914400" lvl="1" indent="-457200">
              <a:lnSpc>
                <a:spcPct val="100000"/>
              </a:lnSpc>
              <a:spcAft>
                <a:spcPts val="600"/>
              </a:spcAft>
              <a:buAutoNum type="arabicPeriod"/>
            </a:pPr>
            <a:r>
              <a:rPr lang="en-US" sz="2000" dirty="0">
                <a:latin typeface="Avenir Book" panose="02000503020000020003" pitchFamily="2" charset="0"/>
              </a:rPr>
              <a:t>Read Luke 3:21; 5:16; 6:12; 9:18, 29; 22:41-44.</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05895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A8A6BA4-4E58-451F-96EB-5226598C16E6}">
  <ds:schemaRefs>
    <ds:schemaRef ds:uri="http://schemas.microsoft.com/sharepoint/v3/contenttype/forms"/>
  </ds:schemaRefs>
</ds:datastoreItem>
</file>

<file path=customXml/itemProps3.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1102</TotalTime>
  <Words>7694</Words>
  <Application>Microsoft Macintosh PowerPoint</Application>
  <PresentationFormat>Widescreen</PresentationFormat>
  <Paragraphs>250</Paragraphs>
  <Slides>56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Avenir Book</vt:lpstr>
      <vt:lpstr>Calibri</vt:lpstr>
      <vt:lpstr>Calibri Light</vt:lpstr>
      <vt:lpstr>Office Theme</vt:lpstr>
      <vt:lpstr>PowerPoint Presentation</vt:lpstr>
      <vt:lpstr>Disciples Pray Lesson 2</vt:lpstr>
      <vt:lpstr>PowerPoint Presentation</vt:lpstr>
      <vt:lpstr>Why do I  need to be taught how to pray?</vt:lpstr>
      <vt:lpstr>Why do I need to be taught how to pray? Lesson 2: Disciples Pray</vt:lpstr>
      <vt:lpstr>Why do I need to be taught how to pray? Lesson 2: Disciples Pray</vt:lpstr>
      <vt:lpstr>Why do I need to be taught how to pray? Lesson 2: Disciples Pray</vt:lpstr>
      <vt:lpstr>PowerPoint Presentation</vt:lpstr>
      <vt:lpstr>Why do I need to be taught how to pray? Lesson 2: Disciples Pray</vt:lpstr>
      <vt:lpstr>PowerPoint Presentation</vt:lpstr>
      <vt:lpstr>PowerPoint Presentation</vt:lpstr>
      <vt:lpstr>PowerPoint Presentation</vt:lpstr>
      <vt:lpstr>PowerPoint Presentation</vt:lpstr>
      <vt:lpstr>PowerPoint Presentation</vt:lpstr>
      <vt:lpstr>Why do I need to be taught how to pray? Lesson 2: Disciples Pray</vt:lpstr>
      <vt:lpstr>What did  Jesus teach about praying?</vt:lpstr>
      <vt:lpstr>What did Jesus teach about praying? Lesson 2: Disciples Pray</vt:lpstr>
      <vt:lpstr>What did Jesus teach about praying? Lesson 2: Disciples Pray</vt:lpstr>
      <vt:lpstr>PowerPoint Presentation</vt:lpstr>
      <vt:lpstr>What did Jesus teach about praying? Lesson 2: Disciples Pray</vt:lpstr>
      <vt:lpstr>PowerPoint Presentation</vt:lpstr>
      <vt:lpstr>PowerPoint Presentation</vt:lpstr>
      <vt:lpstr>What did Jesus teach about praying? Lesson 2: Disciples Pray</vt:lpstr>
      <vt:lpstr>PowerPoint Presentation</vt:lpstr>
      <vt:lpstr>What did Jesus teach about praying? Lesson 2: Disciples Pray</vt:lpstr>
      <vt:lpstr>What did Jesus teach about praying? Lesson 2: Disciples Pray</vt:lpstr>
      <vt:lpstr>PowerPoint Presentation</vt:lpstr>
      <vt:lpstr>What did Jesus teach about praying? Lesson 2: Disciples Pray</vt:lpstr>
      <vt:lpstr>PowerPoint Presentation</vt:lpstr>
      <vt:lpstr>What did Jesus teach about praying? Lesson 2: Disciples Pray</vt:lpstr>
      <vt:lpstr>For what did  Jesus teach us to pray?</vt:lpstr>
      <vt:lpstr>For what did Jesus teach us to pray? Lesson 2: Disciples Pray</vt:lpstr>
      <vt:lpstr>PowerPoint Presentation</vt:lpstr>
      <vt:lpstr>For what did Jesus teach us to pray? Lesson 2: Disciples Pray</vt:lpstr>
      <vt:lpstr>PowerPoint Presentation</vt:lpstr>
      <vt:lpstr>PowerPoint Presentation</vt:lpstr>
      <vt:lpstr>For what did Jesus teach us to pray? Lesson 2: Disciples Pray</vt:lpstr>
      <vt:lpstr>For what did Jesus teach us to pray? Lesson 2: Disciples Pray</vt:lpstr>
      <vt:lpstr>For what did Jesus teach us to pray? Lesson 2: Disciples Pray</vt:lpstr>
      <vt:lpstr>For what did Jesus teach us to pray? Lesson 2: Disciples Pray</vt:lpstr>
      <vt:lpstr>PowerPoint Presentation</vt:lpstr>
      <vt:lpstr>For what did Jesus teach us to pray? Lesson 2: Disciples Pray</vt:lpstr>
      <vt:lpstr>PowerPoint Presentation</vt:lpstr>
      <vt:lpstr>PowerPoint Presentation</vt:lpstr>
      <vt:lpstr>For what did Jesus teach us to pray? Lesson 2: Disciples Pray</vt:lpstr>
      <vt:lpstr>For what did Jesus teach us to pray? Lesson 2: Disciples Pray</vt:lpstr>
      <vt:lpstr>PowerPoint Presentation</vt:lpstr>
      <vt:lpstr>For what did Jesus teach us to pray? Lesson 2: Disciples Pray</vt:lpstr>
      <vt:lpstr>PowerPoint Presentation</vt:lpstr>
      <vt:lpstr>For what did Jesus teach us to pray? Lesson 2: Disciples Pray</vt:lpstr>
      <vt:lpstr>Conclusion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55</cp:revision>
  <dcterms:created xsi:type="dcterms:W3CDTF">2021-04-13T16:41:06Z</dcterms:created>
  <dcterms:modified xsi:type="dcterms:W3CDTF">2021-06-21T17:10:15Z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