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5" r:id="rId1"/>
  </p:sldMasterIdLst>
  <p:handoutMasterIdLst>
    <p:handoutMasterId r:id="rId21"/>
  </p:handoutMasterIdLst>
  <p:sldIdLst>
    <p:sldId id="256" r:id="rId2"/>
    <p:sldId id="274" r:id="rId3"/>
    <p:sldId id="275" r:id="rId4"/>
    <p:sldId id="257" r:id="rId5"/>
    <p:sldId id="258" r:id="rId6"/>
    <p:sldId id="259" r:id="rId7"/>
    <p:sldId id="260" r:id="rId8"/>
    <p:sldId id="261" r:id="rId9"/>
    <p:sldId id="263" r:id="rId10"/>
    <p:sldId id="262" r:id="rId11"/>
    <p:sldId id="264" r:id="rId12"/>
    <p:sldId id="271" r:id="rId13"/>
    <p:sldId id="273" r:id="rId14"/>
    <p:sldId id="265" r:id="rId15"/>
    <p:sldId id="266" r:id="rId16"/>
    <p:sldId id="267" r:id="rId17"/>
    <p:sldId id="268" r:id="rId18"/>
    <p:sldId id="269" r:id="rId19"/>
    <p:sldId id="270" r:id="rId20"/>
  </p:sldIdLst>
  <p:sldSz cx="9144000" cy="6858000" type="screen4x3"/>
  <p:notesSz cx="9236075" cy="70104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Wingdings 3" panose="05040102010807070707" pitchFamily="18" charset="2"/>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AE2444-261D-44DD-A3B2-318E4ADD898F}" v="141" dt="2021-06-30T19:16:26.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133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3177" tIns="46589" rIns="93177" bIns="46589" rtlCol="0"/>
          <a:lstStyle>
            <a:lvl1pPr algn="r">
              <a:defRPr sz="1200"/>
            </a:lvl1pPr>
          </a:lstStyle>
          <a:p>
            <a:fld id="{68C69DC2-67AD-4988-A8F2-1D90634E9D7F}" type="datetimeFigureOut">
              <a:rPr lang="en-US" smtClean="0"/>
              <a:t>6/30/2021</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3177" tIns="46589" rIns="93177" bIns="46589" rtlCol="0" anchor="b"/>
          <a:lstStyle>
            <a:lvl1pPr algn="r">
              <a:defRPr sz="1200"/>
            </a:lvl1pPr>
          </a:lstStyle>
          <a:p>
            <a:fld id="{32E2FC08-7587-44E8-B305-962BF09E92B8}" type="slidenum">
              <a:rPr lang="en-US" smtClean="0"/>
              <a:t>‹#›</a:t>
            </a:fld>
            <a:endParaRPr lang="en-US"/>
          </a:p>
        </p:txBody>
      </p:sp>
    </p:spTree>
    <p:extLst>
      <p:ext uri="{BB962C8B-B14F-4D97-AF65-F5344CB8AC3E}">
        <p14:creationId xmlns:p14="http://schemas.microsoft.com/office/powerpoint/2010/main" val="31658214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253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744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1803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3101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240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3452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012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917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591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28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723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125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485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181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736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131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6/30/2021</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271755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C003-10C1-45EB-97C0-A9F2613DFC17}"/>
              </a:ext>
            </a:extLst>
          </p:cNvPr>
          <p:cNvSpPr>
            <a:spLocks noGrp="1"/>
          </p:cNvSpPr>
          <p:nvPr>
            <p:ph type="ctrTitle"/>
          </p:nvPr>
        </p:nvSpPr>
        <p:spPr/>
        <p:txBody>
          <a:bodyPr>
            <a:noAutofit/>
          </a:bodyPr>
          <a:lstStyle/>
          <a:p>
            <a:r>
              <a:rPr lang="en-US" sz="4800" dirty="0"/>
              <a:t>“The House was Filled with the Fragrance”</a:t>
            </a:r>
          </a:p>
        </p:txBody>
      </p:sp>
      <p:sp>
        <p:nvSpPr>
          <p:cNvPr id="3" name="Subtitle 2">
            <a:extLst>
              <a:ext uri="{FF2B5EF4-FFF2-40B4-BE49-F238E27FC236}">
                <a16:creationId xmlns:a16="http://schemas.microsoft.com/office/drawing/2014/main" id="{634F4425-0338-478A-B695-9A85E28020A5}"/>
              </a:ext>
            </a:extLst>
          </p:cNvPr>
          <p:cNvSpPr>
            <a:spLocks noGrp="1"/>
          </p:cNvSpPr>
          <p:nvPr>
            <p:ph type="subTitle" idx="1"/>
          </p:nvPr>
        </p:nvSpPr>
        <p:spPr/>
        <p:txBody>
          <a:bodyPr/>
          <a:lstStyle/>
          <a:p>
            <a:r>
              <a:rPr lang="en-US" dirty="0"/>
              <a:t>John 12.3</a:t>
            </a:r>
          </a:p>
        </p:txBody>
      </p:sp>
    </p:spTree>
    <p:extLst>
      <p:ext uri="{BB962C8B-B14F-4D97-AF65-F5344CB8AC3E}">
        <p14:creationId xmlns:p14="http://schemas.microsoft.com/office/powerpoint/2010/main" val="2564841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B2599-BC5A-433D-B2FF-0D07C2844576}"/>
              </a:ext>
            </a:extLst>
          </p:cNvPr>
          <p:cNvSpPr>
            <a:spLocks noGrp="1"/>
          </p:cNvSpPr>
          <p:nvPr>
            <p:ph type="title"/>
          </p:nvPr>
        </p:nvSpPr>
        <p:spPr/>
        <p:txBody>
          <a:bodyPr/>
          <a:lstStyle/>
          <a:p>
            <a:r>
              <a:rPr lang="en-US" dirty="0"/>
              <a:t> A remnant</a:t>
            </a:r>
          </a:p>
        </p:txBody>
      </p:sp>
      <p:sp>
        <p:nvSpPr>
          <p:cNvPr id="3" name="Content Placeholder 2">
            <a:extLst>
              <a:ext uri="{FF2B5EF4-FFF2-40B4-BE49-F238E27FC236}">
                <a16:creationId xmlns:a16="http://schemas.microsoft.com/office/drawing/2014/main" id="{2D30C6A8-5AA4-435D-9E1A-F4FF259323C5}"/>
              </a:ext>
            </a:extLst>
          </p:cNvPr>
          <p:cNvSpPr>
            <a:spLocks noGrp="1"/>
          </p:cNvSpPr>
          <p:nvPr>
            <p:ph idx="1"/>
          </p:nvPr>
        </p:nvSpPr>
        <p:spPr/>
        <p:txBody>
          <a:bodyPr/>
          <a:lstStyle/>
          <a:p>
            <a:r>
              <a:rPr lang="en-US" dirty="0"/>
              <a:t>“For though your people, O Israel, may be like the sand of the sea, only a remnant within them will return” (Isa 10.22)</a:t>
            </a:r>
          </a:p>
          <a:p>
            <a:r>
              <a:rPr lang="en-US" dirty="0"/>
              <a:t>“Then I Myself will gather the remnant of My flock out of all the countries where I have driven them and bring them back to their pasture, and they will be fruitful and multiply.” (Jer 23.3); 37.7-10</a:t>
            </a:r>
          </a:p>
          <a:p>
            <a:r>
              <a:rPr lang="en-US" dirty="0"/>
              <a:t>“I will surely assemble all of you, Jacob, I will surely gather the remnant of Israel. I will put them together like sheep in the fold, like a flock in the midst of its pasture they will be noisy with men.” (Mic 2.12)</a:t>
            </a:r>
          </a:p>
        </p:txBody>
      </p:sp>
    </p:spTree>
    <p:extLst>
      <p:ext uri="{BB962C8B-B14F-4D97-AF65-F5344CB8AC3E}">
        <p14:creationId xmlns:p14="http://schemas.microsoft.com/office/powerpoint/2010/main" val="304281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F40C5-2DAC-46B1-93E8-EEDB998F95FB}"/>
              </a:ext>
            </a:extLst>
          </p:cNvPr>
          <p:cNvSpPr>
            <a:spLocks noGrp="1"/>
          </p:cNvSpPr>
          <p:nvPr>
            <p:ph type="title"/>
          </p:nvPr>
        </p:nvSpPr>
        <p:spPr/>
        <p:txBody>
          <a:bodyPr/>
          <a:lstStyle/>
          <a:p>
            <a:r>
              <a:rPr lang="en-US" dirty="0"/>
              <a:t>Like the exodus</a:t>
            </a:r>
          </a:p>
        </p:txBody>
      </p:sp>
      <p:sp>
        <p:nvSpPr>
          <p:cNvPr id="3" name="Content Placeholder 2">
            <a:extLst>
              <a:ext uri="{FF2B5EF4-FFF2-40B4-BE49-F238E27FC236}">
                <a16:creationId xmlns:a16="http://schemas.microsoft.com/office/drawing/2014/main" id="{2991852E-89F6-4BC5-B014-67EB5478B89F}"/>
              </a:ext>
            </a:extLst>
          </p:cNvPr>
          <p:cNvSpPr>
            <a:spLocks noGrp="1"/>
          </p:cNvSpPr>
          <p:nvPr>
            <p:ph idx="1"/>
          </p:nvPr>
        </p:nvSpPr>
        <p:spPr/>
        <p:txBody>
          <a:bodyPr>
            <a:normAutofit/>
          </a:bodyPr>
          <a:lstStyle/>
          <a:p>
            <a:r>
              <a:rPr lang="en-US" dirty="0"/>
              <a:t>“And there will be a highway from Assyria for the remnant of His people who will be left, just as there was for Israel in the day that they came up out of the land of Egypt.” (Isa 11.16)</a:t>
            </a:r>
          </a:p>
          <a:p>
            <a:r>
              <a:rPr lang="en-US" dirty="0"/>
              <a:t>Go through, go through the gates, clear the way for the people; Build up, build up the highway, remove the stones, lift up a standard over the peoples. Behold, the Lord has proclaimed to the end of the earth, say to the daughter of Zion, “Lo, your salvation comes; behold His reward is with Him, and His recompense before Him.” And they will call them, “The holy people, the redeemed of the Lord” (Isa 62.10-12)</a:t>
            </a:r>
          </a:p>
        </p:txBody>
      </p:sp>
    </p:spTree>
    <p:extLst>
      <p:ext uri="{BB962C8B-B14F-4D97-AF65-F5344CB8AC3E}">
        <p14:creationId xmlns:p14="http://schemas.microsoft.com/office/powerpoint/2010/main" val="151378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Exile Not Over</a:t>
            </a:r>
          </a:p>
        </p:txBody>
      </p:sp>
      <p:sp>
        <p:nvSpPr>
          <p:cNvPr id="3" name="Content Placeholder 2"/>
          <p:cNvSpPr>
            <a:spLocks noGrp="1"/>
          </p:cNvSpPr>
          <p:nvPr>
            <p:ph idx="1"/>
          </p:nvPr>
        </p:nvSpPr>
        <p:spPr/>
        <p:txBody>
          <a:bodyPr/>
          <a:lstStyle/>
          <a:p>
            <a:r>
              <a:rPr lang="en-US" dirty="0"/>
              <a:t>When Jesus came to this earth, it is clear that there was a very real sense in which Israel’s exile was not yet over.</a:t>
            </a:r>
          </a:p>
          <a:p>
            <a:r>
              <a:rPr lang="en-US" dirty="0"/>
              <a:t>Sure, they had returned from Babylon,</a:t>
            </a:r>
          </a:p>
          <a:p>
            <a:r>
              <a:rPr lang="en-US" dirty="0"/>
              <a:t>But the Babylonian captivity was only the “first step” of a more extensive return to God; a coming out of the captivity of sin and death.</a:t>
            </a:r>
          </a:p>
        </p:txBody>
      </p:sp>
    </p:spTree>
    <p:extLst>
      <p:ext uri="{BB962C8B-B14F-4D97-AF65-F5344CB8AC3E}">
        <p14:creationId xmlns:p14="http://schemas.microsoft.com/office/powerpoint/2010/main" val="238962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Exile Not Over</a:t>
            </a:r>
          </a:p>
        </p:txBody>
      </p:sp>
      <p:sp>
        <p:nvSpPr>
          <p:cNvPr id="3" name="Content Placeholder 2"/>
          <p:cNvSpPr>
            <a:spLocks noGrp="1"/>
          </p:cNvSpPr>
          <p:nvPr>
            <p:ph idx="1"/>
          </p:nvPr>
        </p:nvSpPr>
        <p:spPr>
          <a:xfrm>
            <a:off x="1945200" y="2191109"/>
            <a:ext cx="5927783" cy="4447435"/>
          </a:xfrm>
        </p:spPr>
        <p:txBody>
          <a:bodyPr>
            <a:normAutofit/>
          </a:bodyPr>
          <a:lstStyle/>
          <a:p>
            <a:pPr>
              <a:lnSpc>
                <a:spcPct val="110000"/>
              </a:lnSpc>
            </a:pPr>
            <a:r>
              <a:rPr lang="en-US" dirty="0"/>
              <a:t>Things that were still lacking:</a:t>
            </a:r>
          </a:p>
          <a:p>
            <a:pPr lvl="1">
              <a:lnSpc>
                <a:spcPct val="110000"/>
              </a:lnSpc>
            </a:pPr>
            <a:r>
              <a:rPr lang="en-US" sz="1800" dirty="0"/>
              <a:t>Israel was not free.</a:t>
            </a:r>
          </a:p>
          <a:p>
            <a:pPr lvl="1">
              <a:lnSpc>
                <a:spcPct val="110000"/>
              </a:lnSpc>
            </a:pPr>
            <a:r>
              <a:rPr lang="en-US" sz="1800" dirty="0"/>
              <a:t>Israel had no (rightful) king.</a:t>
            </a:r>
          </a:p>
          <a:p>
            <a:pPr lvl="1">
              <a:lnSpc>
                <a:spcPct val="110000"/>
              </a:lnSpc>
            </a:pPr>
            <a:r>
              <a:rPr lang="en-US" sz="1800" dirty="0"/>
              <a:t>Israel did not have a legitimate high priest.</a:t>
            </a:r>
          </a:p>
          <a:p>
            <a:pPr lvl="1">
              <a:lnSpc>
                <a:spcPct val="110000"/>
              </a:lnSpc>
            </a:pPr>
            <a:r>
              <a:rPr lang="en-US" sz="1800" dirty="0"/>
              <a:t>God had not returned to the temple.</a:t>
            </a:r>
          </a:p>
          <a:p>
            <a:pPr lvl="1">
              <a:lnSpc>
                <a:spcPct val="110000"/>
              </a:lnSpc>
            </a:pPr>
            <a:r>
              <a:rPr lang="en-US" sz="1800" dirty="0"/>
              <a:t>Israel was still scattered.</a:t>
            </a:r>
          </a:p>
          <a:p>
            <a:pPr lvl="1"/>
            <a:endParaRPr lang="en-US" sz="2000" dirty="0"/>
          </a:p>
        </p:txBody>
      </p:sp>
    </p:spTree>
    <p:extLst>
      <p:ext uri="{BB962C8B-B14F-4D97-AF65-F5344CB8AC3E}">
        <p14:creationId xmlns:p14="http://schemas.microsoft.com/office/powerpoint/2010/main" val="49985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7C99-448B-4504-96C7-9BE07F229D56}"/>
              </a:ext>
            </a:extLst>
          </p:cNvPr>
          <p:cNvSpPr>
            <a:spLocks noGrp="1"/>
          </p:cNvSpPr>
          <p:nvPr>
            <p:ph type="title"/>
          </p:nvPr>
        </p:nvSpPr>
        <p:spPr/>
        <p:txBody>
          <a:bodyPr/>
          <a:lstStyle/>
          <a:p>
            <a:r>
              <a:rPr lang="en-US" dirty="0"/>
              <a:t>Indicators in John’s Gospel: The Exile is Ending</a:t>
            </a:r>
          </a:p>
        </p:txBody>
      </p:sp>
      <p:sp>
        <p:nvSpPr>
          <p:cNvPr id="3" name="Content Placeholder 2">
            <a:extLst>
              <a:ext uri="{FF2B5EF4-FFF2-40B4-BE49-F238E27FC236}">
                <a16:creationId xmlns:a16="http://schemas.microsoft.com/office/drawing/2014/main" id="{7B4B738E-6396-4496-8346-C8169D661476}"/>
              </a:ext>
            </a:extLst>
          </p:cNvPr>
          <p:cNvSpPr>
            <a:spLocks noGrp="1"/>
          </p:cNvSpPr>
          <p:nvPr>
            <p:ph idx="1"/>
          </p:nvPr>
        </p:nvSpPr>
        <p:spPr>
          <a:xfrm>
            <a:off x="1731147" y="2290438"/>
            <a:ext cx="6803254" cy="4261281"/>
          </a:xfrm>
        </p:spPr>
        <p:txBody>
          <a:bodyPr>
            <a:normAutofit/>
          </a:bodyPr>
          <a:lstStyle/>
          <a:p>
            <a:r>
              <a:rPr lang="en-US" dirty="0"/>
              <a:t>John 1.29 – the Lamb of God (exodus imagery).</a:t>
            </a:r>
          </a:p>
          <a:p>
            <a:r>
              <a:rPr lang="en-US" dirty="0"/>
              <a:t>John 1.35-51 – disciples gather to Jesus.</a:t>
            </a:r>
          </a:p>
          <a:p>
            <a:r>
              <a:rPr lang="en-US" dirty="0"/>
              <a:t>John 2.13-22 – Jesus comes to the temple.</a:t>
            </a:r>
          </a:p>
          <a:p>
            <a:r>
              <a:rPr lang="en-US" dirty="0"/>
              <a:t>John 6.12 – “Gather up the leftover fragments so that nothing will be lost.”</a:t>
            </a:r>
          </a:p>
          <a:p>
            <a:pPr lvl="1"/>
            <a:r>
              <a:rPr lang="en-US" dirty="0"/>
              <a:t>“Seek from the book of the Lord, and read: </a:t>
            </a:r>
            <a:r>
              <a:rPr lang="en-US" b="1" dirty="0"/>
              <a:t>Not one of these will be missing</a:t>
            </a:r>
            <a:r>
              <a:rPr lang="en-US" dirty="0"/>
              <a:t>; none will lack its mate. For His mouth has commanded, and His Spirit has gathered them.” (34.16)</a:t>
            </a:r>
          </a:p>
          <a:p>
            <a:pPr lvl="1"/>
            <a:r>
              <a:rPr lang="en-US" dirty="0"/>
              <a:t>Ezek 39.28: “Then they will know that I am the Lord their God because I made them go into exile among the nations, and then gathered them again to their own land; </a:t>
            </a:r>
            <a:r>
              <a:rPr lang="en-US" b="1" dirty="0"/>
              <a:t>and I will leave none of them there any longer</a:t>
            </a:r>
            <a:r>
              <a:rPr lang="en-US" dirty="0"/>
              <a:t>.”</a:t>
            </a:r>
          </a:p>
        </p:txBody>
      </p:sp>
    </p:spTree>
    <p:extLst>
      <p:ext uri="{BB962C8B-B14F-4D97-AF65-F5344CB8AC3E}">
        <p14:creationId xmlns:p14="http://schemas.microsoft.com/office/powerpoint/2010/main" val="26665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EFF7-0C66-4F3D-A4E6-97D72286144D}"/>
              </a:ext>
            </a:extLst>
          </p:cNvPr>
          <p:cNvSpPr>
            <a:spLocks noGrp="1"/>
          </p:cNvSpPr>
          <p:nvPr>
            <p:ph type="title"/>
          </p:nvPr>
        </p:nvSpPr>
        <p:spPr/>
        <p:txBody>
          <a:bodyPr/>
          <a:lstStyle/>
          <a:p>
            <a:r>
              <a:rPr lang="en-US" dirty="0"/>
              <a:t>Indicators in John’s Gospel</a:t>
            </a:r>
          </a:p>
        </p:txBody>
      </p:sp>
      <p:sp>
        <p:nvSpPr>
          <p:cNvPr id="3" name="Content Placeholder 2">
            <a:extLst>
              <a:ext uri="{FF2B5EF4-FFF2-40B4-BE49-F238E27FC236}">
                <a16:creationId xmlns:a16="http://schemas.microsoft.com/office/drawing/2014/main" id="{B25DC179-A545-4F00-9EBE-8CD55D5521E4}"/>
              </a:ext>
            </a:extLst>
          </p:cNvPr>
          <p:cNvSpPr>
            <a:spLocks noGrp="1"/>
          </p:cNvSpPr>
          <p:nvPr>
            <p:ph idx="1"/>
          </p:nvPr>
        </p:nvSpPr>
        <p:spPr>
          <a:xfrm>
            <a:off x="1942415" y="1786855"/>
            <a:ext cx="6591985" cy="4731391"/>
          </a:xfrm>
        </p:spPr>
        <p:txBody>
          <a:bodyPr>
            <a:normAutofit/>
          </a:bodyPr>
          <a:lstStyle/>
          <a:p>
            <a:r>
              <a:rPr lang="en-US" dirty="0"/>
              <a:t>John 7 and 8 – at the Feast of Booths.</a:t>
            </a:r>
          </a:p>
          <a:p>
            <a:pPr lvl="1"/>
            <a:r>
              <a:rPr lang="en-US" dirty="0"/>
              <a:t>Remembering the exodus, water and light.</a:t>
            </a:r>
          </a:p>
          <a:p>
            <a:r>
              <a:rPr lang="en-US" dirty="0"/>
              <a:t>John 10 – Jesus is the Good Shepherd.</a:t>
            </a:r>
          </a:p>
          <a:p>
            <a:pPr lvl="1"/>
            <a:r>
              <a:rPr lang="en-US" dirty="0"/>
              <a:t>“I will surely assemble all of you, Jacob, I will surely gather the remnant of Israel. I will put them together </a:t>
            </a:r>
            <a:r>
              <a:rPr lang="en-US" b="1" dirty="0"/>
              <a:t>like sheep in the fold</a:t>
            </a:r>
            <a:r>
              <a:rPr lang="en-US" dirty="0"/>
              <a:t>; Like a flock in the midst of its pasture they will be noisy with men” (Mic 2.12)</a:t>
            </a:r>
          </a:p>
          <a:p>
            <a:pPr lvl="1"/>
            <a:r>
              <a:rPr lang="en-US" dirty="0"/>
              <a:t>“</a:t>
            </a:r>
            <a:r>
              <a:rPr lang="en-US" b="1" dirty="0"/>
              <a:t>Like a shepherd He will tend His flock, in His arm He will gather the lambs</a:t>
            </a:r>
            <a:r>
              <a:rPr lang="en-US" dirty="0"/>
              <a:t> and carry them in His bosom; He will gently lead the nursing ewes.” (Isa 40.11)</a:t>
            </a:r>
          </a:p>
          <a:p>
            <a:r>
              <a:rPr lang="en-US" dirty="0"/>
              <a:t>John 11 – the resurrection of Lazarus.</a:t>
            </a:r>
          </a:p>
          <a:p>
            <a:pPr lvl="1"/>
            <a:r>
              <a:rPr lang="en-US" dirty="0"/>
              <a:t>“Behold, </a:t>
            </a:r>
            <a:r>
              <a:rPr lang="en-US" b="1" dirty="0"/>
              <a:t>I will open your graves and cause you to come up out of your graves</a:t>
            </a:r>
            <a:r>
              <a:rPr lang="en-US" dirty="0"/>
              <a:t>, My people; and I will bring you into the land of Israel.” (Ezek 37.12)</a:t>
            </a:r>
          </a:p>
        </p:txBody>
      </p:sp>
    </p:spTree>
    <p:extLst>
      <p:ext uri="{BB962C8B-B14F-4D97-AF65-F5344CB8AC3E}">
        <p14:creationId xmlns:p14="http://schemas.microsoft.com/office/powerpoint/2010/main" val="168774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FA62-0D68-4240-B57D-0CA6C9DC56D3}"/>
              </a:ext>
            </a:extLst>
          </p:cNvPr>
          <p:cNvSpPr>
            <a:spLocks noGrp="1"/>
          </p:cNvSpPr>
          <p:nvPr>
            <p:ph type="title"/>
          </p:nvPr>
        </p:nvSpPr>
        <p:spPr/>
        <p:txBody>
          <a:bodyPr/>
          <a:lstStyle/>
          <a:p>
            <a:r>
              <a:rPr lang="en-US" dirty="0"/>
              <a:t>John 11</a:t>
            </a:r>
          </a:p>
        </p:txBody>
      </p:sp>
      <p:sp>
        <p:nvSpPr>
          <p:cNvPr id="3" name="Content Placeholder 2">
            <a:extLst>
              <a:ext uri="{FF2B5EF4-FFF2-40B4-BE49-F238E27FC236}">
                <a16:creationId xmlns:a16="http://schemas.microsoft.com/office/drawing/2014/main" id="{5DEB0BD5-9A8A-4833-9DCA-D7379D008AD2}"/>
              </a:ext>
            </a:extLst>
          </p:cNvPr>
          <p:cNvSpPr>
            <a:spLocks noGrp="1"/>
          </p:cNvSpPr>
          <p:nvPr>
            <p:ph idx="1"/>
          </p:nvPr>
        </p:nvSpPr>
        <p:spPr/>
        <p:txBody>
          <a:bodyPr/>
          <a:lstStyle/>
          <a:p>
            <a:r>
              <a:rPr lang="en-US" dirty="0"/>
              <a:t>Caiaphas unwittingly prophesied.</a:t>
            </a:r>
          </a:p>
          <a:p>
            <a:r>
              <a:rPr lang="en-US" dirty="0"/>
              <a:t>“But one of them, Caiaphas, who was high priest that year, said to them, ‘You know nothing at all, nor do you take into account that it is expedient for you that one man die for the people, and that the whole nation not perish.’ Now he did not say this on his own initiative, but being high priest that year, he prophesied that Jesus was going to die for the nation, and not for the nation only, </a:t>
            </a:r>
            <a:r>
              <a:rPr lang="en-US" b="1" dirty="0"/>
              <a:t>but in order that He might also gather together into one the children of God who are scattered abroad</a:t>
            </a:r>
            <a:r>
              <a:rPr lang="en-US" dirty="0"/>
              <a:t>. So from that day on they planned together to kill Him.” (vv 49-53)</a:t>
            </a:r>
          </a:p>
        </p:txBody>
      </p:sp>
    </p:spTree>
    <p:extLst>
      <p:ext uri="{BB962C8B-B14F-4D97-AF65-F5344CB8AC3E}">
        <p14:creationId xmlns:p14="http://schemas.microsoft.com/office/powerpoint/2010/main" val="5146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1935-7D86-4D2A-B2BD-40563A2A2225}"/>
              </a:ext>
            </a:extLst>
          </p:cNvPr>
          <p:cNvSpPr>
            <a:spLocks noGrp="1"/>
          </p:cNvSpPr>
          <p:nvPr>
            <p:ph type="title"/>
          </p:nvPr>
        </p:nvSpPr>
        <p:spPr/>
        <p:txBody>
          <a:bodyPr/>
          <a:lstStyle/>
          <a:p>
            <a:r>
              <a:rPr lang="en-US" dirty="0"/>
              <a:t>John 12</a:t>
            </a:r>
          </a:p>
        </p:txBody>
      </p:sp>
      <p:sp>
        <p:nvSpPr>
          <p:cNvPr id="3" name="Content Placeholder 2">
            <a:extLst>
              <a:ext uri="{FF2B5EF4-FFF2-40B4-BE49-F238E27FC236}">
                <a16:creationId xmlns:a16="http://schemas.microsoft.com/office/drawing/2014/main" id="{1249011E-8D63-41D5-A289-3347C8E37389}"/>
              </a:ext>
            </a:extLst>
          </p:cNvPr>
          <p:cNvSpPr>
            <a:spLocks noGrp="1"/>
          </p:cNvSpPr>
          <p:nvPr>
            <p:ph idx="1"/>
          </p:nvPr>
        </p:nvSpPr>
        <p:spPr/>
        <p:txBody>
          <a:bodyPr/>
          <a:lstStyle/>
          <a:p>
            <a:r>
              <a:rPr lang="en-US" dirty="0"/>
              <a:t>Mary anointed Jesus with perfume.</a:t>
            </a:r>
          </a:p>
          <a:p>
            <a:r>
              <a:rPr lang="en-US" dirty="0"/>
              <a:t>Jesus said it was connected with His death – a preparation for His burial (v 7).</a:t>
            </a:r>
          </a:p>
          <a:p>
            <a:pPr lvl="1"/>
            <a:r>
              <a:rPr lang="en-US" dirty="0"/>
              <a:t>“Therefore Jesus said, ‘Let her alone, [Judas], [she held it back] so that she may keep it for the day of My burial.’”</a:t>
            </a:r>
          </a:p>
        </p:txBody>
      </p:sp>
    </p:spTree>
    <p:extLst>
      <p:ext uri="{BB962C8B-B14F-4D97-AF65-F5344CB8AC3E}">
        <p14:creationId xmlns:p14="http://schemas.microsoft.com/office/powerpoint/2010/main" val="343769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0B28-7A42-46BA-A316-E8EFF56297F1}"/>
              </a:ext>
            </a:extLst>
          </p:cNvPr>
          <p:cNvSpPr>
            <a:spLocks noGrp="1"/>
          </p:cNvSpPr>
          <p:nvPr>
            <p:ph type="title"/>
          </p:nvPr>
        </p:nvSpPr>
        <p:spPr/>
        <p:txBody>
          <a:bodyPr/>
          <a:lstStyle/>
          <a:p>
            <a:r>
              <a:rPr lang="en-US" dirty="0"/>
              <a:t>An additional element</a:t>
            </a:r>
          </a:p>
        </p:txBody>
      </p:sp>
      <p:sp>
        <p:nvSpPr>
          <p:cNvPr id="3" name="Content Placeholder 2">
            <a:extLst>
              <a:ext uri="{FF2B5EF4-FFF2-40B4-BE49-F238E27FC236}">
                <a16:creationId xmlns:a16="http://schemas.microsoft.com/office/drawing/2014/main" id="{DBE48F2E-651E-41CE-8EB0-273A12E404FD}"/>
              </a:ext>
            </a:extLst>
          </p:cNvPr>
          <p:cNvSpPr>
            <a:spLocks noGrp="1"/>
          </p:cNvSpPr>
          <p:nvPr>
            <p:ph idx="1"/>
          </p:nvPr>
        </p:nvSpPr>
        <p:spPr/>
        <p:txBody>
          <a:bodyPr/>
          <a:lstStyle/>
          <a:p>
            <a:r>
              <a:rPr lang="en-US" dirty="0"/>
              <a:t>Whenever the relationship with God was broken by sin, a sacrifice was required to repair the relationship.</a:t>
            </a:r>
          </a:p>
          <a:p>
            <a:pPr lvl="1"/>
            <a:r>
              <a:rPr lang="en-US" dirty="0"/>
              <a:t>The smell of the sacrifice is often described in the Bible as a “sweet aroma” to God.</a:t>
            </a:r>
          </a:p>
          <a:p>
            <a:r>
              <a:rPr lang="en-US" dirty="0"/>
              <a:t>So it would be with the return of the remnant from exile: they would return via a sacrifice to God.</a:t>
            </a:r>
          </a:p>
          <a:p>
            <a:r>
              <a:rPr lang="en-US" dirty="0"/>
              <a:t>Ezek 20.41: “</a:t>
            </a:r>
            <a:r>
              <a:rPr lang="en-US" b="1" dirty="0"/>
              <a:t>As [by, with] a soothing aroma I will accept you when I bring you out from the peoples and gather you from the lands where you are scattered</a:t>
            </a:r>
            <a:r>
              <a:rPr lang="en-US" dirty="0"/>
              <a:t>; and I will prove Myself holy among you in the sight of the nations.”</a:t>
            </a:r>
          </a:p>
        </p:txBody>
      </p:sp>
    </p:spTree>
    <p:extLst>
      <p:ext uri="{BB962C8B-B14F-4D97-AF65-F5344CB8AC3E}">
        <p14:creationId xmlns:p14="http://schemas.microsoft.com/office/powerpoint/2010/main" val="412416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09515-8357-4DFE-A8EB-51C4DCEC0132}"/>
              </a:ext>
            </a:extLst>
          </p:cNvPr>
          <p:cNvSpPr>
            <a:spLocks noGrp="1"/>
          </p:cNvSpPr>
          <p:nvPr>
            <p:ph type="title"/>
          </p:nvPr>
        </p:nvSpPr>
        <p:spPr/>
        <p:txBody>
          <a:bodyPr/>
          <a:lstStyle/>
          <a:p>
            <a:r>
              <a:rPr lang="en-US" dirty="0"/>
              <a:t>John 12.3</a:t>
            </a:r>
          </a:p>
        </p:txBody>
      </p:sp>
      <p:sp>
        <p:nvSpPr>
          <p:cNvPr id="3" name="Content Placeholder 2">
            <a:extLst>
              <a:ext uri="{FF2B5EF4-FFF2-40B4-BE49-F238E27FC236}">
                <a16:creationId xmlns:a16="http://schemas.microsoft.com/office/drawing/2014/main" id="{017D34A6-76FE-48C9-94FA-D02FD44561FD}"/>
              </a:ext>
            </a:extLst>
          </p:cNvPr>
          <p:cNvSpPr>
            <a:spLocks noGrp="1"/>
          </p:cNvSpPr>
          <p:nvPr>
            <p:ph idx="1"/>
          </p:nvPr>
        </p:nvSpPr>
        <p:spPr/>
        <p:txBody>
          <a:bodyPr/>
          <a:lstStyle/>
          <a:p>
            <a:r>
              <a:rPr lang="en-US" dirty="0"/>
              <a:t>Why does John specifically mention the fact that the sweet smell of the perfume with which Mary anointed Jesus filled the house?</a:t>
            </a:r>
          </a:p>
          <a:p>
            <a:r>
              <a:rPr lang="en-US" dirty="0"/>
              <a:t>Because it symbolized the sweet aroma of the death of Jesus, which would make possible the gathering of God’s people to Himself.</a:t>
            </a:r>
          </a:p>
        </p:txBody>
      </p:sp>
    </p:spTree>
    <p:extLst>
      <p:ext uri="{BB962C8B-B14F-4D97-AF65-F5344CB8AC3E}">
        <p14:creationId xmlns:p14="http://schemas.microsoft.com/office/powerpoint/2010/main" val="374955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4C7F2-78BD-4279-B1EC-154D6853E459}"/>
              </a:ext>
            </a:extLst>
          </p:cNvPr>
          <p:cNvSpPr>
            <a:spLocks noGrp="1"/>
          </p:cNvSpPr>
          <p:nvPr>
            <p:ph type="title"/>
          </p:nvPr>
        </p:nvSpPr>
        <p:spPr/>
        <p:txBody>
          <a:bodyPr/>
          <a:lstStyle/>
          <a:p>
            <a:r>
              <a:rPr lang="en-US" dirty="0"/>
              <a:t>An Interesting Detail</a:t>
            </a:r>
          </a:p>
        </p:txBody>
      </p:sp>
      <p:sp>
        <p:nvSpPr>
          <p:cNvPr id="3" name="Content Placeholder 2">
            <a:extLst>
              <a:ext uri="{FF2B5EF4-FFF2-40B4-BE49-F238E27FC236}">
                <a16:creationId xmlns:a16="http://schemas.microsoft.com/office/drawing/2014/main" id="{71B75D69-67B6-4154-9ECD-3EE2883D3951}"/>
              </a:ext>
            </a:extLst>
          </p:cNvPr>
          <p:cNvSpPr>
            <a:spLocks noGrp="1"/>
          </p:cNvSpPr>
          <p:nvPr>
            <p:ph idx="1"/>
          </p:nvPr>
        </p:nvSpPr>
        <p:spPr/>
        <p:txBody>
          <a:bodyPr/>
          <a:lstStyle/>
          <a:p>
            <a:r>
              <a:rPr lang="en-US" dirty="0"/>
              <a:t>“Jesus, therefore, six days before the Passover, came to Bethany where Lazarus was, whom Jesus had raised from the dead. So they made Him a supper there, and Martha was serving; but Lazarus was one of those reclining at the table with Him. Mary then took a pound of very costly perfume of pure nard, and anointed the feet of Jesus and wiped His feet with her hair; </a:t>
            </a:r>
            <a:r>
              <a:rPr lang="en-US" b="1" dirty="0"/>
              <a:t>and the house was filled with the fragrance of the perfume</a:t>
            </a:r>
            <a:r>
              <a:rPr lang="en-US" dirty="0"/>
              <a:t>.”</a:t>
            </a:r>
          </a:p>
        </p:txBody>
      </p:sp>
    </p:spTree>
    <p:extLst>
      <p:ext uri="{BB962C8B-B14F-4D97-AF65-F5344CB8AC3E}">
        <p14:creationId xmlns:p14="http://schemas.microsoft.com/office/powerpoint/2010/main" val="413554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8B93-3426-41B4-84F5-5C6DC8E78423}"/>
              </a:ext>
            </a:extLst>
          </p:cNvPr>
          <p:cNvSpPr>
            <a:spLocks noGrp="1"/>
          </p:cNvSpPr>
          <p:nvPr>
            <p:ph type="title"/>
          </p:nvPr>
        </p:nvSpPr>
        <p:spPr/>
        <p:txBody>
          <a:bodyPr/>
          <a:lstStyle/>
          <a:p>
            <a:r>
              <a:rPr lang="en-US" dirty="0"/>
              <a:t>Symbolism in John’s Gospel</a:t>
            </a:r>
          </a:p>
        </p:txBody>
      </p:sp>
      <p:sp>
        <p:nvSpPr>
          <p:cNvPr id="3" name="Content Placeholder 2">
            <a:extLst>
              <a:ext uri="{FF2B5EF4-FFF2-40B4-BE49-F238E27FC236}">
                <a16:creationId xmlns:a16="http://schemas.microsoft.com/office/drawing/2014/main" id="{FD7ED1E7-FFBF-4134-92E0-8A502D43D5F8}"/>
              </a:ext>
            </a:extLst>
          </p:cNvPr>
          <p:cNvSpPr>
            <a:spLocks noGrp="1"/>
          </p:cNvSpPr>
          <p:nvPr>
            <p:ph idx="1"/>
          </p:nvPr>
        </p:nvSpPr>
        <p:spPr/>
        <p:txBody>
          <a:bodyPr/>
          <a:lstStyle/>
          <a:p>
            <a:r>
              <a:rPr lang="en-US" dirty="0" err="1"/>
              <a:t>Nicodemas</a:t>
            </a:r>
            <a:r>
              <a:rPr lang="en-US" dirty="0"/>
              <a:t> came to Jesus at night (John 3).</a:t>
            </a:r>
          </a:p>
          <a:p>
            <a:r>
              <a:rPr lang="en-US" dirty="0"/>
              <a:t>The sick man in John 5.</a:t>
            </a:r>
          </a:p>
          <a:p>
            <a:r>
              <a:rPr lang="en-US" dirty="0"/>
              <a:t>Feeding the multitude (John 6).</a:t>
            </a:r>
          </a:p>
          <a:p>
            <a:r>
              <a:rPr lang="en-US" dirty="0"/>
              <a:t>The blind man in John 9.</a:t>
            </a:r>
          </a:p>
          <a:p>
            <a:r>
              <a:rPr lang="en-US" dirty="0"/>
              <a:t>Is there something symbolic about the aroma of the perfume in John 12?</a:t>
            </a:r>
          </a:p>
          <a:p>
            <a:pPr lvl="1"/>
            <a:r>
              <a:rPr lang="en-US" dirty="0"/>
              <a:t>Only John points this out – suggesting that he saw something significant in it.</a:t>
            </a:r>
          </a:p>
          <a:p>
            <a:endParaRPr lang="en-US" dirty="0"/>
          </a:p>
        </p:txBody>
      </p:sp>
    </p:spTree>
    <p:extLst>
      <p:ext uri="{BB962C8B-B14F-4D97-AF65-F5344CB8AC3E}">
        <p14:creationId xmlns:p14="http://schemas.microsoft.com/office/powerpoint/2010/main" val="141794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9B6D-DB25-499E-83CD-09DB392F0D3F}"/>
              </a:ext>
            </a:extLst>
          </p:cNvPr>
          <p:cNvSpPr>
            <a:spLocks noGrp="1"/>
          </p:cNvSpPr>
          <p:nvPr>
            <p:ph type="title"/>
          </p:nvPr>
        </p:nvSpPr>
        <p:spPr/>
        <p:txBody>
          <a:bodyPr/>
          <a:lstStyle/>
          <a:p>
            <a:r>
              <a:rPr lang="en-US" dirty="0"/>
              <a:t>Waiting</a:t>
            </a:r>
          </a:p>
        </p:txBody>
      </p:sp>
      <p:sp>
        <p:nvSpPr>
          <p:cNvPr id="3" name="Content Placeholder 2">
            <a:extLst>
              <a:ext uri="{FF2B5EF4-FFF2-40B4-BE49-F238E27FC236}">
                <a16:creationId xmlns:a16="http://schemas.microsoft.com/office/drawing/2014/main" id="{7F7AFDBD-FF3C-4AA8-8A20-AF698477B2F2}"/>
              </a:ext>
            </a:extLst>
          </p:cNvPr>
          <p:cNvSpPr>
            <a:spLocks noGrp="1"/>
          </p:cNvSpPr>
          <p:nvPr>
            <p:ph idx="1"/>
          </p:nvPr>
        </p:nvSpPr>
        <p:spPr/>
        <p:txBody>
          <a:bodyPr/>
          <a:lstStyle/>
          <a:p>
            <a:r>
              <a:rPr lang="en-US" dirty="0"/>
              <a:t>Because of the Assyrian and Babylonian captivities, the Israelites were scattered over the world.</a:t>
            </a:r>
          </a:p>
          <a:p>
            <a:r>
              <a:rPr lang="en-US" dirty="0"/>
              <a:t>But God promised, through His prophets, that one day He would re-gather His people to Himself.</a:t>
            </a:r>
          </a:p>
        </p:txBody>
      </p:sp>
    </p:spTree>
    <p:extLst>
      <p:ext uri="{BB962C8B-B14F-4D97-AF65-F5344CB8AC3E}">
        <p14:creationId xmlns:p14="http://schemas.microsoft.com/office/powerpoint/2010/main" val="350151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48F1-321A-4516-96DB-B81605FFE913}"/>
              </a:ext>
            </a:extLst>
          </p:cNvPr>
          <p:cNvSpPr>
            <a:spLocks noGrp="1"/>
          </p:cNvSpPr>
          <p:nvPr>
            <p:ph type="title"/>
          </p:nvPr>
        </p:nvSpPr>
        <p:spPr/>
        <p:txBody>
          <a:bodyPr/>
          <a:lstStyle/>
          <a:p>
            <a:r>
              <a:rPr lang="en-US" dirty="0"/>
              <a:t>Deut 30.3-4</a:t>
            </a:r>
          </a:p>
        </p:txBody>
      </p:sp>
      <p:sp>
        <p:nvSpPr>
          <p:cNvPr id="3" name="Content Placeholder 2">
            <a:extLst>
              <a:ext uri="{FF2B5EF4-FFF2-40B4-BE49-F238E27FC236}">
                <a16:creationId xmlns:a16="http://schemas.microsoft.com/office/drawing/2014/main" id="{592F52F1-0FB8-4860-8669-BF6DB3EB42F4}"/>
              </a:ext>
            </a:extLst>
          </p:cNvPr>
          <p:cNvSpPr>
            <a:spLocks noGrp="1"/>
          </p:cNvSpPr>
          <p:nvPr>
            <p:ph idx="1"/>
          </p:nvPr>
        </p:nvSpPr>
        <p:spPr/>
        <p:txBody>
          <a:bodyPr/>
          <a:lstStyle/>
          <a:p>
            <a:r>
              <a:rPr lang="en-US" dirty="0"/>
              <a:t>“then the Lord your God will restore you from captivity, and have compassion on you, and will gather you again from all the peoples where the Lord your God has scattered you. If your outcasts are at the ends of the earth, from there the Lord your God will gather you, and from there He will bring you back.”</a:t>
            </a:r>
          </a:p>
          <a:p>
            <a:endParaRPr lang="en-US" dirty="0"/>
          </a:p>
        </p:txBody>
      </p:sp>
    </p:spTree>
    <p:extLst>
      <p:ext uri="{BB962C8B-B14F-4D97-AF65-F5344CB8AC3E}">
        <p14:creationId xmlns:p14="http://schemas.microsoft.com/office/powerpoint/2010/main" val="2782320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CA4DE-C1F6-43B9-AD76-33513618597A}"/>
              </a:ext>
            </a:extLst>
          </p:cNvPr>
          <p:cNvSpPr>
            <a:spLocks noGrp="1"/>
          </p:cNvSpPr>
          <p:nvPr>
            <p:ph type="title"/>
          </p:nvPr>
        </p:nvSpPr>
        <p:spPr/>
        <p:txBody>
          <a:bodyPr/>
          <a:lstStyle/>
          <a:p>
            <a:r>
              <a:rPr lang="en-US" dirty="0"/>
              <a:t>Neh 1.8-9</a:t>
            </a:r>
          </a:p>
        </p:txBody>
      </p:sp>
      <p:sp>
        <p:nvSpPr>
          <p:cNvPr id="3" name="Content Placeholder 2">
            <a:extLst>
              <a:ext uri="{FF2B5EF4-FFF2-40B4-BE49-F238E27FC236}">
                <a16:creationId xmlns:a16="http://schemas.microsoft.com/office/drawing/2014/main" id="{1EED0A89-EB0D-46C8-ACD1-83E6CAD9E8B8}"/>
              </a:ext>
            </a:extLst>
          </p:cNvPr>
          <p:cNvSpPr>
            <a:spLocks noGrp="1"/>
          </p:cNvSpPr>
          <p:nvPr>
            <p:ph idx="1"/>
          </p:nvPr>
        </p:nvSpPr>
        <p:spPr/>
        <p:txBody>
          <a:bodyPr/>
          <a:lstStyle/>
          <a:p>
            <a:r>
              <a:rPr lang="en-US" dirty="0"/>
              <a:t>“Remember the word which You commanded Your servant Moses, saying, ‘If you are unfaithful I will scatter you among the peoples; but if you return to Me and keep My commandments and do them, though those of you who have been scattered were in the most remote part of the heavens, I will gather them from there and will bring them to the place where I have chosen to cause My name to dwell.’”</a:t>
            </a:r>
          </a:p>
        </p:txBody>
      </p:sp>
    </p:spTree>
    <p:extLst>
      <p:ext uri="{BB962C8B-B14F-4D97-AF65-F5344CB8AC3E}">
        <p14:creationId xmlns:p14="http://schemas.microsoft.com/office/powerpoint/2010/main" val="326496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2209-7A63-4EB1-A427-458B7D41398E}"/>
              </a:ext>
            </a:extLst>
          </p:cNvPr>
          <p:cNvSpPr>
            <a:spLocks noGrp="1"/>
          </p:cNvSpPr>
          <p:nvPr>
            <p:ph type="title"/>
          </p:nvPr>
        </p:nvSpPr>
        <p:spPr/>
        <p:txBody>
          <a:bodyPr/>
          <a:lstStyle/>
          <a:p>
            <a:r>
              <a:rPr lang="en-US" dirty="0"/>
              <a:t>Psalms</a:t>
            </a:r>
          </a:p>
        </p:txBody>
      </p:sp>
      <p:sp>
        <p:nvSpPr>
          <p:cNvPr id="3" name="Content Placeholder 2">
            <a:extLst>
              <a:ext uri="{FF2B5EF4-FFF2-40B4-BE49-F238E27FC236}">
                <a16:creationId xmlns:a16="http://schemas.microsoft.com/office/drawing/2014/main" id="{2ECB6DA5-E8A8-4393-A5D0-C27C767C8DA5}"/>
              </a:ext>
            </a:extLst>
          </p:cNvPr>
          <p:cNvSpPr>
            <a:spLocks noGrp="1"/>
          </p:cNvSpPr>
          <p:nvPr>
            <p:ph idx="1"/>
          </p:nvPr>
        </p:nvSpPr>
        <p:spPr/>
        <p:txBody>
          <a:bodyPr/>
          <a:lstStyle/>
          <a:p>
            <a:r>
              <a:rPr lang="en-US" dirty="0"/>
              <a:t>“…When the peoples are gathered together, and the kingdoms, to serve the Lord.” (102.22)</a:t>
            </a:r>
          </a:p>
          <a:p>
            <a:r>
              <a:rPr lang="en-US" dirty="0"/>
              <a:t>“Save us, O Lord our God, and gather us from among the nations to give thanks to Your holy name and glory in Your praise.” (106.47)</a:t>
            </a:r>
          </a:p>
          <a:p>
            <a:r>
              <a:rPr lang="en-US" dirty="0"/>
              <a:t>“Let the redeemed of the Lord say so, whom He has redeemed from the hand of the adversary and gathered from the lands, from the east and from the west, from the north and from the south.” (107.2-3)</a:t>
            </a:r>
          </a:p>
        </p:txBody>
      </p:sp>
    </p:spTree>
    <p:extLst>
      <p:ext uri="{BB962C8B-B14F-4D97-AF65-F5344CB8AC3E}">
        <p14:creationId xmlns:p14="http://schemas.microsoft.com/office/powerpoint/2010/main" val="396673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FE61-876D-406C-B639-90438D47C22E}"/>
              </a:ext>
            </a:extLst>
          </p:cNvPr>
          <p:cNvSpPr>
            <a:spLocks noGrp="1"/>
          </p:cNvSpPr>
          <p:nvPr>
            <p:ph type="title"/>
          </p:nvPr>
        </p:nvSpPr>
        <p:spPr/>
        <p:txBody>
          <a:bodyPr/>
          <a:lstStyle/>
          <a:p>
            <a:r>
              <a:rPr lang="en-US" dirty="0"/>
              <a:t>Isaiah</a:t>
            </a:r>
          </a:p>
        </p:txBody>
      </p:sp>
      <p:sp>
        <p:nvSpPr>
          <p:cNvPr id="3" name="Content Placeholder 2">
            <a:extLst>
              <a:ext uri="{FF2B5EF4-FFF2-40B4-BE49-F238E27FC236}">
                <a16:creationId xmlns:a16="http://schemas.microsoft.com/office/drawing/2014/main" id="{37301EE9-0F2F-4E44-9331-62A2E9ABAE7D}"/>
              </a:ext>
            </a:extLst>
          </p:cNvPr>
          <p:cNvSpPr>
            <a:spLocks noGrp="1"/>
          </p:cNvSpPr>
          <p:nvPr>
            <p:ph idx="1"/>
          </p:nvPr>
        </p:nvSpPr>
        <p:spPr/>
        <p:txBody>
          <a:bodyPr/>
          <a:lstStyle/>
          <a:p>
            <a:r>
              <a:rPr lang="en-US" dirty="0"/>
              <a:t>“And He will lift up a standard for the nations and assemble the banished ones of Israel, and will gather the dispersed of Judah from the four corners of the earth.” (11.2)</a:t>
            </a:r>
          </a:p>
          <a:p>
            <a:r>
              <a:rPr lang="en-US" dirty="0"/>
              <a:t>“Seek from the book of the Lord, and read: Not one of these will be missing; none will lack its mate. For His mouth has commanded, and His Spirit has gathered them.” (34.16)</a:t>
            </a:r>
          </a:p>
          <a:p>
            <a:r>
              <a:rPr lang="en-US" dirty="0"/>
              <a:t>“Like a shepherd He will tend His flock, in His arm He will gather the lambs and carry them in His bosom; He will gently lead the nursing ewes.” (40.11)</a:t>
            </a:r>
          </a:p>
        </p:txBody>
      </p:sp>
    </p:spTree>
    <p:extLst>
      <p:ext uri="{BB962C8B-B14F-4D97-AF65-F5344CB8AC3E}">
        <p14:creationId xmlns:p14="http://schemas.microsoft.com/office/powerpoint/2010/main" val="154562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C31C-148B-4ECE-9B10-03A60AAF92C3}"/>
              </a:ext>
            </a:extLst>
          </p:cNvPr>
          <p:cNvSpPr>
            <a:spLocks noGrp="1"/>
          </p:cNvSpPr>
          <p:nvPr>
            <p:ph type="title"/>
          </p:nvPr>
        </p:nvSpPr>
        <p:spPr/>
        <p:txBody>
          <a:bodyPr/>
          <a:lstStyle/>
          <a:p>
            <a:r>
              <a:rPr lang="en-US" dirty="0"/>
              <a:t>Others</a:t>
            </a:r>
          </a:p>
        </p:txBody>
      </p:sp>
      <p:sp>
        <p:nvSpPr>
          <p:cNvPr id="3" name="Content Placeholder 2">
            <a:extLst>
              <a:ext uri="{FF2B5EF4-FFF2-40B4-BE49-F238E27FC236}">
                <a16:creationId xmlns:a16="http://schemas.microsoft.com/office/drawing/2014/main" id="{D9FC56D0-4BDE-4727-B0D2-9C71648367C5}"/>
              </a:ext>
            </a:extLst>
          </p:cNvPr>
          <p:cNvSpPr>
            <a:spLocks noGrp="1"/>
          </p:cNvSpPr>
          <p:nvPr>
            <p:ph idx="1"/>
          </p:nvPr>
        </p:nvSpPr>
        <p:spPr/>
        <p:txBody>
          <a:bodyPr/>
          <a:lstStyle/>
          <a:p>
            <a:r>
              <a:rPr lang="en-US" dirty="0"/>
              <a:t>“Behold, I will gather them out of all the lands to which I have driven them in My anger, in My wrath and in great indignation; and I will bring them back to this place and make them dwell in safety.“ (Jer 32.37)</a:t>
            </a:r>
          </a:p>
          <a:p>
            <a:r>
              <a:rPr lang="en-US" dirty="0"/>
              <a:t>“I will bring you out from the peoples and gather you from the lands where you are scattered, with a mighty hand and with an outstretched arm” (Ezek 20.34)</a:t>
            </a:r>
          </a:p>
          <a:p>
            <a:r>
              <a:rPr lang="en-US" dirty="0"/>
              <a:t>“Therefore prophesy and say to them, ‘Thus says the Lord God, “Behold, I will open your graves and cause you to come up out of your graves, My people; and I will bring you into the land of Israel.” (Ezek 37.12)</a:t>
            </a:r>
          </a:p>
        </p:txBody>
      </p:sp>
    </p:spTree>
    <p:extLst>
      <p:ext uri="{BB962C8B-B14F-4D97-AF65-F5344CB8AC3E}">
        <p14:creationId xmlns:p14="http://schemas.microsoft.com/office/powerpoint/2010/main" val="330986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489</TotalTime>
  <Words>1750</Words>
  <Application>Microsoft Office PowerPoint</Application>
  <PresentationFormat>On-screen Show (4:3)</PresentationFormat>
  <Paragraphs>78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Century Gothic</vt:lpstr>
      <vt:lpstr>Calibri</vt:lpstr>
      <vt:lpstr>Arial</vt:lpstr>
      <vt:lpstr>Wingdings 3</vt:lpstr>
      <vt:lpstr>Wisp</vt:lpstr>
      <vt:lpstr>“The House was Filled with the Fragrance”</vt:lpstr>
      <vt:lpstr>An Interesting Detail</vt:lpstr>
      <vt:lpstr>Symbolism in John’s Gospel</vt:lpstr>
      <vt:lpstr>Waiting</vt:lpstr>
      <vt:lpstr>Deut 30.3-4</vt:lpstr>
      <vt:lpstr>Neh 1.8-9</vt:lpstr>
      <vt:lpstr>Psalms</vt:lpstr>
      <vt:lpstr>Isaiah</vt:lpstr>
      <vt:lpstr>Others</vt:lpstr>
      <vt:lpstr> A remnant</vt:lpstr>
      <vt:lpstr>Like the exodus</vt:lpstr>
      <vt:lpstr>Exile Not Over</vt:lpstr>
      <vt:lpstr>Exile Not Over</vt:lpstr>
      <vt:lpstr>Indicators in John’s Gospel: The Exile is Ending</vt:lpstr>
      <vt:lpstr>Indicators in John’s Gospel</vt:lpstr>
      <vt:lpstr>John 11</vt:lpstr>
      <vt:lpstr>John 12</vt:lpstr>
      <vt:lpstr>An additional element</vt:lpstr>
      <vt:lpstr>John 12.3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Sweet Aroma of Jesus’ Death</dc:title>
  <dc:creator>David McClister</dc:creator>
  <cp:lastModifiedBy>David McClister</cp:lastModifiedBy>
  <cp:revision>17</cp:revision>
  <cp:lastPrinted>2021-06-30T19:16:28Z</cp:lastPrinted>
  <dcterms:created xsi:type="dcterms:W3CDTF">2020-05-18T11:53:42Z</dcterms:created>
  <dcterms:modified xsi:type="dcterms:W3CDTF">2021-06-30T19:20:29Z</dcterms:modified>
</cp:coreProperties>
</file>