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4" r:id="rId7"/>
    <p:sldId id="265" r:id="rId8"/>
    <p:sldId id="266" r:id="rId9"/>
    <p:sldId id="267" r:id="rId10"/>
    <p:sldId id="268" r:id="rId11"/>
    <p:sldId id="269" r:id="rId12"/>
    <p:sldId id="260"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6041"/>
  </p:normalViewPr>
  <p:slideViewPr>
    <p:cSldViewPr snapToGrid="0" snapToObjects="1">
      <p:cViewPr varScale="1">
        <p:scale>
          <a:sx n="90" d="100"/>
          <a:sy n="90" d="100"/>
        </p:scale>
        <p:origin x="232"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CD2A0-BE8A-784E-B9CE-9645A9CB7CD6}"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336365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CD2A0-BE8A-784E-B9CE-9645A9CB7CD6}"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348255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CD2A0-BE8A-784E-B9CE-9645A9CB7CD6}"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45203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CD2A0-BE8A-784E-B9CE-9645A9CB7CD6}"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14726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CD2A0-BE8A-784E-B9CE-9645A9CB7CD6}"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277007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CD2A0-BE8A-784E-B9CE-9645A9CB7CD6}" type="datetimeFigureOut">
              <a:rPr lang="en-US" smtClean="0"/>
              <a:t>7/17/21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343087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5CD2A0-BE8A-784E-B9CE-9645A9CB7CD6}" type="datetimeFigureOut">
              <a:rPr lang="en-US" smtClean="0"/>
              <a:t>7/17/21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67480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CD2A0-BE8A-784E-B9CE-9645A9CB7CD6}" type="datetimeFigureOut">
              <a:rPr lang="en-US" smtClean="0"/>
              <a:t>7/17/21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199069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CD2A0-BE8A-784E-B9CE-9645A9CB7CD6}" type="datetimeFigureOut">
              <a:rPr lang="en-US" smtClean="0"/>
              <a:t>7/17/21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96605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CD2A0-BE8A-784E-B9CE-9645A9CB7CD6}" type="datetimeFigureOut">
              <a:rPr lang="en-US" smtClean="0"/>
              <a:t>7/17/21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118210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CD2A0-BE8A-784E-B9CE-9645A9CB7CD6}" type="datetimeFigureOut">
              <a:rPr lang="en-US" smtClean="0"/>
              <a:t>7/17/21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BF11F-9B59-7E49-B285-4413CCE2961C}" type="slidenum">
              <a:rPr lang="en-US" smtClean="0"/>
              <a:t>‹#›</a:t>
            </a:fld>
            <a:endParaRPr lang="en-US"/>
          </a:p>
        </p:txBody>
      </p:sp>
    </p:spTree>
    <p:extLst>
      <p:ext uri="{BB962C8B-B14F-4D97-AF65-F5344CB8AC3E}">
        <p14:creationId xmlns:p14="http://schemas.microsoft.com/office/powerpoint/2010/main" val="201617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CD2A0-BE8A-784E-B9CE-9645A9CB7CD6}" type="datetimeFigureOut">
              <a:rPr lang="en-US" smtClean="0"/>
              <a:t>7/17/21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BF11F-9B59-7E49-B285-4413CCE2961C}" type="slidenum">
              <a:rPr lang="en-US" smtClean="0"/>
              <a:t>‹#›</a:t>
            </a:fld>
            <a:endParaRPr lang="en-US"/>
          </a:p>
        </p:txBody>
      </p:sp>
    </p:spTree>
    <p:extLst>
      <p:ext uri="{BB962C8B-B14F-4D97-AF65-F5344CB8AC3E}">
        <p14:creationId xmlns:p14="http://schemas.microsoft.com/office/powerpoint/2010/main" val="21545107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34732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8D5E36-63B2-914E-9B42-012BE762FC7D}"/>
              </a:ext>
            </a:extLst>
          </p:cNvPr>
          <p:cNvSpPr txBox="1"/>
          <p:nvPr/>
        </p:nvSpPr>
        <p:spPr>
          <a:xfrm>
            <a:off x="682132" y="2151513"/>
            <a:ext cx="8386403" cy="3477875"/>
          </a:xfrm>
          <a:prstGeom prst="rect">
            <a:avLst/>
          </a:prstGeom>
          <a:noFill/>
        </p:spPr>
        <p:txBody>
          <a:bodyPr wrap="square" rtlCol="0">
            <a:spAutoFit/>
          </a:bodyPr>
          <a:lstStyle/>
          <a:p>
            <a:pPr>
              <a:spcAft>
                <a:spcPts val="2400"/>
              </a:spcAft>
            </a:pPr>
            <a:r>
              <a:rPr lang="en-US" sz="6000" dirty="0">
                <a:latin typeface="Avenir Next" panose="020B0503020202020204" pitchFamily="34" charset="0"/>
              </a:rPr>
              <a:t>Christ (</a:t>
            </a:r>
            <a:r>
              <a:rPr lang="en-US" sz="6000" dirty="0" err="1">
                <a:latin typeface="Avenir Next" panose="020B0503020202020204" pitchFamily="34" charset="0"/>
              </a:rPr>
              <a:t>christos</a:t>
            </a:r>
            <a:r>
              <a:rPr lang="en-US" sz="6000" dirty="0">
                <a:latin typeface="Avenir Next" panose="020B0503020202020204" pitchFamily="34" charset="0"/>
              </a:rPr>
              <a:t>)</a:t>
            </a:r>
          </a:p>
          <a:p>
            <a:pPr>
              <a:spcAft>
                <a:spcPts val="2400"/>
              </a:spcAft>
            </a:pPr>
            <a:r>
              <a:rPr lang="en-US" sz="6000" dirty="0">
                <a:latin typeface="Avenir Next" panose="020B0503020202020204" pitchFamily="34" charset="0"/>
              </a:rPr>
              <a:t>Antichrist (</a:t>
            </a:r>
            <a:r>
              <a:rPr lang="en-US" sz="6000" dirty="0" err="1">
                <a:latin typeface="Avenir Next" panose="020B0503020202020204" pitchFamily="34" charset="0"/>
              </a:rPr>
              <a:t>antichristos</a:t>
            </a:r>
            <a:r>
              <a:rPr lang="en-US" sz="6000" dirty="0">
                <a:latin typeface="Avenir Next" panose="020B0503020202020204" pitchFamily="34" charset="0"/>
              </a:rPr>
              <a:t>)</a:t>
            </a:r>
          </a:p>
          <a:p>
            <a:pPr>
              <a:spcAft>
                <a:spcPts val="2400"/>
              </a:spcAft>
            </a:pPr>
            <a:r>
              <a:rPr lang="en-US" sz="6000" dirty="0">
                <a:latin typeface="Avenir Next" panose="020B0503020202020204" pitchFamily="34" charset="0"/>
              </a:rPr>
              <a:t>Anointing (</a:t>
            </a:r>
            <a:r>
              <a:rPr lang="en-US" sz="6000" dirty="0" err="1">
                <a:latin typeface="Avenir Next" panose="020B0503020202020204" pitchFamily="34" charset="0"/>
              </a:rPr>
              <a:t>chrisma</a:t>
            </a:r>
            <a:r>
              <a:rPr lang="en-US" sz="6000" dirty="0">
                <a:latin typeface="Avenir Next" panose="020B0503020202020204" pitchFamily="34" charset="0"/>
              </a:rPr>
              <a:t>)</a:t>
            </a:r>
          </a:p>
        </p:txBody>
      </p:sp>
    </p:spTree>
    <p:extLst>
      <p:ext uri="{BB962C8B-B14F-4D97-AF65-F5344CB8AC3E}">
        <p14:creationId xmlns:p14="http://schemas.microsoft.com/office/powerpoint/2010/main" val="1755470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3F015016-A166-A947-83BA-2631FA415021}"/>
              </a:ext>
            </a:extLst>
          </p:cNvPr>
          <p:cNvPicPr>
            <a:picLocks noChangeAspect="1"/>
          </p:cNvPicPr>
          <p:nvPr/>
        </p:nvPicPr>
        <p:blipFill>
          <a:blip r:embed="rId2"/>
          <a:stretch>
            <a:fillRect/>
          </a:stretch>
        </p:blipFill>
        <p:spPr>
          <a:xfrm>
            <a:off x="462255" y="457200"/>
            <a:ext cx="11267489" cy="5943600"/>
          </a:xfrm>
          <a:prstGeom prst="rect">
            <a:avLst/>
          </a:prstGeom>
        </p:spPr>
      </p:pic>
      <p:cxnSp>
        <p:nvCxnSpPr>
          <p:cNvPr id="7" name="Straight Connector 6">
            <a:extLst>
              <a:ext uri="{FF2B5EF4-FFF2-40B4-BE49-F238E27FC236}">
                <a16:creationId xmlns:a16="http://schemas.microsoft.com/office/drawing/2014/main" id="{1326E155-7B2A-714A-A006-560B1C78C3E0}"/>
              </a:ext>
            </a:extLst>
          </p:cNvPr>
          <p:cNvCxnSpPr>
            <a:cxnSpLocks/>
          </p:cNvCxnSpPr>
          <p:nvPr/>
        </p:nvCxnSpPr>
        <p:spPr>
          <a:xfrm>
            <a:off x="8306535" y="811174"/>
            <a:ext cx="11422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862F0C-99E3-D344-931E-0584DB4AC2B6}"/>
              </a:ext>
            </a:extLst>
          </p:cNvPr>
          <p:cNvCxnSpPr>
            <a:cxnSpLocks/>
          </p:cNvCxnSpPr>
          <p:nvPr/>
        </p:nvCxnSpPr>
        <p:spPr>
          <a:xfrm>
            <a:off x="1784866" y="1184292"/>
            <a:ext cx="19988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C0B90B-99F6-E546-884C-5E4C1C3CCDF1}"/>
              </a:ext>
            </a:extLst>
          </p:cNvPr>
          <p:cNvCxnSpPr>
            <a:cxnSpLocks/>
          </p:cNvCxnSpPr>
          <p:nvPr/>
        </p:nvCxnSpPr>
        <p:spPr>
          <a:xfrm>
            <a:off x="1201542" y="4332141"/>
            <a:ext cx="11527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D4CCEE-9032-BB4F-B31C-CCDF92C00406}"/>
              </a:ext>
            </a:extLst>
          </p:cNvPr>
          <p:cNvCxnSpPr>
            <a:cxnSpLocks/>
          </p:cNvCxnSpPr>
          <p:nvPr/>
        </p:nvCxnSpPr>
        <p:spPr>
          <a:xfrm>
            <a:off x="3284396" y="2778087"/>
            <a:ext cx="114226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F1DC24-8B2F-8D47-8E14-B17E29DA1096}"/>
              </a:ext>
            </a:extLst>
          </p:cNvPr>
          <p:cNvCxnSpPr>
            <a:cxnSpLocks/>
          </p:cNvCxnSpPr>
          <p:nvPr/>
        </p:nvCxnSpPr>
        <p:spPr>
          <a:xfrm>
            <a:off x="7735402" y="3159087"/>
            <a:ext cx="57113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32A84D-ED50-AC46-95B2-3DB213457DAD}"/>
              </a:ext>
            </a:extLst>
          </p:cNvPr>
          <p:cNvCxnSpPr>
            <a:cxnSpLocks/>
          </p:cNvCxnSpPr>
          <p:nvPr/>
        </p:nvCxnSpPr>
        <p:spPr>
          <a:xfrm>
            <a:off x="3672989" y="5526049"/>
            <a:ext cx="629968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437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677DB4FD-964C-334C-8933-3A740BDF9516}"/>
              </a:ext>
            </a:extLst>
          </p:cNvPr>
          <p:cNvPicPr>
            <a:picLocks noChangeAspect="1"/>
          </p:cNvPicPr>
          <p:nvPr/>
        </p:nvPicPr>
        <p:blipFill>
          <a:blip r:embed="rId2"/>
          <a:stretch>
            <a:fillRect/>
          </a:stretch>
        </p:blipFill>
        <p:spPr>
          <a:xfrm>
            <a:off x="457200" y="1610488"/>
            <a:ext cx="11277600" cy="3637024"/>
          </a:xfrm>
          <a:prstGeom prst="rect">
            <a:avLst/>
          </a:prstGeom>
        </p:spPr>
      </p:pic>
    </p:spTree>
    <p:extLst>
      <p:ext uri="{BB962C8B-B14F-4D97-AF65-F5344CB8AC3E}">
        <p14:creationId xmlns:p14="http://schemas.microsoft.com/office/powerpoint/2010/main" val="334539010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2196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F4AEFA7F-7BC9-8A4E-93B6-144928190987}"/>
              </a:ext>
            </a:extLst>
          </p:cNvPr>
          <p:cNvPicPr>
            <a:picLocks noChangeAspect="1"/>
          </p:cNvPicPr>
          <p:nvPr/>
        </p:nvPicPr>
        <p:blipFill>
          <a:blip r:embed="rId2"/>
          <a:stretch>
            <a:fillRect/>
          </a:stretch>
        </p:blipFill>
        <p:spPr>
          <a:xfrm>
            <a:off x="457200" y="1807844"/>
            <a:ext cx="11277600" cy="3242311"/>
          </a:xfrm>
          <a:prstGeom prst="rect">
            <a:avLst/>
          </a:prstGeom>
        </p:spPr>
      </p:pic>
      <p:cxnSp>
        <p:nvCxnSpPr>
          <p:cNvPr id="5" name="Straight Connector 4">
            <a:extLst>
              <a:ext uri="{FF2B5EF4-FFF2-40B4-BE49-F238E27FC236}">
                <a16:creationId xmlns:a16="http://schemas.microsoft.com/office/drawing/2014/main" id="{F5969C12-56F1-BF4D-8C36-ED1D68BF029E}"/>
              </a:ext>
            </a:extLst>
          </p:cNvPr>
          <p:cNvCxnSpPr>
            <a:cxnSpLocks/>
          </p:cNvCxnSpPr>
          <p:nvPr/>
        </p:nvCxnSpPr>
        <p:spPr>
          <a:xfrm>
            <a:off x="1153886" y="2188029"/>
            <a:ext cx="15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085C34-1278-7E48-86A7-5484C893702E}"/>
              </a:ext>
            </a:extLst>
          </p:cNvPr>
          <p:cNvCxnSpPr>
            <a:cxnSpLocks/>
          </p:cNvCxnSpPr>
          <p:nvPr/>
        </p:nvCxnSpPr>
        <p:spPr>
          <a:xfrm>
            <a:off x="1153886" y="2993571"/>
            <a:ext cx="17090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1AF305-786E-9047-9F8F-83B57E42ED1B}"/>
              </a:ext>
            </a:extLst>
          </p:cNvPr>
          <p:cNvCxnSpPr>
            <a:cxnSpLocks/>
          </p:cNvCxnSpPr>
          <p:nvPr/>
        </p:nvCxnSpPr>
        <p:spPr>
          <a:xfrm>
            <a:off x="2525486" y="3352798"/>
            <a:ext cx="17090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86159F-35B3-B646-9F2A-C057288A0B20}"/>
              </a:ext>
            </a:extLst>
          </p:cNvPr>
          <p:cNvCxnSpPr>
            <a:cxnSpLocks/>
          </p:cNvCxnSpPr>
          <p:nvPr/>
        </p:nvCxnSpPr>
        <p:spPr>
          <a:xfrm>
            <a:off x="1785257" y="3755568"/>
            <a:ext cx="1665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4E348A-4CC2-DF48-9534-8D436C679F19}"/>
              </a:ext>
            </a:extLst>
          </p:cNvPr>
          <p:cNvCxnSpPr>
            <a:cxnSpLocks/>
          </p:cNvCxnSpPr>
          <p:nvPr/>
        </p:nvCxnSpPr>
        <p:spPr>
          <a:xfrm>
            <a:off x="1197429" y="4136566"/>
            <a:ext cx="1665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FC493C-5DCF-D24D-9DDB-885EBD3E1AC8}"/>
              </a:ext>
            </a:extLst>
          </p:cNvPr>
          <p:cNvCxnSpPr>
            <a:cxnSpLocks/>
          </p:cNvCxnSpPr>
          <p:nvPr/>
        </p:nvCxnSpPr>
        <p:spPr>
          <a:xfrm>
            <a:off x="1845129" y="4550221"/>
            <a:ext cx="1665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8F7B3B-C665-5040-A162-AECBAE3B7B8E}"/>
              </a:ext>
            </a:extLst>
          </p:cNvPr>
          <p:cNvCxnSpPr>
            <a:cxnSpLocks/>
          </p:cNvCxnSpPr>
          <p:nvPr/>
        </p:nvCxnSpPr>
        <p:spPr>
          <a:xfrm>
            <a:off x="6237515" y="2993571"/>
            <a:ext cx="2002971"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481208-AEAE-7A45-9565-E0521265363E}"/>
              </a:ext>
            </a:extLst>
          </p:cNvPr>
          <p:cNvCxnSpPr>
            <a:cxnSpLocks/>
          </p:cNvCxnSpPr>
          <p:nvPr/>
        </p:nvCxnSpPr>
        <p:spPr>
          <a:xfrm>
            <a:off x="6596744" y="3755568"/>
            <a:ext cx="2471791"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EBFB0C-C40F-A34F-832E-F6A8B5AA279F}"/>
              </a:ext>
            </a:extLst>
          </p:cNvPr>
          <p:cNvCxnSpPr>
            <a:cxnSpLocks/>
          </p:cNvCxnSpPr>
          <p:nvPr/>
        </p:nvCxnSpPr>
        <p:spPr>
          <a:xfrm>
            <a:off x="5932715" y="4136566"/>
            <a:ext cx="180702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232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C2EE1701-87FF-DC4C-A858-9A217B15A014}"/>
              </a:ext>
            </a:extLst>
          </p:cNvPr>
          <p:cNvPicPr>
            <a:picLocks noChangeAspect="1"/>
          </p:cNvPicPr>
          <p:nvPr/>
        </p:nvPicPr>
        <p:blipFill>
          <a:blip r:embed="rId2"/>
          <a:stretch>
            <a:fillRect/>
          </a:stretch>
        </p:blipFill>
        <p:spPr>
          <a:xfrm>
            <a:off x="457200" y="2230755"/>
            <a:ext cx="11277600" cy="2396490"/>
          </a:xfrm>
          <a:prstGeom prst="rect">
            <a:avLst/>
          </a:prstGeom>
        </p:spPr>
      </p:pic>
    </p:spTree>
    <p:extLst>
      <p:ext uri="{BB962C8B-B14F-4D97-AF65-F5344CB8AC3E}">
        <p14:creationId xmlns:p14="http://schemas.microsoft.com/office/powerpoint/2010/main" val="240593830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3F015016-A166-A947-83BA-2631FA415021}"/>
              </a:ext>
            </a:extLst>
          </p:cNvPr>
          <p:cNvPicPr>
            <a:picLocks noChangeAspect="1"/>
          </p:cNvPicPr>
          <p:nvPr/>
        </p:nvPicPr>
        <p:blipFill>
          <a:blip r:embed="rId2"/>
          <a:stretch>
            <a:fillRect/>
          </a:stretch>
        </p:blipFill>
        <p:spPr>
          <a:xfrm>
            <a:off x="462255" y="457200"/>
            <a:ext cx="11267489" cy="5943600"/>
          </a:xfrm>
          <a:prstGeom prst="rect">
            <a:avLst/>
          </a:prstGeom>
        </p:spPr>
      </p:pic>
      <p:cxnSp>
        <p:nvCxnSpPr>
          <p:cNvPr id="7" name="Straight Connector 6">
            <a:extLst>
              <a:ext uri="{FF2B5EF4-FFF2-40B4-BE49-F238E27FC236}">
                <a16:creationId xmlns:a16="http://schemas.microsoft.com/office/drawing/2014/main" id="{1326E155-7B2A-714A-A006-560B1C78C3E0}"/>
              </a:ext>
            </a:extLst>
          </p:cNvPr>
          <p:cNvCxnSpPr>
            <a:cxnSpLocks/>
          </p:cNvCxnSpPr>
          <p:nvPr/>
        </p:nvCxnSpPr>
        <p:spPr>
          <a:xfrm>
            <a:off x="8306535" y="811174"/>
            <a:ext cx="11422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862F0C-99E3-D344-931E-0584DB4AC2B6}"/>
              </a:ext>
            </a:extLst>
          </p:cNvPr>
          <p:cNvCxnSpPr>
            <a:cxnSpLocks/>
          </p:cNvCxnSpPr>
          <p:nvPr/>
        </p:nvCxnSpPr>
        <p:spPr>
          <a:xfrm>
            <a:off x="1784866" y="1184292"/>
            <a:ext cx="19988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C0B90B-99F6-E546-884C-5E4C1C3CCDF1}"/>
              </a:ext>
            </a:extLst>
          </p:cNvPr>
          <p:cNvCxnSpPr>
            <a:cxnSpLocks/>
          </p:cNvCxnSpPr>
          <p:nvPr/>
        </p:nvCxnSpPr>
        <p:spPr>
          <a:xfrm>
            <a:off x="1201542" y="4332141"/>
            <a:ext cx="11527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438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8D5E36-63B2-914E-9B42-012BE762FC7D}"/>
              </a:ext>
            </a:extLst>
          </p:cNvPr>
          <p:cNvSpPr txBox="1"/>
          <p:nvPr/>
        </p:nvSpPr>
        <p:spPr>
          <a:xfrm>
            <a:off x="167782" y="150965"/>
            <a:ext cx="11855669" cy="6555641"/>
          </a:xfrm>
          <a:prstGeom prst="rect">
            <a:avLst/>
          </a:prstGeom>
          <a:solidFill>
            <a:srgbClr val="262626">
              <a:alpha val="52157"/>
            </a:srgbClr>
          </a:solidFill>
        </p:spPr>
        <p:txBody>
          <a:bodyPr wrap="square" rtlCol="0">
            <a:spAutoFit/>
          </a:bodyPr>
          <a:lstStyle/>
          <a:p>
            <a:r>
              <a:rPr lang="en-US" sz="2800" dirty="0">
                <a:latin typeface="Avenir Next" panose="020B0503020202020204" pitchFamily="34" charset="0"/>
              </a:rPr>
              <a:t>Deuteronomy 18:18–22 (NASB95) </a:t>
            </a:r>
          </a:p>
          <a:p>
            <a:r>
              <a:rPr lang="en-US" sz="2800" baseline="30000" dirty="0">
                <a:latin typeface="Avenir Next" panose="020B0503020202020204" pitchFamily="34" charset="0"/>
              </a:rPr>
              <a:t>18</a:t>
            </a:r>
            <a:r>
              <a:rPr lang="en-US" sz="2800" dirty="0">
                <a:latin typeface="Avenir Next" panose="020B0503020202020204" pitchFamily="34" charset="0"/>
              </a:rPr>
              <a:t>‘I will raise up a prophet from among their countrymen like you, and I will put My words in his mouth, and he shall speak to them all that I command him. </a:t>
            </a:r>
          </a:p>
          <a:p>
            <a:r>
              <a:rPr lang="en-US" sz="2800" baseline="30000" dirty="0">
                <a:latin typeface="Avenir Next" panose="020B0503020202020204" pitchFamily="34" charset="0"/>
              </a:rPr>
              <a:t>19</a:t>
            </a:r>
            <a:r>
              <a:rPr lang="en-US" sz="2800" dirty="0">
                <a:latin typeface="Avenir Next" panose="020B0503020202020204" pitchFamily="34" charset="0"/>
              </a:rPr>
              <a:t>‘It shall come about that whoever will not listen to My words which he shall speak in My name, I Myself will require it of him. </a:t>
            </a:r>
          </a:p>
          <a:p>
            <a:r>
              <a:rPr lang="en-US" sz="2800" baseline="30000" dirty="0">
                <a:latin typeface="Avenir Next" panose="020B0503020202020204" pitchFamily="34" charset="0"/>
              </a:rPr>
              <a:t>20</a:t>
            </a:r>
            <a:r>
              <a:rPr lang="en-US" sz="2800" dirty="0">
                <a:latin typeface="Avenir Next" panose="020B0503020202020204" pitchFamily="34" charset="0"/>
              </a:rPr>
              <a:t>‘But the prophet who speaks a word presumptuously in My name which I have not commanded him to speak, or which he speaks in the name of other gods, that prophet shall die.’ </a:t>
            </a:r>
          </a:p>
          <a:p>
            <a:r>
              <a:rPr lang="en-US" sz="2800" baseline="30000" dirty="0">
                <a:latin typeface="Avenir Next" panose="020B0503020202020204" pitchFamily="34" charset="0"/>
              </a:rPr>
              <a:t>21</a:t>
            </a:r>
            <a:r>
              <a:rPr lang="en-US" sz="2800" dirty="0">
                <a:latin typeface="Avenir Next" panose="020B0503020202020204" pitchFamily="34" charset="0"/>
              </a:rPr>
              <a:t>“You may say in your heart, ‘How will we know the word which the Lord has not spoken?’ </a:t>
            </a:r>
          </a:p>
          <a:p>
            <a:r>
              <a:rPr lang="en-US" sz="2800" baseline="30000" dirty="0">
                <a:latin typeface="Avenir Next" panose="020B0503020202020204" pitchFamily="34" charset="0"/>
              </a:rPr>
              <a:t>22</a:t>
            </a:r>
            <a:r>
              <a:rPr lang="en-US" sz="2800" dirty="0">
                <a:latin typeface="Avenir Next" panose="020B0503020202020204" pitchFamily="34" charset="0"/>
              </a:rPr>
              <a:t>“When a prophet speaks in the name of the Lord, if the thing does not come about or come true, that is the thing which the Lord has not spoken. The prophet has spoken it presumptuously; you shall not be afraid of him. </a:t>
            </a:r>
          </a:p>
        </p:txBody>
      </p:sp>
    </p:spTree>
    <p:extLst>
      <p:ext uri="{BB962C8B-B14F-4D97-AF65-F5344CB8AC3E}">
        <p14:creationId xmlns:p14="http://schemas.microsoft.com/office/powerpoint/2010/main" val="302906856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8D5E36-63B2-914E-9B42-012BE762FC7D}"/>
              </a:ext>
            </a:extLst>
          </p:cNvPr>
          <p:cNvSpPr txBox="1"/>
          <p:nvPr/>
        </p:nvSpPr>
        <p:spPr>
          <a:xfrm>
            <a:off x="167782" y="2164163"/>
            <a:ext cx="11855669" cy="2554545"/>
          </a:xfrm>
          <a:prstGeom prst="rect">
            <a:avLst/>
          </a:prstGeom>
          <a:solidFill>
            <a:srgbClr val="262626">
              <a:alpha val="52157"/>
            </a:srgbClr>
          </a:solidFill>
        </p:spPr>
        <p:txBody>
          <a:bodyPr wrap="square" rtlCol="0">
            <a:spAutoFit/>
          </a:bodyPr>
          <a:lstStyle>
            <a:defPPr>
              <a:defRPr lang="en-US"/>
            </a:defPPr>
            <a:lvl1pPr>
              <a:defRPr sz="2800">
                <a:latin typeface="Avenir Next" panose="020B0503020202020204" pitchFamily="34" charset="0"/>
              </a:defRPr>
            </a:lvl1pPr>
          </a:lstStyle>
          <a:p>
            <a:r>
              <a:rPr lang="en-US" sz="3200" dirty="0"/>
              <a:t>Daniel 11:36 (NASB95) </a:t>
            </a:r>
          </a:p>
          <a:p>
            <a:r>
              <a:rPr lang="en-US" sz="3200" baseline="30000" dirty="0"/>
              <a:t>36</a:t>
            </a:r>
            <a:r>
              <a:rPr lang="en-US" sz="3200" dirty="0"/>
              <a:t>“Then the king will do as he pleases, and he will exalt and magnify himself above every god and will speak monstrous things against the God of gods; and he will prosper until the indignation is finished, for that which is decreed will be done. </a:t>
            </a:r>
          </a:p>
        </p:txBody>
      </p:sp>
    </p:spTree>
    <p:extLst>
      <p:ext uri="{BB962C8B-B14F-4D97-AF65-F5344CB8AC3E}">
        <p14:creationId xmlns:p14="http://schemas.microsoft.com/office/powerpoint/2010/main" val="32153127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8D5E36-63B2-914E-9B42-012BE762FC7D}"/>
              </a:ext>
            </a:extLst>
          </p:cNvPr>
          <p:cNvSpPr txBox="1"/>
          <p:nvPr/>
        </p:nvSpPr>
        <p:spPr>
          <a:xfrm>
            <a:off x="167782" y="1428238"/>
            <a:ext cx="11855669" cy="3539430"/>
          </a:xfrm>
          <a:prstGeom prst="rect">
            <a:avLst/>
          </a:prstGeom>
          <a:solidFill>
            <a:srgbClr val="262626">
              <a:alpha val="52157"/>
            </a:srgbClr>
          </a:solidFill>
        </p:spPr>
        <p:txBody>
          <a:bodyPr wrap="square" rtlCol="0">
            <a:spAutoFit/>
          </a:bodyPr>
          <a:lstStyle>
            <a:defPPr>
              <a:defRPr lang="en-US"/>
            </a:defPPr>
            <a:lvl1pPr>
              <a:defRPr sz="2800">
                <a:latin typeface="Avenir Next" panose="020B0503020202020204" pitchFamily="34" charset="0"/>
              </a:defRPr>
            </a:lvl1pPr>
          </a:lstStyle>
          <a:p>
            <a:r>
              <a:rPr lang="en-US" sz="3200" dirty="0"/>
              <a:t>Matthew 24 (NASB95) </a:t>
            </a:r>
          </a:p>
          <a:p>
            <a:r>
              <a:rPr lang="en-US" sz="3200" baseline="30000" dirty="0"/>
              <a:t>5</a:t>
            </a:r>
            <a:r>
              <a:rPr lang="en-US" sz="3200" dirty="0"/>
              <a:t>“For many will come in My name, saying, ‘I am the Christ,’ and will mislead many.</a:t>
            </a:r>
          </a:p>
          <a:p>
            <a:r>
              <a:rPr lang="en-US" sz="3200" baseline="30000" dirty="0"/>
              <a:t>11</a:t>
            </a:r>
            <a:r>
              <a:rPr lang="en-US" sz="3200" dirty="0"/>
              <a:t>“Many false prophets will arise and will mislead many. </a:t>
            </a:r>
          </a:p>
          <a:p>
            <a:r>
              <a:rPr lang="en-US" sz="3200" baseline="30000" dirty="0"/>
              <a:t>24</a:t>
            </a:r>
            <a:r>
              <a:rPr lang="en-US" sz="3200" dirty="0"/>
              <a:t>“For false Christs and false prophets will arise and will show great signs and wonders, so as to mislead, if possible, even the elect. </a:t>
            </a:r>
          </a:p>
        </p:txBody>
      </p:sp>
    </p:spTree>
    <p:extLst>
      <p:ext uri="{BB962C8B-B14F-4D97-AF65-F5344CB8AC3E}">
        <p14:creationId xmlns:p14="http://schemas.microsoft.com/office/powerpoint/2010/main" val="213283760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8D5E36-63B2-914E-9B42-012BE762FC7D}"/>
              </a:ext>
            </a:extLst>
          </p:cNvPr>
          <p:cNvSpPr txBox="1"/>
          <p:nvPr/>
        </p:nvSpPr>
        <p:spPr>
          <a:xfrm>
            <a:off x="167782" y="282610"/>
            <a:ext cx="11855669" cy="6001643"/>
          </a:xfrm>
          <a:prstGeom prst="rect">
            <a:avLst/>
          </a:prstGeom>
          <a:solidFill>
            <a:srgbClr val="262626">
              <a:alpha val="52157"/>
            </a:srgbClr>
          </a:solidFill>
        </p:spPr>
        <p:txBody>
          <a:bodyPr wrap="square" rtlCol="0">
            <a:spAutoFit/>
          </a:bodyPr>
          <a:lstStyle>
            <a:defPPr>
              <a:defRPr lang="en-US"/>
            </a:defPPr>
            <a:lvl1pPr>
              <a:defRPr sz="2800">
                <a:latin typeface="Avenir Next" panose="020B0503020202020204" pitchFamily="34" charset="0"/>
              </a:defRPr>
            </a:lvl1pPr>
          </a:lstStyle>
          <a:p>
            <a:r>
              <a:rPr lang="en-US" sz="3200" dirty="0"/>
              <a:t>2 Thessalonians 2:1–4 (NASB95) </a:t>
            </a:r>
          </a:p>
          <a:p>
            <a:r>
              <a:rPr lang="en-US" sz="3200" baseline="30000" dirty="0"/>
              <a:t>1</a:t>
            </a:r>
            <a:r>
              <a:rPr lang="en-US" sz="3200" dirty="0"/>
              <a:t>Now we request you, brethren, with regard to the coming of our Lord Jesus Christ and our gathering together to Him, </a:t>
            </a:r>
          </a:p>
          <a:p>
            <a:r>
              <a:rPr lang="en-US" sz="3200" baseline="30000" dirty="0"/>
              <a:t>2</a:t>
            </a:r>
            <a:r>
              <a:rPr lang="en-US" sz="3200" dirty="0"/>
              <a:t>that you not be quickly shaken from your composure or be disturbed either by a spirit or a message or a letter as if from us, to the effect that the day of the Lord has come. </a:t>
            </a:r>
          </a:p>
          <a:p>
            <a:r>
              <a:rPr lang="en-US" sz="3200" baseline="30000" dirty="0"/>
              <a:t>3</a:t>
            </a:r>
            <a:r>
              <a:rPr lang="en-US" sz="3200" dirty="0"/>
              <a:t>Let no one in any way deceive you, for it will not come unless the apostasy comes first, and the man of lawlessness is revealed, the son of destruction, </a:t>
            </a:r>
          </a:p>
          <a:p>
            <a:r>
              <a:rPr lang="en-US" sz="3200" baseline="30000" dirty="0"/>
              <a:t>4</a:t>
            </a:r>
            <a:r>
              <a:rPr lang="en-US" sz="3200" dirty="0"/>
              <a:t>who opposes and exalts himself above every so-called god or object of worship, so that he takes his seat in the temple of God, displaying himself as being God. </a:t>
            </a:r>
          </a:p>
        </p:txBody>
      </p:sp>
    </p:spTree>
    <p:extLst>
      <p:ext uri="{BB962C8B-B14F-4D97-AF65-F5344CB8AC3E}">
        <p14:creationId xmlns:p14="http://schemas.microsoft.com/office/powerpoint/2010/main" val="138184678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3F015016-A166-A947-83BA-2631FA415021}"/>
              </a:ext>
            </a:extLst>
          </p:cNvPr>
          <p:cNvPicPr>
            <a:picLocks noChangeAspect="1"/>
          </p:cNvPicPr>
          <p:nvPr/>
        </p:nvPicPr>
        <p:blipFill>
          <a:blip r:embed="rId2"/>
          <a:stretch>
            <a:fillRect/>
          </a:stretch>
        </p:blipFill>
        <p:spPr>
          <a:xfrm>
            <a:off x="462255" y="457200"/>
            <a:ext cx="11267489" cy="5943600"/>
          </a:xfrm>
          <a:prstGeom prst="rect">
            <a:avLst/>
          </a:prstGeom>
        </p:spPr>
      </p:pic>
      <p:cxnSp>
        <p:nvCxnSpPr>
          <p:cNvPr id="7" name="Straight Connector 6">
            <a:extLst>
              <a:ext uri="{FF2B5EF4-FFF2-40B4-BE49-F238E27FC236}">
                <a16:creationId xmlns:a16="http://schemas.microsoft.com/office/drawing/2014/main" id="{1326E155-7B2A-714A-A006-560B1C78C3E0}"/>
              </a:ext>
            </a:extLst>
          </p:cNvPr>
          <p:cNvCxnSpPr>
            <a:cxnSpLocks/>
          </p:cNvCxnSpPr>
          <p:nvPr/>
        </p:nvCxnSpPr>
        <p:spPr>
          <a:xfrm>
            <a:off x="8306535" y="811174"/>
            <a:ext cx="11422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862F0C-99E3-D344-931E-0584DB4AC2B6}"/>
              </a:ext>
            </a:extLst>
          </p:cNvPr>
          <p:cNvCxnSpPr>
            <a:cxnSpLocks/>
          </p:cNvCxnSpPr>
          <p:nvPr/>
        </p:nvCxnSpPr>
        <p:spPr>
          <a:xfrm>
            <a:off x="1784866" y="1184292"/>
            <a:ext cx="19988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C0B90B-99F6-E546-884C-5E4C1C3CCDF1}"/>
              </a:ext>
            </a:extLst>
          </p:cNvPr>
          <p:cNvCxnSpPr>
            <a:cxnSpLocks/>
          </p:cNvCxnSpPr>
          <p:nvPr/>
        </p:nvCxnSpPr>
        <p:spPr>
          <a:xfrm>
            <a:off x="1201542" y="4332141"/>
            <a:ext cx="11527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D4CCEE-9032-BB4F-B31C-CCDF92C00406}"/>
              </a:ext>
            </a:extLst>
          </p:cNvPr>
          <p:cNvCxnSpPr>
            <a:cxnSpLocks/>
          </p:cNvCxnSpPr>
          <p:nvPr/>
        </p:nvCxnSpPr>
        <p:spPr>
          <a:xfrm>
            <a:off x="3284396" y="2778087"/>
            <a:ext cx="114226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77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455</Words>
  <Application>Microsoft Macintosh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2021-07-16T20:24:47Z</dcterms:created>
  <dcterms:modified xsi:type="dcterms:W3CDTF">2021-07-18T00:07:43Z</dcterms:modified>
</cp:coreProperties>
</file>