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99" r:id="rId2"/>
    <p:sldId id="257" r:id="rId3"/>
    <p:sldId id="271" r:id="rId4"/>
    <p:sldId id="292" r:id="rId5"/>
    <p:sldId id="293" r:id="rId6"/>
    <p:sldId id="294" r:id="rId7"/>
    <p:sldId id="296" r:id="rId8"/>
    <p:sldId id="295" r:id="rId9"/>
    <p:sldId id="297" r:id="rId10"/>
    <p:sldId id="29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C6B"/>
    <a:srgbClr val="FDB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6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66D206-5C59-704B-B41B-AA4E05514A1D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gradFill>
            <a:gsLst>
              <a:gs pos="1000">
                <a:schemeClr val="bg1"/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98" dirty="0">
              <a:solidFill>
                <a:srgbClr val="474C6B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9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597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8254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3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1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753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0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3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3059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733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https://www.alc.edu/wp-content/uploads/2019/09/texture-white-background.jpg">
            <a:extLst>
              <a:ext uri="{FF2B5EF4-FFF2-40B4-BE49-F238E27FC236}">
                <a16:creationId xmlns:a16="http://schemas.microsoft.com/office/drawing/2014/main" id="{2ECF6589-3E6E-E74D-96C3-FEBA87E83BB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82" b="39890"/>
          <a:stretch/>
        </p:blipFill>
        <p:spPr bwMode="auto">
          <a:xfrm>
            <a:off x="1" y="0"/>
            <a:ext cx="12219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4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ED92-918B-4246-B0F5-87DB3CDF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340D-F9DB-3349-96F9-6345BDEB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6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780D-B7B3-2942-BF9F-A2084EF9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3844" y="637551"/>
            <a:ext cx="4274277" cy="6087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474C6B"/>
                </a:solidFill>
              </a:rPr>
              <a:t>Take Home</a:t>
            </a:r>
          </a:p>
          <a:p>
            <a:pPr marL="0" indent="0">
              <a:buNone/>
            </a:pPr>
            <a:endParaRPr lang="en-US" sz="1400" b="1" dirty="0">
              <a:solidFill>
                <a:srgbClr val="474C6B"/>
              </a:solidFill>
            </a:endParaRPr>
          </a:p>
          <a:p>
            <a:r>
              <a:rPr lang="en-US" sz="4000" b="1" dirty="0">
                <a:solidFill>
                  <a:srgbClr val="474C6B"/>
                </a:solidFill>
              </a:rPr>
              <a:t> </a:t>
            </a:r>
            <a:r>
              <a:rPr lang="en-US" sz="3600" dirty="0">
                <a:solidFill>
                  <a:srgbClr val="474C6B"/>
                </a:solidFill>
              </a:rPr>
              <a:t>Remind, Shine, &amp; 	Bind</a:t>
            </a:r>
          </a:p>
          <a:p>
            <a:r>
              <a:rPr lang="en-US" sz="3600" dirty="0">
                <a:solidFill>
                  <a:srgbClr val="474C6B"/>
                </a:solidFill>
              </a:rPr>
              <a:t> Take it to the Lord</a:t>
            </a:r>
          </a:p>
          <a:p>
            <a:r>
              <a:rPr lang="en-US" sz="3600" dirty="0">
                <a:solidFill>
                  <a:srgbClr val="474C6B"/>
                </a:solidFill>
              </a:rPr>
              <a:t> Commit to a 	complaining fast</a:t>
            </a:r>
          </a:p>
          <a:p>
            <a:r>
              <a:rPr lang="en-US" sz="3600" dirty="0">
                <a:solidFill>
                  <a:srgbClr val="474C6B"/>
                </a:solidFill>
              </a:rPr>
              <a:t> Humble yourself</a:t>
            </a:r>
          </a:p>
          <a:p>
            <a:pPr marL="0" indent="0">
              <a:buNone/>
            </a:pPr>
            <a:endParaRPr lang="en-US" sz="4000" dirty="0">
              <a:solidFill>
                <a:srgbClr val="474C6B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9DDFCC-AAAC-0248-A6FE-42A7169B42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 t="5590" b="5284"/>
          <a:stretch/>
        </p:blipFill>
        <p:spPr bwMode="auto">
          <a:xfrm>
            <a:off x="1304267" y="0"/>
            <a:ext cx="48103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26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472" y="0"/>
            <a:ext cx="8992735" cy="16569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474C6B"/>
                </a:solidFill>
                <a:latin typeface="+mn-lt"/>
              </a:rPr>
              <a:t>“Grumble, Grumble, Grumble”</a:t>
            </a:r>
            <a:br>
              <a:rPr lang="en-US" dirty="0"/>
            </a:br>
            <a:r>
              <a:rPr lang="en-US" b="1" dirty="0">
                <a:solidFill>
                  <a:srgbClr val="FDB823"/>
                </a:solidFill>
                <a:latin typeface="+mn-lt"/>
              </a:rPr>
              <a:t>Philippians 2:1-18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1CF3F5-1CA4-3547-AB8E-1FBA8CE6DB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0" b="5284"/>
          <a:stretch/>
        </p:blipFill>
        <p:spPr bwMode="auto">
          <a:xfrm>
            <a:off x="1524794" y="1656954"/>
            <a:ext cx="9143206" cy="520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64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474C6B"/>
                </a:solidFill>
                <a:latin typeface="+mn-lt"/>
              </a:rPr>
              <a:t>Philippians 2:14-16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536258"/>
            <a:ext cx="7886700" cy="476037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474C6B"/>
                </a:solidFill>
              </a:rPr>
              <a:t>“Do all things without grumbling or disputing,</a:t>
            </a:r>
            <a:r>
              <a:rPr lang="en-US" sz="4000" b="1" baseline="30000" dirty="0">
                <a:solidFill>
                  <a:srgbClr val="474C6B"/>
                </a:solidFill>
              </a:rPr>
              <a:t> </a:t>
            </a:r>
            <a:r>
              <a:rPr lang="en-US" sz="4000" dirty="0">
                <a:solidFill>
                  <a:srgbClr val="474C6B"/>
                </a:solidFill>
              </a:rPr>
              <a:t>that you may be blameless and innocent, children of God without blemish in the midst of a crooked and twisted generation, among whom you shine as lights in the world, holding fast to the word of life, so that in the day of Christ I may be proud that I did not run in vain or labor in vain” 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474C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6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608" y="501573"/>
            <a:ext cx="7886700" cy="16569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998" b="1" dirty="0">
                <a:solidFill>
                  <a:srgbClr val="474C6B"/>
                </a:solidFill>
                <a:latin typeface="+mn-lt"/>
              </a:rPr>
              <a:t>Why Does God Hate Complaining?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608" y="2460534"/>
            <a:ext cx="7886700" cy="5439173"/>
          </a:xfrm>
        </p:spPr>
        <p:txBody>
          <a:bodyPr>
            <a:normAutofit/>
          </a:bodyPr>
          <a:lstStyle/>
          <a:p>
            <a:pPr marL="856821" indent="-856821"/>
            <a:r>
              <a:rPr lang="en-US" sz="4500" dirty="0">
                <a:solidFill>
                  <a:srgbClr val="474C6B"/>
                </a:solidFill>
              </a:rPr>
              <a:t>It destroys the complainer</a:t>
            </a:r>
          </a:p>
          <a:p>
            <a:pPr marL="856821" indent="-856821"/>
            <a:r>
              <a:rPr lang="en-US" sz="4500" dirty="0">
                <a:solidFill>
                  <a:srgbClr val="474C6B"/>
                </a:solidFill>
              </a:rPr>
              <a:t>It discourages other people</a:t>
            </a:r>
          </a:p>
          <a:p>
            <a:pPr marL="856821" indent="-856821"/>
            <a:r>
              <a:rPr lang="en-US" sz="4500" dirty="0">
                <a:solidFill>
                  <a:srgbClr val="474C6B"/>
                </a:solidFill>
              </a:rPr>
              <a:t>It drains leaders </a:t>
            </a:r>
          </a:p>
          <a:p>
            <a:pPr marL="856821" indent="-856821"/>
            <a:r>
              <a:rPr lang="en-US" sz="4500" dirty="0">
                <a:solidFill>
                  <a:srgbClr val="474C6B"/>
                </a:solidFill>
              </a:rPr>
              <a:t>It discredits the gospel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97404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472" y="0"/>
            <a:ext cx="8992735" cy="16569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474C6B"/>
                </a:solidFill>
                <a:latin typeface="+mn-lt"/>
              </a:rPr>
              <a:t>“Have the Mind of Christ”</a:t>
            </a:r>
            <a:br>
              <a:rPr lang="en-US" b="1" dirty="0">
                <a:solidFill>
                  <a:srgbClr val="474C6B"/>
                </a:solidFill>
                <a:latin typeface="+mn-lt"/>
              </a:rPr>
            </a:br>
            <a:r>
              <a:rPr lang="en-US" b="1" dirty="0">
                <a:solidFill>
                  <a:srgbClr val="FDB823"/>
                </a:solidFill>
                <a:latin typeface="+mn-lt"/>
              </a:rPr>
              <a:t>Philippians 2:1-18 </a:t>
            </a:r>
          </a:p>
        </p:txBody>
      </p:sp>
      <p:pic>
        <p:nvPicPr>
          <p:cNvPr id="3074" name="Picture 2" descr="How to Become More Like Jesus Christ | Latter–day Saints Channel">
            <a:extLst>
              <a:ext uri="{FF2B5EF4-FFF2-40B4-BE49-F238E27FC236}">
                <a16:creationId xmlns:a16="http://schemas.microsoft.com/office/drawing/2014/main" id="{32CCB0D1-3BB6-8646-AD88-6344D51D4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06" y="171450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8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780D-B7B3-2942-BF9F-A2084EF9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500917"/>
            <a:ext cx="7886700" cy="60874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474C6B"/>
                </a:solidFill>
              </a:rPr>
              <a:t>Complainer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474C6B"/>
                </a:solidFill>
              </a:rPr>
              <a:t>	</a:t>
            </a:r>
            <a:r>
              <a:rPr lang="en-US" sz="4000" dirty="0">
                <a:solidFill>
                  <a:srgbClr val="474C6B"/>
                </a:solidFill>
              </a:rPr>
              <a:t>- “One who is discontented with 		his/her lot in life” </a:t>
            </a:r>
          </a:p>
          <a:p>
            <a:pPr marL="0" indent="0">
              <a:buNone/>
            </a:pPr>
            <a:r>
              <a:rPr lang="en-US" sz="4000" i="1" dirty="0">
                <a:solidFill>
                  <a:srgbClr val="474C6B"/>
                </a:solidFill>
              </a:rPr>
              <a:t>	- Grumbler </a:t>
            </a:r>
            <a:r>
              <a:rPr lang="en-US" sz="3200" dirty="0">
                <a:solidFill>
                  <a:srgbClr val="474C6B"/>
                </a:solidFill>
              </a:rPr>
              <a:t>(ESV) </a:t>
            </a:r>
            <a:endParaRPr lang="en-US" sz="4000" dirty="0">
              <a:solidFill>
                <a:srgbClr val="474C6B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</a:t>
            </a:r>
            <a:r>
              <a:rPr lang="en-US" sz="4000" i="1" dirty="0">
                <a:solidFill>
                  <a:srgbClr val="474C6B"/>
                </a:solidFill>
              </a:rPr>
              <a:t>Murmuring</a:t>
            </a:r>
            <a:r>
              <a:rPr lang="en-US" sz="4000" dirty="0">
                <a:solidFill>
                  <a:srgbClr val="474C6B"/>
                </a:solidFill>
              </a:rPr>
              <a:t> </a:t>
            </a:r>
            <a:r>
              <a:rPr lang="en-US" sz="3200" dirty="0">
                <a:solidFill>
                  <a:srgbClr val="474C6B"/>
                </a:solidFill>
              </a:rPr>
              <a:t>(KJV)</a:t>
            </a:r>
          </a:p>
          <a:p>
            <a:pPr marL="0" indent="0">
              <a:buNone/>
            </a:pPr>
            <a:endParaRPr lang="en-US" sz="1200" dirty="0">
              <a:solidFill>
                <a:srgbClr val="474C6B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474C6B"/>
                </a:solidFill>
              </a:rPr>
              <a:t>Disputing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474C6B"/>
                </a:solidFill>
              </a:rPr>
              <a:t>	</a:t>
            </a:r>
            <a:r>
              <a:rPr lang="en-US" sz="4000" dirty="0">
                <a:solidFill>
                  <a:srgbClr val="474C6B"/>
                </a:solidFill>
              </a:rPr>
              <a:t>- “Inward reasoning”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</a:t>
            </a:r>
            <a:r>
              <a:rPr lang="en-US" sz="4000" i="1" dirty="0">
                <a:solidFill>
                  <a:srgbClr val="474C6B"/>
                </a:solidFill>
              </a:rPr>
              <a:t>Arguing</a:t>
            </a:r>
            <a:r>
              <a:rPr lang="en-US" sz="4000" dirty="0">
                <a:solidFill>
                  <a:srgbClr val="474C6B"/>
                </a:solidFill>
              </a:rPr>
              <a:t> </a:t>
            </a:r>
            <a:r>
              <a:rPr lang="en-US" sz="3200" dirty="0">
                <a:solidFill>
                  <a:srgbClr val="474C6B"/>
                </a:solidFill>
              </a:rPr>
              <a:t>(NIV)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Continuous critic</a:t>
            </a:r>
          </a:p>
        </p:txBody>
      </p:sp>
    </p:spTree>
    <p:extLst>
      <p:ext uri="{BB962C8B-B14F-4D97-AF65-F5344CB8AC3E}">
        <p14:creationId xmlns:p14="http://schemas.microsoft.com/office/powerpoint/2010/main" val="373216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780D-B7B3-2942-BF9F-A2084EF9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754" y="500917"/>
            <a:ext cx="8431122" cy="6087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474C6B"/>
                </a:solidFill>
              </a:rPr>
              <a:t>Why We Refuse to Complain?</a:t>
            </a:r>
          </a:p>
          <a:p>
            <a:pPr marL="0" indent="0">
              <a:buNone/>
            </a:pPr>
            <a:endParaRPr lang="en-US" sz="1800" b="1" dirty="0">
              <a:solidFill>
                <a:srgbClr val="474C6B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474C6B"/>
                </a:solidFill>
              </a:rPr>
              <a:t>We are children of God</a:t>
            </a:r>
            <a:endParaRPr lang="en-US" sz="4000" dirty="0">
              <a:solidFill>
                <a:srgbClr val="474C6B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Remember who you are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</a:t>
            </a:r>
            <a:r>
              <a:rPr lang="en-US" sz="4000" i="1" dirty="0">
                <a:solidFill>
                  <a:srgbClr val="474C6B"/>
                </a:solidFill>
              </a:rPr>
              <a:t>Blameless</a:t>
            </a:r>
            <a:r>
              <a:rPr lang="en-US" sz="4000" dirty="0">
                <a:solidFill>
                  <a:srgbClr val="474C6B"/>
                </a:solidFill>
              </a:rPr>
              <a:t> “free from fault”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</a:t>
            </a:r>
            <a:r>
              <a:rPr lang="en-US" sz="4000" i="1" dirty="0">
                <a:solidFill>
                  <a:srgbClr val="474C6B"/>
                </a:solidFill>
              </a:rPr>
              <a:t>Innocent</a:t>
            </a:r>
            <a:r>
              <a:rPr lang="en-US" sz="4000" dirty="0">
                <a:solidFill>
                  <a:srgbClr val="474C6B"/>
                </a:solidFill>
              </a:rPr>
              <a:t> (harmless) “free from 			impurities”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</a:t>
            </a:r>
            <a:r>
              <a:rPr lang="en-US" sz="4000" i="1" dirty="0">
                <a:solidFill>
                  <a:srgbClr val="474C6B"/>
                </a:solidFill>
              </a:rPr>
              <a:t>Without blemish (God approved 			sacrifices) </a:t>
            </a:r>
          </a:p>
          <a:p>
            <a:pPr marL="0" indent="0">
              <a:buNone/>
            </a:pPr>
            <a:endParaRPr lang="en-US" sz="4000" dirty="0">
              <a:solidFill>
                <a:srgbClr val="474C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780D-B7B3-2942-BF9F-A2084EF9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754" y="500917"/>
            <a:ext cx="8431122" cy="6087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474C6B"/>
                </a:solidFill>
              </a:rPr>
              <a:t>Why We Refuse to Complain?</a:t>
            </a:r>
          </a:p>
          <a:p>
            <a:pPr marL="0" indent="0">
              <a:buNone/>
            </a:pPr>
            <a:endParaRPr lang="en-US" sz="1800" b="1" dirty="0">
              <a:solidFill>
                <a:srgbClr val="474C6B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474C6B"/>
                </a:solidFill>
              </a:rPr>
              <a:t>We are children of God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474C6B"/>
                </a:solidFill>
              </a:rPr>
              <a:t>We are lights to this world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474C6B"/>
                </a:solidFill>
              </a:rPr>
              <a:t>	</a:t>
            </a:r>
            <a:r>
              <a:rPr lang="en-US" sz="4000" dirty="0">
                <a:solidFill>
                  <a:srgbClr val="474C6B"/>
                </a:solidFill>
              </a:rPr>
              <a:t>- Remember your calling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Matt 5:14-16; Isa 46:9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God is using us to enlightened a 			dark world</a:t>
            </a:r>
          </a:p>
        </p:txBody>
      </p:sp>
    </p:spTree>
    <p:extLst>
      <p:ext uri="{BB962C8B-B14F-4D97-AF65-F5344CB8AC3E}">
        <p14:creationId xmlns:p14="http://schemas.microsoft.com/office/powerpoint/2010/main" val="309644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780D-B7B3-2942-BF9F-A2084EF9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754" y="500917"/>
            <a:ext cx="8431122" cy="6087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474C6B"/>
                </a:solidFill>
              </a:rPr>
              <a:t>Why We Refuse to Complain?</a:t>
            </a:r>
          </a:p>
          <a:p>
            <a:pPr marL="0" indent="0">
              <a:buNone/>
            </a:pPr>
            <a:endParaRPr lang="en-US" sz="1800" b="1" dirty="0">
              <a:solidFill>
                <a:srgbClr val="474C6B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474C6B"/>
                </a:solidFill>
              </a:rPr>
              <a:t>We are children of God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474C6B"/>
                </a:solidFill>
              </a:rPr>
              <a:t>We are lights to this world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474C6B"/>
                </a:solidFill>
              </a:rPr>
              <a:t>We are clinging to His promises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474C6B"/>
                </a:solidFill>
              </a:rPr>
              <a:t>	</a:t>
            </a:r>
            <a:r>
              <a:rPr lang="en-US" sz="4000" dirty="0">
                <a:solidFill>
                  <a:srgbClr val="474C6B"/>
                </a:solidFill>
              </a:rPr>
              <a:t>- Remember the source of your 			strength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474C6B"/>
                </a:solidFill>
              </a:rPr>
              <a:t>	- Word of life (1 Jn 1:1) </a:t>
            </a:r>
          </a:p>
        </p:txBody>
      </p:sp>
    </p:spTree>
    <p:extLst>
      <p:ext uri="{BB962C8B-B14F-4D97-AF65-F5344CB8AC3E}">
        <p14:creationId xmlns:p14="http://schemas.microsoft.com/office/powerpoint/2010/main" val="377636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330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Office Theme</vt:lpstr>
      <vt:lpstr>PowerPoint Presentation</vt:lpstr>
      <vt:lpstr>“Grumble, Grumble, Grumble” Philippians 2:1-18 </vt:lpstr>
      <vt:lpstr>Philippians 2:14-16</vt:lpstr>
      <vt:lpstr>Why Does God Hate Complaining?</vt:lpstr>
      <vt:lpstr>“Have the Mind of Christ” Philippians 2:1-18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Wallace, Steve</dc:creator>
  <cp:lastModifiedBy>Joshua Creel</cp:lastModifiedBy>
  <cp:revision>55</cp:revision>
  <dcterms:created xsi:type="dcterms:W3CDTF">2020-07-26T19:13:47Z</dcterms:created>
  <dcterms:modified xsi:type="dcterms:W3CDTF">2021-07-21T13:41:56Z</dcterms:modified>
</cp:coreProperties>
</file>