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403" r:id="rId2"/>
    <p:sldId id="366" r:id="rId3"/>
    <p:sldId id="381" r:id="rId4"/>
    <p:sldId id="392" r:id="rId5"/>
    <p:sldId id="390" r:id="rId6"/>
    <p:sldId id="382" r:id="rId7"/>
    <p:sldId id="383" r:id="rId8"/>
    <p:sldId id="391" r:id="rId9"/>
    <p:sldId id="393" r:id="rId10"/>
    <p:sldId id="394" r:id="rId11"/>
    <p:sldId id="397" r:id="rId12"/>
    <p:sldId id="395" r:id="rId13"/>
    <p:sldId id="384" r:id="rId14"/>
    <p:sldId id="399" r:id="rId15"/>
    <p:sldId id="398" r:id="rId16"/>
    <p:sldId id="386" r:id="rId17"/>
    <p:sldId id="400" r:id="rId18"/>
    <p:sldId id="388" r:id="rId19"/>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26" autoAdjust="0"/>
    <p:restoredTop sz="94615" autoAdjust="0"/>
  </p:normalViewPr>
  <p:slideViewPr>
    <p:cSldViewPr>
      <p:cViewPr>
        <p:scale>
          <a:sx n="33" d="100"/>
          <a:sy n="33" d="100"/>
        </p:scale>
        <p:origin x="-1680" y="-73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C0A118-949A-4F65-B9ED-844009843A2D}" type="datetimeFigureOut">
              <a:rPr lang="en-US" smtClean="0"/>
              <a:t>8/22/2021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0473B-5F20-40DB-BDAE-67F114C97093}" type="slidenum">
              <a:rPr lang="en-US" smtClean="0"/>
              <a:t>‹#›</a:t>
            </a:fld>
            <a:endParaRPr lang="en-US" dirty="0"/>
          </a:p>
        </p:txBody>
      </p:sp>
    </p:spTree>
    <p:extLst>
      <p:ext uri="{BB962C8B-B14F-4D97-AF65-F5344CB8AC3E}">
        <p14:creationId xmlns:p14="http://schemas.microsoft.com/office/powerpoint/2010/main" val="628340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20473B-5F20-40DB-BDAE-67F114C97093}" type="slidenum">
              <a:rPr lang="en-US" smtClean="0"/>
              <a:t>9</a:t>
            </a:fld>
            <a:endParaRPr lang="en-US" dirty="0"/>
          </a:p>
        </p:txBody>
      </p:sp>
    </p:spTree>
    <p:extLst>
      <p:ext uri="{BB962C8B-B14F-4D97-AF65-F5344CB8AC3E}">
        <p14:creationId xmlns:p14="http://schemas.microsoft.com/office/powerpoint/2010/main" val="546425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20473B-5F20-40DB-BDAE-67F114C97093}" type="slidenum">
              <a:rPr lang="en-US" smtClean="0"/>
              <a:t>10</a:t>
            </a:fld>
            <a:endParaRPr lang="en-US" dirty="0"/>
          </a:p>
        </p:txBody>
      </p:sp>
    </p:spTree>
    <p:extLst>
      <p:ext uri="{BB962C8B-B14F-4D97-AF65-F5344CB8AC3E}">
        <p14:creationId xmlns:p14="http://schemas.microsoft.com/office/powerpoint/2010/main" val="546425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20473B-5F20-40DB-BDAE-67F114C97093}" type="slidenum">
              <a:rPr lang="en-US" smtClean="0"/>
              <a:t>11</a:t>
            </a:fld>
            <a:endParaRPr lang="en-US" dirty="0"/>
          </a:p>
        </p:txBody>
      </p:sp>
    </p:spTree>
    <p:extLst>
      <p:ext uri="{BB962C8B-B14F-4D97-AF65-F5344CB8AC3E}">
        <p14:creationId xmlns:p14="http://schemas.microsoft.com/office/powerpoint/2010/main" val="546425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20473B-5F20-40DB-BDAE-67F114C97093}" type="slidenum">
              <a:rPr lang="en-US" smtClean="0"/>
              <a:t>12</a:t>
            </a:fld>
            <a:endParaRPr lang="en-US" dirty="0"/>
          </a:p>
        </p:txBody>
      </p:sp>
    </p:spTree>
    <p:extLst>
      <p:ext uri="{BB962C8B-B14F-4D97-AF65-F5344CB8AC3E}">
        <p14:creationId xmlns:p14="http://schemas.microsoft.com/office/powerpoint/2010/main" val="546425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D733CC-3693-4949-9FDA-F5883C3F0635}" type="datetime1">
              <a:rPr lang="en-US" smtClean="0"/>
              <a:t>8/22/2021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5316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FD5910-333F-4828-8EB0-B8FEB8BF9BCF}" type="datetime1">
              <a:rPr lang="en-US" smtClean="0"/>
              <a:t>8/22/2021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21211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21F6F-AA1C-41FF-AEAF-AEFB20A04FFC}" type="datetime1">
              <a:rPr lang="en-US" smtClean="0"/>
              <a:t>8/22/2021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385352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430D29-DFFC-4262-92F3-76603D5E6AFC}" type="datetime1">
              <a:rPr lang="en-US" smtClean="0"/>
              <a:t>8/22/2021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50043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1CB88B-C63A-4D02-804C-74E73EA6EF81}" type="datetime1">
              <a:rPr lang="en-US" smtClean="0"/>
              <a:t>8/22/2021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270470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81A927-988A-4E2D-8806-EBC72D28B2AA}" type="datetime1">
              <a:rPr lang="en-US" smtClean="0"/>
              <a:t>8/22/2021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358232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80F930-CBBC-4436-8EF1-CDBFB74BA64D}" type="datetime1">
              <a:rPr lang="en-US" smtClean="0"/>
              <a:t>8/22/2021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427815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291310-BEBC-4E93-BAD3-14CC87FEDB0E}" type="datetime1">
              <a:rPr lang="en-US" smtClean="0"/>
              <a:t>8/22/2021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361129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7166E-5F6A-4E6A-8A10-93A9B41DDE72}" type="datetime1">
              <a:rPr lang="en-US" smtClean="0"/>
              <a:t>8/22/2021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4285681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445BF-7C23-4F8C-873C-2015ABEDE98B}" type="datetime1">
              <a:rPr lang="en-US" smtClean="0"/>
              <a:t>8/22/2021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6904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dirty="0"/>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792D3-52E1-4C26-8648-3589783262E6}" type="datetime1">
              <a:rPr lang="en-US" smtClean="0"/>
              <a:t>8/22/2021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424718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0B86302A-70E6-4410-8ECC-10AD459C2197}" type="datetime1">
              <a:rPr lang="en-US" smtClean="0"/>
              <a:t>8/22/2021</a:t>
            </a:fld>
            <a:endParaRPr lang="en-US" dirty="0"/>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67FDD83-FC0C-4651-81BE-BFA86FD6A56D}" type="slidenum">
              <a:rPr lang="en-US" smtClean="0"/>
              <a:t>‹#›</a:t>
            </a:fld>
            <a:endParaRPr lang="en-US" dirty="0"/>
          </a:p>
        </p:txBody>
      </p:sp>
    </p:spTree>
    <p:extLst>
      <p:ext uri="{BB962C8B-B14F-4D97-AF65-F5344CB8AC3E}">
        <p14:creationId xmlns:p14="http://schemas.microsoft.com/office/powerpoint/2010/main" val="341695986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7"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2311939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2554545"/>
          </a:xfrm>
          <a:prstGeom prst="rect">
            <a:avLst/>
          </a:prstGeom>
        </p:spPr>
        <p:txBody>
          <a:bodyPr wrap="square">
            <a:spAutoFit/>
          </a:bodyPr>
          <a:lstStyle/>
          <a:p>
            <a:endParaRPr lang="en-US" sz="4000" dirty="0">
              <a:solidFill>
                <a:prstClr val="white"/>
              </a:solidFill>
              <a:latin typeface="Times New Roman" panose="02020603050405020304" pitchFamily="18" charset="0"/>
              <a:cs typeface="Times New Roman" panose="02020603050405020304" pitchFamily="18" charset="0"/>
            </a:endParaRPr>
          </a:p>
          <a:p>
            <a:endParaRPr lang="en-US" sz="4000" dirty="0">
              <a:solidFill>
                <a:prstClr val="white"/>
              </a:solidFill>
              <a:latin typeface="Times New Roman" panose="02020603050405020304" pitchFamily="18" charset="0"/>
              <a:cs typeface="Times New Roman" panose="02020603050405020304" pitchFamily="18" charset="0"/>
            </a:endParaRPr>
          </a:p>
          <a:p>
            <a:endParaRPr lang="en-US" sz="4000" dirty="0">
              <a:solidFill>
                <a:prstClr val="white"/>
              </a:solidFill>
              <a:latin typeface="Times New Roman" panose="02020603050405020304" pitchFamily="18" charset="0"/>
              <a:cs typeface="Times New Roman" panose="02020603050405020304" pitchFamily="18" charset="0"/>
            </a:endParaRPr>
          </a:p>
          <a:p>
            <a:endParaRPr lang="en-US" sz="4000" dirty="0">
              <a:solidFill>
                <a:prstClr val="white"/>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609600" y="457200"/>
            <a:ext cx="13563600" cy="5632311"/>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Mark 3:28-30 NKJV </a:t>
            </a:r>
            <a:endParaRPr lang="en-US" sz="4000" dirty="0" smtClean="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28 </a:t>
            </a:r>
            <a:r>
              <a:rPr lang="en-US" sz="4000" dirty="0">
                <a:latin typeface="Times New Roman" panose="02020603050405020304" pitchFamily="18" charset="0"/>
                <a:cs typeface="Times New Roman" panose="02020603050405020304" pitchFamily="18" charset="0"/>
              </a:rPr>
              <a:t>"Assuredly, I say to you, all sins will be forgiven the sons of men, and whatever blasphemies they may utter; 29 "but he who blasphemes against the Holy Spirit never has forgiveness, but is subject to eternal condemnation" -- 30 because they said, "He has an unclean spirit."</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4582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2554545"/>
          </a:xfrm>
          <a:prstGeom prst="rect">
            <a:avLst/>
          </a:prstGeom>
        </p:spPr>
        <p:txBody>
          <a:bodyPr wrap="square">
            <a:spAutoFit/>
          </a:bodyPr>
          <a:lstStyle/>
          <a:p>
            <a:endParaRPr lang="en-US" sz="4000" dirty="0">
              <a:solidFill>
                <a:prstClr val="white"/>
              </a:solidFill>
              <a:latin typeface="Times New Roman" panose="02020603050405020304" pitchFamily="18" charset="0"/>
              <a:cs typeface="Times New Roman" panose="02020603050405020304" pitchFamily="18" charset="0"/>
            </a:endParaRPr>
          </a:p>
          <a:p>
            <a:endParaRPr lang="en-US" sz="4000" dirty="0">
              <a:solidFill>
                <a:prstClr val="white"/>
              </a:solidFill>
              <a:latin typeface="Times New Roman" panose="02020603050405020304" pitchFamily="18" charset="0"/>
              <a:cs typeface="Times New Roman" panose="02020603050405020304" pitchFamily="18" charset="0"/>
            </a:endParaRPr>
          </a:p>
          <a:p>
            <a:endParaRPr lang="en-US" sz="4000" dirty="0">
              <a:solidFill>
                <a:prstClr val="white"/>
              </a:solidFill>
              <a:latin typeface="Times New Roman" panose="02020603050405020304" pitchFamily="18" charset="0"/>
              <a:cs typeface="Times New Roman" panose="02020603050405020304" pitchFamily="18" charset="0"/>
            </a:endParaRPr>
          </a:p>
          <a:p>
            <a:endParaRPr lang="en-US" sz="4000" dirty="0">
              <a:solidFill>
                <a:prstClr val="white"/>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457200" y="609600"/>
            <a:ext cx="13182600" cy="5016758"/>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Mark 3:28-30 </a:t>
            </a:r>
            <a:r>
              <a:rPr lang="en-US" sz="4000" dirty="0" smtClean="0">
                <a:latin typeface="Times New Roman" panose="02020603050405020304" pitchFamily="18" charset="0"/>
                <a:cs typeface="Times New Roman" panose="02020603050405020304" pitchFamily="18" charset="0"/>
              </a:rPr>
              <a:t>ESV </a:t>
            </a:r>
          </a:p>
          <a:p>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28  Truly  </a:t>
            </a:r>
            <a:r>
              <a:rPr lang="en-US" sz="4000" dirty="0">
                <a:latin typeface="Times New Roman" panose="02020603050405020304" pitchFamily="18" charset="0"/>
                <a:cs typeface="Times New Roman" panose="02020603050405020304" pitchFamily="18" charset="0"/>
              </a:rPr>
              <a:t>I say </a:t>
            </a:r>
            <a:r>
              <a:rPr lang="en-US" sz="4000" dirty="0" smtClean="0">
                <a:latin typeface="Times New Roman" panose="02020603050405020304" pitchFamily="18" charset="0"/>
                <a:cs typeface="Times New Roman" panose="02020603050405020304" pitchFamily="18" charset="0"/>
              </a:rPr>
              <a:t>to </a:t>
            </a:r>
            <a:r>
              <a:rPr lang="en-US" sz="4000" dirty="0">
                <a:latin typeface="Times New Roman" panose="02020603050405020304" pitchFamily="18" charset="0"/>
                <a:cs typeface="Times New Roman" panose="02020603050405020304" pitchFamily="18" charset="0"/>
              </a:rPr>
              <a:t>you, </a:t>
            </a:r>
            <a:r>
              <a:rPr lang="en-US" sz="4000" dirty="0" smtClean="0">
                <a:latin typeface="Times New Roman" panose="02020603050405020304" pitchFamily="18" charset="0"/>
                <a:cs typeface="Times New Roman" panose="02020603050405020304" pitchFamily="18" charset="0"/>
              </a:rPr>
              <a:t>all </a:t>
            </a:r>
            <a:r>
              <a:rPr lang="en-US" sz="4000" dirty="0">
                <a:latin typeface="Times New Roman" panose="02020603050405020304" pitchFamily="18" charset="0"/>
                <a:cs typeface="Times New Roman" panose="02020603050405020304" pitchFamily="18" charset="0"/>
              </a:rPr>
              <a:t>sins </a:t>
            </a:r>
            <a:r>
              <a:rPr lang="en-US" sz="4000" dirty="0" smtClean="0">
                <a:latin typeface="Times New Roman" panose="02020603050405020304" pitchFamily="18" charset="0"/>
                <a:cs typeface="Times New Roman" panose="02020603050405020304" pitchFamily="18" charset="0"/>
              </a:rPr>
              <a:t>will </a:t>
            </a:r>
            <a:r>
              <a:rPr lang="en-US" sz="4000" dirty="0">
                <a:latin typeface="Times New Roman" panose="02020603050405020304" pitchFamily="18" charset="0"/>
                <a:cs typeface="Times New Roman" panose="02020603050405020304" pitchFamily="18" charset="0"/>
              </a:rPr>
              <a:t>be </a:t>
            </a:r>
            <a:r>
              <a:rPr lang="en-US" sz="4000" dirty="0" smtClean="0">
                <a:latin typeface="Times New Roman" panose="02020603050405020304" pitchFamily="18" charset="0"/>
                <a:cs typeface="Times New Roman" panose="02020603050405020304" pitchFamily="18" charset="0"/>
              </a:rPr>
              <a:t>forgiven </a:t>
            </a:r>
            <a:r>
              <a:rPr lang="en-US" sz="4000" dirty="0">
                <a:latin typeface="Times New Roman" panose="02020603050405020304" pitchFamily="18" charset="0"/>
                <a:cs typeface="Times New Roman" panose="02020603050405020304" pitchFamily="18" charset="0"/>
              </a:rPr>
              <a:t>the sons of </a:t>
            </a:r>
            <a:r>
              <a:rPr lang="en-US" sz="4000" dirty="0" smtClean="0">
                <a:latin typeface="Times New Roman" panose="02020603050405020304" pitchFamily="18" charset="0"/>
                <a:cs typeface="Times New Roman" panose="02020603050405020304" pitchFamily="18" charset="0"/>
              </a:rPr>
              <a:t>man</a:t>
            </a:r>
            <a:r>
              <a:rPr lang="en-US" sz="4000" dirty="0">
                <a:latin typeface="Times New Roman" panose="02020603050405020304" pitchFamily="18" charset="0"/>
                <a:cs typeface="Times New Roman" panose="02020603050405020304" pitchFamily="18" charset="0"/>
              </a:rPr>
              <a:t>, and </a:t>
            </a:r>
            <a:r>
              <a:rPr lang="en-US" sz="4000" dirty="0" smtClean="0">
                <a:latin typeface="Times New Roman" panose="02020603050405020304" pitchFamily="18" charset="0"/>
                <a:cs typeface="Times New Roman" panose="02020603050405020304" pitchFamily="18" charset="0"/>
              </a:rPr>
              <a:t>whatever </a:t>
            </a:r>
            <a:r>
              <a:rPr lang="en-US" sz="4000" dirty="0">
                <a:latin typeface="Times New Roman" panose="02020603050405020304" pitchFamily="18" charset="0"/>
                <a:cs typeface="Times New Roman" panose="02020603050405020304" pitchFamily="18" charset="0"/>
              </a:rPr>
              <a:t>blasphemies </a:t>
            </a:r>
            <a:r>
              <a:rPr lang="en-US" sz="4000" dirty="0" smtClean="0">
                <a:latin typeface="Times New Roman" panose="02020603050405020304" pitchFamily="18" charset="0"/>
                <a:cs typeface="Times New Roman" panose="02020603050405020304" pitchFamily="18" charset="0"/>
              </a:rPr>
              <a:t>they utter, </a:t>
            </a:r>
            <a:r>
              <a:rPr lang="en-US" sz="4000" dirty="0">
                <a:latin typeface="Times New Roman" panose="02020603050405020304" pitchFamily="18" charset="0"/>
                <a:cs typeface="Times New Roman" panose="02020603050405020304" pitchFamily="18" charset="0"/>
              </a:rPr>
              <a:t>29 but </a:t>
            </a:r>
            <a:r>
              <a:rPr lang="en-US" sz="4000" dirty="0" smtClean="0">
                <a:latin typeface="Times New Roman" panose="02020603050405020304" pitchFamily="18" charset="0"/>
                <a:cs typeface="Times New Roman" panose="02020603050405020304" pitchFamily="18" charset="0"/>
              </a:rPr>
              <a:t>whoever blasphemes </a:t>
            </a:r>
            <a:r>
              <a:rPr lang="en-US" sz="4000" dirty="0">
                <a:latin typeface="Times New Roman" panose="02020603050405020304" pitchFamily="18" charset="0"/>
                <a:cs typeface="Times New Roman" panose="02020603050405020304" pitchFamily="18" charset="0"/>
              </a:rPr>
              <a:t>against the Holy Spirit </a:t>
            </a:r>
            <a:r>
              <a:rPr lang="en-US" sz="4000" dirty="0" smtClean="0">
                <a:latin typeface="Times New Roman" panose="02020603050405020304" pitchFamily="18" charset="0"/>
                <a:cs typeface="Times New Roman" panose="02020603050405020304" pitchFamily="18" charset="0"/>
              </a:rPr>
              <a:t>never has </a:t>
            </a:r>
            <a:r>
              <a:rPr lang="en-US" sz="4000" dirty="0">
                <a:latin typeface="Times New Roman" panose="02020603050405020304" pitchFamily="18" charset="0"/>
                <a:cs typeface="Times New Roman" panose="02020603050405020304" pitchFamily="18" charset="0"/>
              </a:rPr>
              <a:t>forgiveness, but is guilty of </a:t>
            </a:r>
            <a:r>
              <a:rPr lang="en-US" sz="4000" dirty="0">
                <a:solidFill>
                  <a:srgbClr val="FF0000"/>
                </a:solidFill>
                <a:latin typeface="Times New Roman" panose="02020603050405020304" pitchFamily="18" charset="0"/>
                <a:cs typeface="Times New Roman" panose="02020603050405020304" pitchFamily="18" charset="0"/>
              </a:rPr>
              <a:t>an eternal sin: </a:t>
            </a:r>
            <a:r>
              <a:rPr lang="en-US" sz="4000" dirty="0">
                <a:latin typeface="Times New Roman" panose="02020603050405020304" pitchFamily="18" charset="0"/>
                <a:cs typeface="Times New Roman" panose="02020603050405020304" pitchFamily="18" charset="0"/>
              </a:rPr>
              <a:t>30 </a:t>
            </a:r>
            <a:r>
              <a:rPr lang="en-US" sz="4000" dirty="0" smtClean="0">
                <a:latin typeface="Times New Roman" panose="02020603050405020304" pitchFamily="18" charset="0"/>
                <a:cs typeface="Times New Roman" panose="02020603050405020304" pitchFamily="18" charset="0"/>
              </a:rPr>
              <a:t>for they were saying, he has </a:t>
            </a:r>
            <a:r>
              <a:rPr lang="en-US" sz="4000" dirty="0">
                <a:latin typeface="Times New Roman" panose="02020603050405020304" pitchFamily="18" charset="0"/>
                <a:cs typeface="Times New Roman" panose="02020603050405020304" pitchFamily="18" charset="0"/>
              </a:rPr>
              <a:t>an unclean spirit.</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9951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2554545"/>
          </a:xfrm>
          <a:prstGeom prst="rect">
            <a:avLst/>
          </a:prstGeom>
        </p:spPr>
        <p:txBody>
          <a:bodyPr wrap="square">
            <a:spAutoFit/>
          </a:bodyPr>
          <a:lstStyle/>
          <a:p>
            <a:endParaRPr lang="en-US" sz="4000" dirty="0">
              <a:solidFill>
                <a:prstClr val="white"/>
              </a:solidFill>
              <a:latin typeface="Times New Roman" panose="02020603050405020304" pitchFamily="18" charset="0"/>
              <a:cs typeface="Times New Roman" panose="02020603050405020304" pitchFamily="18" charset="0"/>
            </a:endParaRPr>
          </a:p>
          <a:p>
            <a:endParaRPr lang="en-US" sz="4000" dirty="0">
              <a:solidFill>
                <a:prstClr val="white"/>
              </a:solidFill>
              <a:latin typeface="Times New Roman" panose="02020603050405020304" pitchFamily="18" charset="0"/>
              <a:cs typeface="Times New Roman" panose="02020603050405020304" pitchFamily="18" charset="0"/>
            </a:endParaRPr>
          </a:p>
          <a:p>
            <a:endParaRPr lang="en-US" sz="4000" dirty="0">
              <a:solidFill>
                <a:prstClr val="white"/>
              </a:solidFill>
              <a:latin typeface="Times New Roman" panose="02020603050405020304" pitchFamily="18" charset="0"/>
              <a:cs typeface="Times New Roman" panose="02020603050405020304" pitchFamily="18" charset="0"/>
            </a:endParaRPr>
          </a:p>
          <a:p>
            <a:endParaRPr lang="en-US" sz="4000" dirty="0">
              <a:solidFill>
                <a:prstClr val="white"/>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457200" y="609600"/>
            <a:ext cx="13182600" cy="5016758"/>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Mark 3:28-30 ASV </a:t>
            </a:r>
            <a:endParaRPr lang="en-US" sz="4000" dirty="0" smtClean="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28 </a:t>
            </a:r>
            <a:r>
              <a:rPr lang="en-US" sz="4000" dirty="0">
                <a:latin typeface="Times New Roman" panose="02020603050405020304" pitchFamily="18" charset="0"/>
                <a:cs typeface="Times New Roman" panose="02020603050405020304" pitchFamily="18" charset="0"/>
              </a:rPr>
              <a:t>Verily I say unto you, All their sins shall be forgiven unto the sons of men, and their blasphemies wherewith </a:t>
            </a:r>
            <a:r>
              <a:rPr lang="en-US" sz="4000" dirty="0" err="1">
                <a:latin typeface="Times New Roman" panose="02020603050405020304" pitchFamily="18" charset="0"/>
                <a:cs typeface="Times New Roman" panose="02020603050405020304" pitchFamily="18" charset="0"/>
              </a:rPr>
              <a:t>soever</a:t>
            </a:r>
            <a:r>
              <a:rPr lang="en-US" sz="4000" dirty="0">
                <a:latin typeface="Times New Roman" panose="02020603050405020304" pitchFamily="18" charset="0"/>
                <a:cs typeface="Times New Roman" panose="02020603050405020304" pitchFamily="18" charset="0"/>
              </a:rPr>
              <a:t> they shall blaspheme: 29 but whosoever shall blaspheme against the Holy Spirit hath never forgiveness, but is guilty of </a:t>
            </a:r>
            <a:r>
              <a:rPr lang="en-US" sz="4000" dirty="0">
                <a:solidFill>
                  <a:srgbClr val="FF0000"/>
                </a:solidFill>
                <a:latin typeface="Times New Roman" panose="02020603050405020304" pitchFamily="18" charset="0"/>
                <a:cs typeface="Times New Roman" panose="02020603050405020304" pitchFamily="18" charset="0"/>
              </a:rPr>
              <a:t>an eternal sin: </a:t>
            </a:r>
            <a:r>
              <a:rPr lang="en-US" sz="4000" dirty="0">
                <a:latin typeface="Times New Roman" panose="02020603050405020304" pitchFamily="18" charset="0"/>
                <a:cs typeface="Times New Roman" panose="02020603050405020304" pitchFamily="18" charset="0"/>
              </a:rPr>
              <a:t>30 because they said, He hath an unclean spirit.</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3590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2554545"/>
          </a:xfrm>
          <a:prstGeom prst="rect">
            <a:avLst/>
          </a:prstGeom>
        </p:spPr>
        <p:txBody>
          <a:bodyPr wrap="square">
            <a:spAutoFit/>
          </a:bodyPr>
          <a:lstStyle/>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28600" y="0"/>
            <a:ext cx="13868400" cy="9325630"/>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Spirit is not superior to Jesus.  Roles different. This is seen both in creation and in revelation of  God’s plan.</a:t>
            </a:r>
          </a:p>
          <a:p>
            <a:endParaRPr lang="en-US" sz="4000" dirty="0" smtClean="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Creation: Father planned; Son created; Spirit “ordered”</a:t>
            </a: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Spirit would reveal the truth. John 16:12-15</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Treating the Spirit (revealed truth—the work of the Spirit) like they treated Jesus on this occasion would make forgiveness impossible. Their hardened hearts would isolate them from the only thing that could save them—the truth. Their sin of unbelief would be “eternal;” therefore, the result would be eternal also.</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771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2554545"/>
          </a:xfrm>
          <a:prstGeom prst="rect">
            <a:avLst/>
          </a:prstGeom>
        </p:spPr>
        <p:txBody>
          <a:bodyPr wrap="square">
            <a:spAutoFit/>
          </a:bodyPr>
          <a:lstStyle/>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33400" y="457200"/>
            <a:ext cx="13868400" cy="5632311"/>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1 John </a:t>
            </a:r>
            <a:r>
              <a:rPr lang="en-US" sz="4000" dirty="0" smtClean="0">
                <a:latin typeface="Times New Roman" panose="02020603050405020304" pitchFamily="18" charset="0"/>
                <a:cs typeface="Times New Roman" panose="02020603050405020304" pitchFamily="18" charset="0"/>
              </a:rPr>
              <a:t>5:16-17     </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16 </a:t>
            </a:r>
            <a:r>
              <a:rPr lang="en-US" sz="4000" dirty="0">
                <a:latin typeface="Times New Roman" panose="02020603050405020304" pitchFamily="18" charset="0"/>
                <a:cs typeface="Times New Roman" panose="02020603050405020304" pitchFamily="18" charset="0"/>
              </a:rPr>
              <a:t>If any man see his brother sinning a sin not unto death, he shall ask, and God will give him life for them that sin not unto death. There is a sin unto death: not concerning this do I say that he should make request. 17 All unrighteousness is sin: and there is a sin not unto death.</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6784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2554545"/>
          </a:xfrm>
          <a:prstGeom prst="rect">
            <a:avLst/>
          </a:prstGeom>
        </p:spPr>
        <p:txBody>
          <a:bodyPr wrap="square">
            <a:spAutoFit/>
          </a:bodyPr>
          <a:lstStyle/>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28600" y="-457200"/>
            <a:ext cx="14173200" cy="9941183"/>
          </a:xfrm>
          <a:prstGeom prst="rect">
            <a:avLst/>
          </a:prstGeom>
          <a:noFill/>
        </p:spPr>
        <p:txBody>
          <a:bodyPr wrap="square" rtlCol="0">
            <a:spAutoFit/>
          </a:bodyPr>
          <a:lstStyle/>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Treating the Spirit (revealed truth) like they treated Jesus on this occasion would make forgiveness impossible. Their sin of unbelief would be “eternal;” therefore, the result would be also.</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Judgment call: does a brother’s sin appear as a temporary slip?  Is he still “reachable” for discussion and reason? </a:t>
            </a:r>
            <a:r>
              <a:rPr lang="en-US" sz="4000" dirty="0">
                <a:latin typeface="Times New Roman" panose="02020603050405020304" pitchFamily="18" charset="0"/>
                <a:cs typeface="Times New Roman" panose="02020603050405020304" pitchFamily="18" charset="0"/>
              </a:rPr>
              <a:t>O</a:t>
            </a:r>
            <a:r>
              <a:rPr lang="en-US" sz="4000" dirty="0" smtClean="0">
                <a:latin typeface="Times New Roman" panose="02020603050405020304" pitchFamily="18" charset="0"/>
                <a:cs typeface="Times New Roman" panose="02020603050405020304" pitchFamily="18" charset="0"/>
              </a:rPr>
              <a:t>r does it reflect an attitude that closes him and his heart to the truth?</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For whom should you be praying?</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Would there be harm if you never give up??</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Remember:  it’s still human judgment.</a:t>
            </a:r>
          </a:p>
          <a:p>
            <a:endParaRPr lang="en-US" sz="4000" dirty="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242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2554545"/>
          </a:xfrm>
          <a:prstGeom prst="rect">
            <a:avLst/>
          </a:prstGeom>
        </p:spPr>
        <p:txBody>
          <a:bodyPr wrap="square">
            <a:spAutoFit/>
          </a:bodyPr>
          <a:lstStyle/>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85800" y="609600"/>
            <a:ext cx="13335000" cy="6863417"/>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Remember the context:</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1 John 5:13-15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These things have I written unto you, that ye may know that ye have eternal life, even unto you that believe on the name of the Son of God. 14 And this is the boldness which we have toward him, that, if we ask anything according to his will, he </a:t>
            </a:r>
            <a:r>
              <a:rPr lang="en-US" sz="4000" dirty="0" err="1">
                <a:latin typeface="Times New Roman" panose="02020603050405020304" pitchFamily="18" charset="0"/>
                <a:cs typeface="Times New Roman" panose="02020603050405020304" pitchFamily="18" charset="0"/>
              </a:rPr>
              <a:t>heareth</a:t>
            </a:r>
            <a:r>
              <a:rPr lang="en-US" sz="4000" dirty="0">
                <a:latin typeface="Times New Roman" panose="02020603050405020304" pitchFamily="18" charset="0"/>
                <a:cs typeface="Times New Roman" panose="02020603050405020304" pitchFamily="18" charset="0"/>
              </a:rPr>
              <a:t> us: 15 and if we know that he </a:t>
            </a:r>
            <a:r>
              <a:rPr lang="en-US" sz="4000" dirty="0" err="1">
                <a:latin typeface="Times New Roman" panose="02020603050405020304" pitchFamily="18" charset="0"/>
                <a:cs typeface="Times New Roman" panose="02020603050405020304" pitchFamily="18" charset="0"/>
              </a:rPr>
              <a:t>heareth</a:t>
            </a:r>
            <a:r>
              <a:rPr lang="en-US" sz="4000" dirty="0">
                <a:latin typeface="Times New Roman" panose="02020603050405020304" pitchFamily="18" charset="0"/>
                <a:cs typeface="Times New Roman" panose="02020603050405020304" pitchFamily="18" charset="0"/>
              </a:rPr>
              <a:t> us whatsoever we ask, we know that we have the petitions which we have asked of him.</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6728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7"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26897087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2166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2554545"/>
          </a:xfrm>
          <a:prstGeom prst="rect">
            <a:avLst/>
          </a:prstGeom>
        </p:spPr>
        <p:txBody>
          <a:bodyPr wrap="square">
            <a:spAutoFit/>
          </a:bodyPr>
          <a:lstStyle/>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33400" y="457200"/>
            <a:ext cx="13868400" cy="8094524"/>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1 John 5:13-17  </a:t>
            </a:r>
            <a:r>
              <a:rPr lang="en-US" sz="4000" dirty="0" smtClean="0">
                <a:latin typeface="Times New Roman" panose="02020603050405020304" pitchFamily="18" charset="0"/>
                <a:cs typeface="Times New Roman" panose="02020603050405020304" pitchFamily="18" charset="0"/>
              </a:rPr>
              <a:t>    13 </a:t>
            </a:r>
            <a:r>
              <a:rPr lang="en-US" sz="4000" dirty="0">
                <a:latin typeface="Times New Roman" panose="02020603050405020304" pitchFamily="18" charset="0"/>
                <a:cs typeface="Times New Roman" panose="02020603050405020304" pitchFamily="18" charset="0"/>
              </a:rPr>
              <a:t>These things have I written unto you, that ye may know that ye have eternal life, even unto you that believe on the name of the Son of God. 14 And this is the boldness which we have toward him, that, if we ask anything according to his will, he heareth us: 15 and if we know that he heareth us whatsoever we ask, we know that we have the petitions which we have asked of him. 16 If any man see his brother sinning a sin not unto death, he shall ask, and God will give him life for them that sin not unto death. There is a sin unto death: not concerning this do I say that he should make request. 17 All unrighteousness is sin: and there is a sin not unto death.</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2645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2554545"/>
          </a:xfrm>
          <a:prstGeom prst="rect">
            <a:avLst/>
          </a:prstGeom>
        </p:spPr>
        <p:txBody>
          <a:bodyPr wrap="square">
            <a:spAutoFit/>
          </a:bodyPr>
          <a:lstStyle/>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57200" y="228600"/>
            <a:ext cx="13716000" cy="6863417"/>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 Making </a:t>
            </a:r>
            <a:r>
              <a:rPr lang="en-US" sz="4000" dirty="0">
                <a:latin typeface="Times New Roman" panose="02020603050405020304" pitchFamily="18" charset="0"/>
                <a:cs typeface="Times New Roman" panose="02020603050405020304" pitchFamily="18" charset="0"/>
              </a:rPr>
              <a:t>human decisions</a:t>
            </a:r>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Mark </a:t>
            </a:r>
            <a:r>
              <a:rPr lang="en-US" sz="4000" dirty="0">
                <a:latin typeface="Times New Roman" panose="02020603050405020304" pitchFamily="18" charset="0"/>
                <a:cs typeface="Times New Roman" panose="02020603050405020304" pitchFamily="18" charset="0"/>
              </a:rPr>
              <a:t>6:10-11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10 And he said unto them, Wheresoever ye enter into a house, there abide till ye depart thence. 11 And whatsoever place shall not receive you, and they hear you not, as ye go forth thence, shake off the dust that is under your feet for a testimony unto them</a:t>
            </a:r>
            <a:r>
              <a:rPr lang="en-US" sz="4000" dirty="0" smtClean="0">
                <a:latin typeface="Times New Roman" panose="02020603050405020304" pitchFamily="18" charset="0"/>
                <a:cs typeface="Times New Roman" panose="02020603050405020304" pitchFamily="18" charset="0"/>
              </a:rPr>
              <a:t>.</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Acts 6  “Choose  ye out from among yourselves , , ,”</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1 Cor 5:  “Withdraw yourselves from every . .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151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2554545"/>
          </a:xfrm>
          <a:prstGeom prst="rect">
            <a:avLst/>
          </a:prstGeom>
        </p:spPr>
        <p:txBody>
          <a:bodyPr wrap="square">
            <a:spAutoFit/>
          </a:bodyPr>
          <a:lstStyle/>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09600" y="914399"/>
            <a:ext cx="13411200" cy="6555641"/>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 . . </a:t>
            </a:r>
            <a:r>
              <a:rPr lang="en-US" sz="4000" dirty="0">
                <a:latin typeface="Times New Roman" panose="02020603050405020304" pitchFamily="18" charset="0"/>
                <a:cs typeface="Times New Roman" panose="02020603050405020304" pitchFamily="18" charset="0"/>
              </a:rPr>
              <a:t>s</a:t>
            </a:r>
            <a:r>
              <a:rPr lang="en-US" sz="4000" dirty="0" smtClean="0">
                <a:latin typeface="Times New Roman" panose="02020603050405020304" pitchFamily="18" charset="0"/>
                <a:cs typeface="Times New Roman" panose="02020603050405020304" pitchFamily="18" charset="0"/>
              </a:rPr>
              <a:t>inning a sin unto death . . .”</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Any similar situations?</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Blasphemy of the Holy Spirit:</a:t>
            </a:r>
          </a:p>
          <a:p>
            <a:endParaRPr lang="en-US" sz="2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Matt. 12:22-32</a:t>
            </a:r>
          </a:p>
          <a:p>
            <a:endParaRPr lang="en-US" sz="2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Mark  3:22-30</a:t>
            </a:r>
          </a:p>
          <a:p>
            <a:endParaRPr lang="en-US" sz="2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Luke 11:14-23</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411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09600"/>
            <a:ext cx="13411200" cy="7971413"/>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Matthew 12:22-24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22 Then was brought unto him one possessed with a demon, blind and dumb: and he healed him, insomuch that the dumb man spake and saw. 23 And all the multitudes were amazed, and said, Can this be the son of David? 24 But when the Pharisees heard it, they said, This man doth not cast out demons, but by Beelzebub the prince of the demons</a:t>
            </a:r>
            <a:r>
              <a:rPr lang="en-US" sz="40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“Every kingdom divided . . .”</a:t>
            </a:r>
          </a:p>
          <a:p>
            <a:endParaRPr lang="en-US" sz="24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“If I by Beelzebub . . .”</a:t>
            </a:r>
          </a:p>
          <a:p>
            <a:endParaRPr lang="en-US" sz="24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“Or how can one enter into the house . . .”</a:t>
            </a: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15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2554545"/>
          </a:xfrm>
          <a:prstGeom prst="rect">
            <a:avLst/>
          </a:prstGeom>
        </p:spPr>
        <p:txBody>
          <a:bodyPr wrap="square">
            <a:spAutoFit/>
          </a:bodyPr>
          <a:lstStyle/>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457200" y="685800"/>
            <a:ext cx="13944600" cy="8094524"/>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Matthew 12:31-32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31 Therefore I say unto you, Every sin and blasphemy shall be forgiven unto men; but the blasphemy against the Spirit shall not be forgiven. 32 And whosoever shall speak a word against the Son of man, it shall be forgiven him; but whosoever shall speak against the Holy Spirit, it shall not be forgiven him, neither in this world, nor in that which is to come</a:t>
            </a:r>
            <a:r>
              <a:rPr lang="en-US" sz="4000" dirty="0" smtClean="0">
                <a:latin typeface="Times New Roman" panose="02020603050405020304" pitchFamily="18" charset="0"/>
                <a:cs typeface="Times New Roman" panose="02020603050405020304" pitchFamily="18" charset="0"/>
              </a:rPr>
              <a:t>.</a:t>
            </a:r>
          </a:p>
          <a:p>
            <a:endParaRPr lang="en-US" sz="4000" dirty="0">
              <a:latin typeface="Times New Roman" panose="02020603050405020304" pitchFamily="18" charset="0"/>
              <a:cs typeface="Times New Roman" panose="02020603050405020304" pitchFamily="18" charset="0"/>
            </a:endParaRPr>
          </a:p>
          <a:p>
            <a:r>
              <a:rPr lang="en-US" sz="4000" b="1" i="1" dirty="0" smtClean="0">
                <a:latin typeface="Times New Roman" panose="02020603050405020304" pitchFamily="18" charset="0"/>
                <a:cs typeface="Times New Roman" panose="02020603050405020304" pitchFamily="18" charset="0"/>
              </a:rPr>
              <a:t>But . . .</a:t>
            </a:r>
          </a:p>
          <a:p>
            <a:endParaRPr lang="en-US" sz="4000" b="1" i="1" dirty="0">
              <a:latin typeface="Times New Roman" panose="02020603050405020304" pitchFamily="18" charset="0"/>
              <a:cs typeface="Times New Roman" panose="02020603050405020304" pitchFamily="18" charset="0"/>
            </a:endParaRPr>
          </a:p>
          <a:p>
            <a:r>
              <a:rPr lang="en-US" sz="4000" b="1" i="1" dirty="0" smtClean="0">
                <a:latin typeface="Times New Roman" panose="02020603050405020304" pitchFamily="18" charset="0"/>
                <a:cs typeface="Times New Roman" panose="02020603050405020304" pitchFamily="18" charset="0"/>
              </a:rPr>
              <a:t>        What  is  the  sin  against  the  Holy  Spirit ??</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151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2554545"/>
          </a:xfrm>
          <a:prstGeom prst="rect">
            <a:avLst/>
          </a:prstGeom>
        </p:spPr>
        <p:txBody>
          <a:bodyPr wrap="square">
            <a:spAutoFit/>
          </a:bodyPr>
          <a:lstStyle/>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457200" y="228600"/>
            <a:ext cx="13944600" cy="9325630"/>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Mark 3:22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22 And the scribes that came down from Jerusalem said, He hath Beelzebub, and, By the prince of the demons casteth he out the demons</a:t>
            </a:r>
            <a:r>
              <a:rPr lang="en-US" sz="4000" dirty="0" smtClean="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“How can Satan cast our Satan?”</a:t>
            </a:r>
          </a:p>
          <a:p>
            <a:endParaRPr lang="en-US" sz="2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“No one can enter the house of the strong man . . .” </a:t>
            </a:r>
          </a:p>
          <a:p>
            <a:endParaRPr lang="en-US" sz="2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Mark 3:28-30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28 Verily I say unto you, All their sins shall be forgiven unto the sons of men, and their blasphemies wherewith soever they shall blaspheme: 29 but whosoever shall blaspheme against the Holy Spirit hath never forgiveness, but is guilty of an eternal sin: 30 because they said, He hath an unclean spirit.</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151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457200"/>
            <a:ext cx="14173200" cy="2554545"/>
          </a:xfrm>
          <a:prstGeom prst="rect">
            <a:avLst/>
          </a:prstGeom>
        </p:spPr>
        <p:txBody>
          <a:bodyPr wrap="square">
            <a:spAutoFit/>
          </a:bodyPr>
          <a:lstStyle/>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19075" y="66675"/>
            <a:ext cx="13944600" cy="9325630"/>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Mark 3:22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22 And the scribes that came down from Jerusalem said, He hath Beelzebub, and, By the prince of the demons casteth he out the demons</a:t>
            </a:r>
            <a:r>
              <a:rPr lang="en-US" sz="4000" dirty="0" smtClean="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“How can Satan cast our Satan?”</a:t>
            </a:r>
          </a:p>
          <a:p>
            <a:endParaRPr lang="en-US" sz="2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“No one can enter the house of the strong man . . .” </a:t>
            </a:r>
          </a:p>
          <a:p>
            <a:endParaRPr lang="en-US" sz="2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Mark 3:28-30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28 Verily I say unto you, All their sins shall be forgiven unto the sons of men, and their blasphemies wherewith soever they shall blaspheme: 29 but whosoever shall blaspheme against the Holy Spirit</a:t>
            </a:r>
            <a:r>
              <a:rPr lang="en-US" sz="4000" dirty="0">
                <a:solidFill>
                  <a:srgbClr val="FFC000"/>
                </a:solidFill>
                <a:latin typeface="Times New Roman" panose="02020603050405020304" pitchFamily="18" charset="0"/>
                <a:cs typeface="Times New Roman" panose="02020603050405020304" pitchFamily="18" charset="0"/>
              </a:rPr>
              <a:t> hath never forgiveness, but is guilty of an eternal sin</a:t>
            </a:r>
            <a:r>
              <a:rPr lang="en-US" sz="4000" dirty="0">
                <a:latin typeface="Times New Roman" panose="02020603050405020304" pitchFamily="18" charset="0"/>
                <a:cs typeface="Times New Roman" panose="02020603050405020304" pitchFamily="18" charset="0"/>
              </a:rPr>
              <a:t>: 30 because they said, He hath an unclean spirit.</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2569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2554545"/>
          </a:xfrm>
          <a:prstGeom prst="rect">
            <a:avLst/>
          </a:prstGeom>
        </p:spPr>
        <p:txBody>
          <a:bodyPr wrap="square">
            <a:spAutoFit/>
          </a:bodyPr>
          <a:lstStyle/>
          <a:p>
            <a:endParaRPr lang="en-US" sz="4000" dirty="0">
              <a:solidFill>
                <a:prstClr val="white"/>
              </a:solidFill>
              <a:latin typeface="Times New Roman" panose="02020603050405020304" pitchFamily="18" charset="0"/>
              <a:cs typeface="Times New Roman" panose="02020603050405020304" pitchFamily="18" charset="0"/>
            </a:endParaRPr>
          </a:p>
          <a:p>
            <a:endParaRPr lang="en-US" sz="4000" dirty="0">
              <a:solidFill>
                <a:prstClr val="white"/>
              </a:solidFill>
              <a:latin typeface="Times New Roman" panose="02020603050405020304" pitchFamily="18" charset="0"/>
              <a:cs typeface="Times New Roman" panose="02020603050405020304" pitchFamily="18" charset="0"/>
            </a:endParaRPr>
          </a:p>
          <a:p>
            <a:endParaRPr lang="en-US" sz="4000" dirty="0">
              <a:solidFill>
                <a:prstClr val="white"/>
              </a:solidFill>
              <a:latin typeface="Times New Roman" panose="02020603050405020304" pitchFamily="18" charset="0"/>
              <a:cs typeface="Times New Roman" panose="02020603050405020304" pitchFamily="18" charset="0"/>
            </a:endParaRPr>
          </a:p>
          <a:p>
            <a:endParaRPr lang="en-US" sz="4000" dirty="0">
              <a:solidFill>
                <a:prstClr val="white"/>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609600" y="609600"/>
            <a:ext cx="13411200" cy="5016758"/>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Mark 3:28-30 </a:t>
            </a:r>
            <a:r>
              <a:rPr lang="en-US" sz="4000" dirty="0" smtClean="0">
                <a:latin typeface="Times New Roman" panose="02020603050405020304" pitchFamily="18" charset="0"/>
                <a:cs typeface="Times New Roman" panose="02020603050405020304" pitchFamily="18" charset="0"/>
              </a:rPr>
              <a:t>KJV</a:t>
            </a:r>
          </a:p>
          <a:p>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28 Verily I say unto you, All sins shall be forgiven unto the sons of men, and blasphemies wherewith </a:t>
            </a:r>
            <a:r>
              <a:rPr lang="en-US" sz="4000" dirty="0" err="1">
                <a:latin typeface="Times New Roman" panose="02020603050405020304" pitchFamily="18" charset="0"/>
                <a:cs typeface="Times New Roman" panose="02020603050405020304" pitchFamily="18" charset="0"/>
              </a:rPr>
              <a:t>soever</a:t>
            </a:r>
            <a:r>
              <a:rPr lang="en-US" sz="4000" dirty="0">
                <a:latin typeface="Times New Roman" panose="02020603050405020304" pitchFamily="18" charset="0"/>
                <a:cs typeface="Times New Roman" panose="02020603050405020304" pitchFamily="18" charset="0"/>
              </a:rPr>
              <a:t> they shall blaspheme: 29 But he that shall blaspheme against the Holy Ghost hath never forgiveness, but is in danger of eternal damnation: 30 Because they said, He hath an unclean spirit.</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5955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4310</TotalTime>
  <Words>1318</Words>
  <Application>Microsoft Office PowerPoint</Application>
  <PresentationFormat>Custom</PresentationFormat>
  <Paragraphs>153</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154</cp:revision>
  <dcterms:created xsi:type="dcterms:W3CDTF">2021-06-17T18:34:56Z</dcterms:created>
  <dcterms:modified xsi:type="dcterms:W3CDTF">2021-08-22T12:18:27Z</dcterms:modified>
</cp:coreProperties>
</file>