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5" r:id="rId4"/>
    <p:sldId id="262" r:id="rId5"/>
    <p:sldId id="263" r:id="rId6"/>
    <p:sldId id="264" r:id="rId7"/>
    <p:sldId id="267" r:id="rId8"/>
    <p:sldId id="260" r:id="rId9"/>
    <p:sldId id="261"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CB9D"/>
    <a:srgbClr val="3C3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snapToObjects="1">
      <p:cViewPr varScale="1">
        <p:scale>
          <a:sx n="104" d="100"/>
          <a:sy n="104" d="100"/>
        </p:scale>
        <p:origin x="23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0573A8-81BB-604D-816A-01035FE955C4}"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214971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573A8-81BB-604D-816A-01035FE955C4}"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387081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573A8-81BB-604D-816A-01035FE955C4}"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339084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573A8-81BB-604D-816A-01035FE955C4}"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194856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573A8-81BB-604D-816A-01035FE955C4}"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212510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0573A8-81BB-604D-816A-01035FE955C4}" type="datetimeFigureOut">
              <a:rPr lang="en-US" smtClean="0"/>
              <a:t>8/13/21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111747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0573A8-81BB-604D-816A-01035FE955C4}" type="datetimeFigureOut">
              <a:rPr lang="en-US" smtClean="0"/>
              <a:t>8/13/21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31623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573A8-81BB-604D-816A-01035FE955C4}" type="datetimeFigureOut">
              <a:rPr lang="en-US" smtClean="0"/>
              <a:t>8/13/21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265667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573A8-81BB-604D-816A-01035FE955C4}" type="datetimeFigureOut">
              <a:rPr lang="en-US" smtClean="0"/>
              <a:t>8/13/21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225753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573A8-81BB-604D-816A-01035FE955C4}" type="datetimeFigureOut">
              <a:rPr lang="en-US" smtClean="0"/>
              <a:t>8/13/21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183180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573A8-81BB-604D-816A-01035FE955C4}" type="datetimeFigureOut">
              <a:rPr lang="en-US" smtClean="0"/>
              <a:t>8/13/21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37C76-C14A-1E45-ACCB-2CB3712A9BD6}" type="slidenum">
              <a:rPr lang="en-US" smtClean="0"/>
              <a:t>‹#›</a:t>
            </a:fld>
            <a:endParaRPr lang="en-US"/>
          </a:p>
        </p:txBody>
      </p:sp>
    </p:spTree>
    <p:extLst>
      <p:ext uri="{BB962C8B-B14F-4D97-AF65-F5344CB8AC3E}">
        <p14:creationId xmlns:p14="http://schemas.microsoft.com/office/powerpoint/2010/main" val="20940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573A8-81BB-604D-816A-01035FE955C4}" type="datetimeFigureOut">
              <a:rPr lang="en-US" smtClean="0"/>
              <a:t>8/13/21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37C76-C14A-1E45-ACCB-2CB3712A9BD6}" type="slidenum">
              <a:rPr lang="en-US" smtClean="0"/>
              <a:t>‹#›</a:t>
            </a:fld>
            <a:endParaRPr lang="en-US"/>
          </a:p>
        </p:txBody>
      </p:sp>
    </p:spTree>
    <p:extLst>
      <p:ext uri="{BB962C8B-B14F-4D97-AF65-F5344CB8AC3E}">
        <p14:creationId xmlns:p14="http://schemas.microsoft.com/office/powerpoint/2010/main" val="42401843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8100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F609940-8443-5341-AB99-27E1F2284C0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1899911-836B-EF46-AA9E-423B7B24E5CF}"/>
              </a:ext>
            </a:extLst>
          </p:cNvPr>
          <p:cNvSpPr txBox="1"/>
          <p:nvPr/>
        </p:nvSpPr>
        <p:spPr>
          <a:xfrm>
            <a:off x="553994" y="2336393"/>
            <a:ext cx="11084011" cy="2185214"/>
          </a:xfrm>
          <a:prstGeom prst="rect">
            <a:avLst/>
          </a:prstGeom>
          <a:noFill/>
        </p:spPr>
        <p:txBody>
          <a:bodyPr wrap="square" rtlCol="0">
            <a:spAutoFit/>
          </a:bodyPr>
          <a:lstStyle/>
          <a:p>
            <a:pPr algn="ctr"/>
            <a:r>
              <a:rPr lang="en-US" sz="4800" b="1" dirty="0">
                <a:solidFill>
                  <a:srgbClr val="D4CB9D"/>
                </a:solidFill>
                <a:effectLst>
                  <a:outerShdw blurRad="50800" dist="38100" dir="2700000" algn="tl" rotWithShape="0">
                    <a:prstClr val="black">
                      <a:alpha val="40000"/>
                    </a:prstClr>
                  </a:outerShdw>
                </a:effectLst>
                <a:latin typeface="Avenir Next Demi Bold" panose="020B0503020202020204" pitchFamily="34" charset="0"/>
              </a:rPr>
              <a:t>“So circumcise your heart, and </a:t>
            </a:r>
            <a:br>
              <a:rPr lang="en-US" sz="4800" b="1" dirty="0">
                <a:solidFill>
                  <a:srgbClr val="D4CB9D"/>
                </a:solidFill>
                <a:effectLst>
                  <a:outerShdw blurRad="50800" dist="38100" dir="2700000" algn="tl" rotWithShape="0">
                    <a:prstClr val="black">
                      <a:alpha val="40000"/>
                    </a:prstClr>
                  </a:outerShdw>
                </a:effectLst>
                <a:latin typeface="Avenir Next Demi Bold" panose="020B0503020202020204" pitchFamily="34" charset="0"/>
              </a:rPr>
            </a:br>
            <a:r>
              <a:rPr lang="en-US" sz="4800" b="1" dirty="0">
                <a:solidFill>
                  <a:srgbClr val="D4CB9D"/>
                </a:solidFill>
                <a:effectLst>
                  <a:outerShdw blurRad="50800" dist="38100" dir="2700000" algn="tl" rotWithShape="0">
                    <a:prstClr val="black">
                      <a:alpha val="40000"/>
                    </a:prstClr>
                  </a:outerShdw>
                </a:effectLst>
                <a:latin typeface="Avenir Next Demi Bold" panose="020B0503020202020204" pitchFamily="34" charset="0"/>
              </a:rPr>
              <a:t>stiffen your neck no longer.” </a:t>
            </a:r>
          </a:p>
          <a:p>
            <a:pPr algn="ctr"/>
            <a:r>
              <a:rPr lang="en-US" sz="4000" b="1" dirty="0">
                <a:solidFill>
                  <a:srgbClr val="D4CB9D"/>
                </a:solidFill>
                <a:effectLst>
                  <a:outerShdw blurRad="50800" dist="38100" dir="2700000" algn="tl" rotWithShape="0">
                    <a:prstClr val="black">
                      <a:alpha val="40000"/>
                    </a:prstClr>
                  </a:outerShdw>
                </a:effectLst>
                <a:latin typeface="Avenir Next Demi Bold" panose="020B0503020202020204" pitchFamily="34" charset="0"/>
              </a:rPr>
              <a:t>(Deuteronomy 10:16) </a:t>
            </a:r>
          </a:p>
        </p:txBody>
      </p:sp>
    </p:spTree>
    <p:extLst>
      <p:ext uri="{BB962C8B-B14F-4D97-AF65-F5344CB8AC3E}">
        <p14:creationId xmlns:p14="http://schemas.microsoft.com/office/powerpoint/2010/main" val="360850102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86790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ccessory, bag&#10;&#10;Description automatically generated">
            <a:extLst>
              <a:ext uri="{FF2B5EF4-FFF2-40B4-BE49-F238E27FC236}">
                <a16:creationId xmlns:a16="http://schemas.microsoft.com/office/drawing/2014/main" id="{90477F18-CD1D-F249-8056-28E2BA7089C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FF9EE05-E0E9-A143-8CE2-EA7D132861C1}"/>
              </a:ext>
            </a:extLst>
          </p:cNvPr>
          <p:cNvSpPr txBox="1"/>
          <p:nvPr/>
        </p:nvSpPr>
        <p:spPr>
          <a:xfrm>
            <a:off x="2413686" y="3196693"/>
            <a:ext cx="7364627" cy="830997"/>
          </a:xfrm>
          <a:prstGeom prst="rect">
            <a:avLst/>
          </a:prstGeom>
          <a:noFill/>
        </p:spPr>
        <p:txBody>
          <a:bodyPr wrap="square" rtlCol="0">
            <a:spAutoFit/>
          </a:bodyPr>
          <a:lstStyle/>
          <a:p>
            <a:pPr algn="ctr"/>
            <a:r>
              <a:rPr lang="en-US" sz="4800" b="1" dirty="0">
                <a:solidFill>
                  <a:srgbClr val="3C3437"/>
                </a:solidFill>
                <a:latin typeface="Avenir Next Heavy" panose="020B0503020202020204" pitchFamily="34" charset="0"/>
              </a:rPr>
              <a:t>Timothy’s Sacrifice</a:t>
            </a:r>
          </a:p>
        </p:txBody>
      </p:sp>
      <p:sp>
        <p:nvSpPr>
          <p:cNvPr id="5" name="TextBox 4">
            <a:extLst>
              <a:ext uri="{FF2B5EF4-FFF2-40B4-BE49-F238E27FC236}">
                <a16:creationId xmlns:a16="http://schemas.microsoft.com/office/drawing/2014/main" id="{CA379517-75E5-1249-ABB4-4E74B7AC2968}"/>
              </a:ext>
            </a:extLst>
          </p:cNvPr>
          <p:cNvSpPr txBox="1"/>
          <p:nvPr/>
        </p:nvSpPr>
        <p:spPr>
          <a:xfrm>
            <a:off x="4272914" y="4320540"/>
            <a:ext cx="3646170" cy="523220"/>
          </a:xfrm>
          <a:prstGeom prst="rect">
            <a:avLst/>
          </a:prstGeom>
          <a:noFill/>
        </p:spPr>
        <p:txBody>
          <a:bodyPr wrap="square" rtlCol="0">
            <a:spAutoFit/>
          </a:bodyPr>
          <a:lstStyle/>
          <a:p>
            <a:pPr algn="ctr"/>
            <a:r>
              <a:rPr lang="en-US" sz="2800" dirty="0">
                <a:solidFill>
                  <a:srgbClr val="3C3437"/>
                </a:solidFill>
                <a:latin typeface="Avenir Next" panose="020B0503020202020204" pitchFamily="34" charset="0"/>
              </a:rPr>
              <a:t>Acts 16.1-3</a:t>
            </a:r>
          </a:p>
        </p:txBody>
      </p:sp>
    </p:spTree>
    <p:extLst>
      <p:ext uri="{BB962C8B-B14F-4D97-AF65-F5344CB8AC3E}">
        <p14:creationId xmlns:p14="http://schemas.microsoft.com/office/powerpoint/2010/main" val="317669630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ccessory, bag&#10;&#10;Description automatically generated">
            <a:extLst>
              <a:ext uri="{FF2B5EF4-FFF2-40B4-BE49-F238E27FC236}">
                <a16:creationId xmlns:a16="http://schemas.microsoft.com/office/drawing/2014/main" id="{90477F18-CD1D-F249-8056-28E2BA7089C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FF9EE05-E0E9-A143-8CE2-EA7D132861C1}"/>
              </a:ext>
            </a:extLst>
          </p:cNvPr>
          <p:cNvSpPr txBox="1"/>
          <p:nvPr/>
        </p:nvSpPr>
        <p:spPr>
          <a:xfrm>
            <a:off x="2413685" y="3283191"/>
            <a:ext cx="7364627" cy="707886"/>
          </a:xfrm>
          <a:prstGeom prst="rect">
            <a:avLst/>
          </a:prstGeom>
          <a:noFill/>
        </p:spPr>
        <p:txBody>
          <a:bodyPr wrap="square" rtlCol="0">
            <a:spAutoFit/>
          </a:bodyPr>
          <a:lstStyle/>
          <a:p>
            <a:pPr algn="ctr"/>
            <a:r>
              <a:rPr lang="en-US" sz="4000" b="1" dirty="0">
                <a:solidFill>
                  <a:srgbClr val="3C3437"/>
                </a:solidFill>
                <a:latin typeface="Avenir Next Demi Bold" panose="020B0503020202020204" pitchFamily="34" charset="0"/>
              </a:rPr>
              <a:t>Culture War At Home</a:t>
            </a:r>
          </a:p>
        </p:txBody>
      </p:sp>
      <p:sp>
        <p:nvSpPr>
          <p:cNvPr id="5" name="TextBox 4">
            <a:extLst>
              <a:ext uri="{FF2B5EF4-FFF2-40B4-BE49-F238E27FC236}">
                <a16:creationId xmlns:a16="http://schemas.microsoft.com/office/drawing/2014/main" id="{CA379517-75E5-1249-ABB4-4E74B7AC2968}"/>
              </a:ext>
            </a:extLst>
          </p:cNvPr>
          <p:cNvSpPr txBox="1"/>
          <p:nvPr/>
        </p:nvSpPr>
        <p:spPr>
          <a:xfrm>
            <a:off x="4272914" y="4320540"/>
            <a:ext cx="3646170" cy="523220"/>
          </a:xfrm>
          <a:prstGeom prst="rect">
            <a:avLst/>
          </a:prstGeom>
          <a:noFill/>
        </p:spPr>
        <p:txBody>
          <a:bodyPr wrap="square" rtlCol="0">
            <a:spAutoFit/>
          </a:bodyPr>
          <a:lstStyle/>
          <a:p>
            <a:pPr algn="ctr"/>
            <a:r>
              <a:rPr lang="en-US" sz="2800" dirty="0">
                <a:solidFill>
                  <a:srgbClr val="3C3437"/>
                </a:solidFill>
                <a:latin typeface="Avenir Next" panose="020B0503020202020204" pitchFamily="34" charset="0"/>
              </a:rPr>
              <a:t>Acts 16.1</a:t>
            </a:r>
          </a:p>
        </p:txBody>
      </p:sp>
    </p:spTree>
    <p:extLst>
      <p:ext uri="{BB962C8B-B14F-4D97-AF65-F5344CB8AC3E}">
        <p14:creationId xmlns:p14="http://schemas.microsoft.com/office/powerpoint/2010/main" val="351071510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F609940-8443-5341-AB99-27E1F2284C0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1899911-836B-EF46-AA9E-423B7B24E5CF}"/>
              </a:ext>
            </a:extLst>
          </p:cNvPr>
          <p:cNvSpPr txBox="1"/>
          <p:nvPr/>
        </p:nvSpPr>
        <p:spPr>
          <a:xfrm>
            <a:off x="553994" y="181957"/>
            <a:ext cx="11084011" cy="6494085"/>
          </a:xfrm>
          <a:prstGeom prst="rect">
            <a:avLst/>
          </a:prstGeom>
          <a:noFill/>
        </p:spPr>
        <p:txBody>
          <a:bodyPr wrap="square" rtlCol="0">
            <a:spAutoFit/>
          </a:bodyPr>
          <a:lstStyle/>
          <a:p>
            <a:pPr algn="ctr"/>
            <a:r>
              <a:rPr lang="en-US" sz="3200" dirty="0">
                <a:solidFill>
                  <a:srgbClr val="D4CB9D"/>
                </a:solidFill>
                <a:effectLst>
                  <a:outerShdw blurRad="50800" dist="38100" dir="2700000" algn="tl" rotWithShape="0">
                    <a:prstClr val="black">
                      <a:alpha val="40000"/>
                    </a:prstClr>
                  </a:outerShdw>
                </a:effectLst>
                <a:latin typeface="Avenir Next" panose="020B0503020202020204" pitchFamily="34" charset="0"/>
              </a:rPr>
              <a:t>“And every one that is born, the flesh of whose foreskin is not circumcised on the eighth day, belongs not to the children of the covenant which the Lord made with Abraham, but to the children of destruction; nor is there, moreover, any sign on him that he is the Lord’s, but (he is destined) to be destroyed and slain from the earth, and to be rooted out of the earth, for he has broken the covenant of the Lord our God. For all the angels of the presence and all the angels of sanctification have been so created from the day of their creation, and before the angels of the presence and the angels of sanctification He hath sanctified Israel, that they should be with Him and with His holy angels.” (Jubilees 15.26-27) </a:t>
            </a:r>
          </a:p>
        </p:txBody>
      </p:sp>
    </p:spTree>
    <p:extLst>
      <p:ext uri="{BB962C8B-B14F-4D97-AF65-F5344CB8AC3E}">
        <p14:creationId xmlns:p14="http://schemas.microsoft.com/office/powerpoint/2010/main" val="386706559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F609940-8443-5341-AB99-27E1F2284C0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1899911-836B-EF46-AA9E-423B7B24E5CF}"/>
              </a:ext>
            </a:extLst>
          </p:cNvPr>
          <p:cNvSpPr txBox="1"/>
          <p:nvPr/>
        </p:nvSpPr>
        <p:spPr>
          <a:xfrm>
            <a:off x="553994" y="1997839"/>
            <a:ext cx="11084011" cy="2862322"/>
          </a:xfrm>
          <a:prstGeom prst="rect">
            <a:avLst/>
          </a:prstGeom>
          <a:noFill/>
        </p:spPr>
        <p:txBody>
          <a:bodyPr wrap="square" rtlCol="0">
            <a:spAutoFit/>
          </a:bodyPr>
          <a:lstStyle/>
          <a:p>
            <a:pPr algn="ctr"/>
            <a:r>
              <a:rPr lang="en-US" sz="3600" dirty="0">
                <a:solidFill>
                  <a:srgbClr val="D4CB9D"/>
                </a:solidFill>
                <a:effectLst>
                  <a:outerShdw blurRad="50800" dist="38100" dir="2700000" algn="tl" rotWithShape="0">
                    <a:prstClr val="black">
                      <a:alpha val="40000"/>
                    </a:prstClr>
                  </a:outerShdw>
                </a:effectLst>
                <a:latin typeface="Avenir Next" panose="020B0503020202020204" pitchFamily="34" charset="0"/>
              </a:rPr>
              <a:t>“Then Mattathias and his friends went round about, and pulled down the altars: And what children soever they found within the coast of Israel uncircumcised, those they circumcised valiantly.” (1Macc 2.45-46) </a:t>
            </a:r>
          </a:p>
        </p:txBody>
      </p:sp>
    </p:spTree>
    <p:extLst>
      <p:ext uri="{BB962C8B-B14F-4D97-AF65-F5344CB8AC3E}">
        <p14:creationId xmlns:p14="http://schemas.microsoft.com/office/powerpoint/2010/main" val="381258413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F609940-8443-5341-AB99-27E1F2284C0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1899911-836B-EF46-AA9E-423B7B24E5CF}"/>
              </a:ext>
            </a:extLst>
          </p:cNvPr>
          <p:cNvSpPr txBox="1"/>
          <p:nvPr/>
        </p:nvSpPr>
        <p:spPr>
          <a:xfrm>
            <a:off x="553994" y="889843"/>
            <a:ext cx="11084011" cy="5078313"/>
          </a:xfrm>
          <a:prstGeom prst="rect">
            <a:avLst/>
          </a:prstGeom>
          <a:noFill/>
        </p:spPr>
        <p:txBody>
          <a:bodyPr wrap="square" rtlCol="0">
            <a:spAutoFit/>
          </a:bodyPr>
          <a:lstStyle/>
          <a:p>
            <a:pPr algn="ctr"/>
            <a:r>
              <a:rPr lang="en-US" sz="3600" dirty="0">
                <a:solidFill>
                  <a:srgbClr val="D4CB9D"/>
                </a:solidFill>
                <a:effectLst>
                  <a:outerShdw blurRad="50800" dist="38100" dir="2700000" algn="tl" rotWithShape="0">
                    <a:prstClr val="black">
                      <a:alpha val="40000"/>
                    </a:prstClr>
                  </a:outerShdw>
                </a:effectLst>
                <a:latin typeface="Avenir Next" panose="020B0503020202020204" pitchFamily="34" charset="0"/>
              </a:rPr>
              <a:t>“All of these works counter the Greek threat against circumcision by reasserting its necessity or explaining its significance. Circumcision atones for guilt as a sacrifice, transfers one from the realm of the deceiving, destroying angels to the realm of blessing, and sanctifies one for participation in heavenly worship in God’s presence. It is folly to neglect it, folly inspired by the demonic rulers of the uncircumcised.” (AYBD)</a:t>
            </a:r>
          </a:p>
        </p:txBody>
      </p:sp>
    </p:spTree>
    <p:extLst>
      <p:ext uri="{BB962C8B-B14F-4D97-AF65-F5344CB8AC3E}">
        <p14:creationId xmlns:p14="http://schemas.microsoft.com/office/powerpoint/2010/main" val="16114893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ccessory, bag&#10;&#10;Description automatically generated">
            <a:extLst>
              <a:ext uri="{FF2B5EF4-FFF2-40B4-BE49-F238E27FC236}">
                <a16:creationId xmlns:a16="http://schemas.microsoft.com/office/drawing/2014/main" id="{90477F18-CD1D-F249-8056-28E2BA7089C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FF9EE05-E0E9-A143-8CE2-EA7D132861C1}"/>
              </a:ext>
            </a:extLst>
          </p:cNvPr>
          <p:cNvSpPr txBox="1"/>
          <p:nvPr/>
        </p:nvSpPr>
        <p:spPr>
          <a:xfrm>
            <a:off x="2413685" y="3283191"/>
            <a:ext cx="7364627" cy="707886"/>
          </a:xfrm>
          <a:prstGeom prst="rect">
            <a:avLst/>
          </a:prstGeom>
          <a:noFill/>
        </p:spPr>
        <p:txBody>
          <a:bodyPr wrap="square" rtlCol="0">
            <a:spAutoFit/>
          </a:bodyPr>
          <a:lstStyle/>
          <a:p>
            <a:pPr algn="ctr"/>
            <a:r>
              <a:rPr lang="en-US" sz="4000" b="1" dirty="0">
                <a:solidFill>
                  <a:srgbClr val="3C3437"/>
                </a:solidFill>
                <a:latin typeface="Avenir Next Demi Bold" panose="020B0503020202020204" pitchFamily="34" charset="0"/>
              </a:rPr>
              <a:t>Culture War At Home</a:t>
            </a:r>
          </a:p>
        </p:txBody>
      </p:sp>
      <p:sp>
        <p:nvSpPr>
          <p:cNvPr id="5" name="TextBox 4">
            <a:extLst>
              <a:ext uri="{FF2B5EF4-FFF2-40B4-BE49-F238E27FC236}">
                <a16:creationId xmlns:a16="http://schemas.microsoft.com/office/drawing/2014/main" id="{CA379517-75E5-1249-ABB4-4E74B7AC2968}"/>
              </a:ext>
            </a:extLst>
          </p:cNvPr>
          <p:cNvSpPr txBox="1"/>
          <p:nvPr/>
        </p:nvSpPr>
        <p:spPr>
          <a:xfrm>
            <a:off x="4272914" y="4320540"/>
            <a:ext cx="3646170" cy="523220"/>
          </a:xfrm>
          <a:prstGeom prst="rect">
            <a:avLst/>
          </a:prstGeom>
          <a:noFill/>
        </p:spPr>
        <p:txBody>
          <a:bodyPr wrap="square" rtlCol="0">
            <a:spAutoFit/>
          </a:bodyPr>
          <a:lstStyle/>
          <a:p>
            <a:pPr algn="ctr"/>
            <a:r>
              <a:rPr lang="en-US" sz="2800" dirty="0">
                <a:solidFill>
                  <a:srgbClr val="3C3437"/>
                </a:solidFill>
                <a:latin typeface="Avenir Next" panose="020B0503020202020204" pitchFamily="34" charset="0"/>
              </a:rPr>
              <a:t>Acts 16.1</a:t>
            </a:r>
          </a:p>
        </p:txBody>
      </p:sp>
    </p:spTree>
    <p:extLst>
      <p:ext uri="{BB962C8B-B14F-4D97-AF65-F5344CB8AC3E}">
        <p14:creationId xmlns:p14="http://schemas.microsoft.com/office/powerpoint/2010/main" val="56265026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ccessory, bag&#10;&#10;Description automatically generated">
            <a:extLst>
              <a:ext uri="{FF2B5EF4-FFF2-40B4-BE49-F238E27FC236}">
                <a16:creationId xmlns:a16="http://schemas.microsoft.com/office/drawing/2014/main" id="{90477F18-CD1D-F249-8056-28E2BA7089C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FF9EE05-E0E9-A143-8CE2-EA7D132861C1}"/>
              </a:ext>
            </a:extLst>
          </p:cNvPr>
          <p:cNvSpPr txBox="1"/>
          <p:nvPr/>
        </p:nvSpPr>
        <p:spPr>
          <a:xfrm>
            <a:off x="2267927" y="3288133"/>
            <a:ext cx="7656144" cy="707886"/>
          </a:xfrm>
          <a:prstGeom prst="rect">
            <a:avLst/>
          </a:prstGeom>
          <a:noFill/>
        </p:spPr>
        <p:txBody>
          <a:bodyPr wrap="square" rtlCol="0">
            <a:spAutoFit/>
          </a:bodyPr>
          <a:lstStyle/>
          <a:p>
            <a:pPr algn="ctr"/>
            <a:r>
              <a:rPr lang="en-US" sz="4000" b="1" dirty="0">
                <a:solidFill>
                  <a:srgbClr val="3C3437"/>
                </a:solidFill>
                <a:latin typeface="Avenir Next Demi Bold" panose="020B0503020202020204" pitchFamily="34" charset="0"/>
              </a:rPr>
              <a:t>Timothy Had Already Sacrificed</a:t>
            </a:r>
          </a:p>
        </p:txBody>
      </p:sp>
      <p:sp>
        <p:nvSpPr>
          <p:cNvPr id="5" name="TextBox 4">
            <a:extLst>
              <a:ext uri="{FF2B5EF4-FFF2-40B4-BE49-F238E27FC236}">
                <a16:creationId xmlns:a16="http://schemas.microsoft.com/office/drawing/2014/main" id="{CA379517-75E5-1249-ABB4-4E74B7AC2968}"/>
              </a:ext>
            </a:extLst>
          </p:cNvPr>
          <p:cNvSpPr txBox="1"/>
          <p:nvPr/>
        </p:nvSpPr>
        <p:spPr>
          <a:xfrm>
            <a:off x="4272914" y="4320540"/>
            <a:ext cx="3646170" cy="523220"/>
          </a:xfrm>
          <a:prstGeom prst="rect">
            <a:avLst/>
          </a:prstGeom>
          <a:noFill/>
        </p:spPr>
        <p:txBody>
          <a:bodyPr wrap="square" rtlCol="0">
            <a:spAutoFit/>
          </a:bodyPr>
          <a:lstStyle/>
          <a:p>
            <a:pPr algn="ctr"/>
            <a:r>
              <a:rPr lang="en-US" sz="2800" dirty="0">
                <a:solidFill>
                  <a:srgbClr val="3C3437"/>
                </a:solidFill>
                <a:latin typeface="Avenir Next" panose="020B0503020202020204" pitchFamily="34" charset="0"/>
              </a:rPr>
              <a:t>Acts 16.2</a:t>
            </a:r>
          </a:p>
        </p:txBody>
      </p:sp>
    </p:spTree>
    <p:extLst>
      <p:ext uri="{BB962C8B-B14F-4D97-AF65-F5344CB8AC3E}">
        <p14:creationId xmlns:p14="http://schemas.microsoft.com/office/powerpoint/2010/main" val="21556812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ccessory, bag&#10;&#10;Description automatically generated">
            <a:extLst>
              <a:ext uri="{FF2B5EF4-FFF2-40B4-BE49-F238E27FC236}">
                <a16:creationId xmlns:a16="http://schemas.microsoft.com/office/drawing/2014/main" id="{90477F18-CD1D-F249-8056-28E2BA7089C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FF9EE05-E0E9-A143-8CE2-EA7D132861C1}"/>
              </a:ext>
            </a:extLst>
          </p:cNvPr>
          <p:cNvSpPr txBox="1"/>
          <p:nvPr/>
        </p:nvSpPr>
        <p:spPr>
          <a:xfrm>
            <a:off x="2267927" y="3288133"/>
            <a:ext cx="7656144" cy="707886"/>
          </a:xfrm>
          <a:prstGeom prst="rect">
            <a:avLst/>
          </a:prstGeom>
          <a:noFill/>
        </p:spPr>
        <p:txBody>
          <a:bodyPr wrap="square" rtlCol="0">
            <a:spAutoFit/>
          </a:bodyPr>
          <a:lstStyle/>
          <a:p>
            <a:pPr algn="ctr"/>
            <a:r>
              <a:rPr lang="en-US" sz="4000" b="1" dirty="0">
                <a:solidFill>
                  <a:srgbClr val="3C3437"/>
                </a:solidFill>
                <a:latin typeface="Avenir Next Demi Bold" panose="020B0503020202020204" pitchFamily="34" charset="0"/>
              </a:rPr>
              <a:t>Circumcision Wasn’t His Idea</a:t>
            </a:r>
          </a:p>
        </p:txBody>
      </p:sp>
      <p:sp>
        <p:nvSpPr>
          <p:cNvPr id="5" name="TextBox 4">
            <a:extLst>
              <a:ext uri="{FF2B5EF4-FFF2-40B4-BE49-F238E27FC236}">
                <a16:creationId xmlns:a16="http://schemas.microsoft.com/office/drawing/2014/main" id="{CA379517-75E5-1249-ABB4-4E74B7AC2968}"/>
              </a:ext>
            </a:extLst>
          </p:cNvPr>
          <p:cNvSpPr txBox="1"/>
          <p:nvPr/>
        </p:nvSpPr>
        <p:spPr>
          <a:xfrm>
            <a:off x="4272914" y="4320540"/>
            <a:ext cx="3646170" cy="523220"/>
          </a:xfrm>
          <a:prstGeom prst="rect">
            <a:avLst/>
          </a:prstGeom>
          <a:noFill/>
        </p:spPr>
        <p:txBody>
          <a:bodyPr wrap="square" rtlCol="0">
            <a:spAutoFit/>
          </a:bodyPr>
          <a:lstStyle/>
          <a:p>
            <a:pPr algn="ctr"/>
            <a:r>
              <a:rPr lang="en-US" sz="2800" dirty="0">
                <a:solidFill>
                  <a:srgbClr val="3C3437"/>
                </a:solidFill>
                <a:latin typeface="Avenir Next" panose="020B0503020202020204" pitchFamily="34" charset="0"/>
              </a:rPr>
              <a:t>Acts 16.3</a:t>
            </a:r>
          </a:p>
        </p:txBody>
      </p:sp>
    </p:spTree>
    <p:extLst>
      <p:ext uri="{BB962C8B-B14F-4D97-AF65-F5344CB8AC3E}">
        <p14:creationId xmlns:p14="http://schemas.microsoft.com/office/powerpoint/2010/main" val="1115656045"/>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313</Words>
  <Application>Microsoft Macintosh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Next</vt:lpstr>
      <vt:lpstr>Avenir Next Demi Bold</vt:lpstr>
      <vt:lpstr>Avenir Next Heavy</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4</cp:revision>
  <dcterms:created xsi:type="dcterms:W3CDTF">2021-08-13T17:55:58Z</dcterms:created>
  <dcterms:modified xsi:type="dcterms:W3CDTF">2021-08-13T18:38:41Z</dcterms:modified>
</cp:coreProperties>
</file>