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2" r:id="rId4"/>
    <p:sldId id="260" r:id="rId5"/>
    <p:sldId id="264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4"/>
  </p:normalViewPr>
  <p:slideViewPr>
    <p:cSldViewPr snapToGrid="0" snapToObjects="1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6C07-7603-8B45-A5C1-112442AE017F}" type="datetimeFigureOut">
              <a:rPr lang="en-US" smtClean="0"/>
              <a:t>8/22/21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6E7D-D5E4-AD4F-AE54-0085314B3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9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6C07-7603-8B45-A5C1-112442AE017F}" type="datetimeFigureOut">
              <a:rPr lang="en-US" smtClean="0"/>
              <a:t>8/22/21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6E7D-D5E4-AD4F-AE54-0085314B3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6C07-7603-8B45-A5C1-112442AE017F}" type="datetimeFigureOut">
              <a:rPr lang="en-US" smtClean="0"/>
              <a:t>8/22/21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6E7D-D5E4-AD4F-AE54-0085314B3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6C07-7603-8B45-A5C1-112442AE017F}" type="datetimeFigureOut">
              <a:rPr lang="en-US" smtClean="0"/>
              <a:t>8/22/21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6E7D-D5E4-AD4F-AE54-0085314B3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6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6C07-7603-8B45-A5C1-112442AE017F}" type="datetimeFigureOut">
              <a:rPr lang="en-US" smtClean="0"/>
              <a:t>8/22/21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6E7D-D5E4-AD4F-AE54-0085314B3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9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6C07-7603-8B45-A5C1-112442AE017F}" type="datetimeFigureOut">
              <a:rPr lang="en-US" smtClean="0"/>
              <a:t>8/22/21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6E7D-D5E4-AD4F-AE54-0085314B3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3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6C07-7603-8B45-A5C1-112442AE017F}" type="datetimeFigureOut">
              <a:rPr lang="en-US" smtClean="0"/>
              <a:t>8/22/21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6E7D-D5E4-AD4F-AE54-0085314B3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9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6C07-7603-8B45-A5C1-112442AE017F}" type="datetimeFigureOut">
              <a:rPr lang="en-US" smtClean="0"/>
              <a:t>8/22/21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6E7D-D5E4-AD4F-AE54-0085314B3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0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6C07-7603-8B45-A5C1-112442AE017F}" type="datetimeFigureOut">
              <a:rPr lang="en-US" smtClean="0"/>
              <a:t>8/22/21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6E7D-D5E4-AD4F-AE54-0085314B3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69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6C07-7603-8B45-A5C1-112442AE017F}" type="datetimeFigureOut">
              <a:rPr lang="en-US" smtClean="0"/>
              <a:t>8/22/21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6E7D-D5E4-AD4F-AE54-0085314B3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5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6C07-7603-8B45-A5C1-112442AE017F}" type="datetimeFigureOut">
              <a:rPr lang="en-US" smtClean="0"/>
              <a:t>8/22/21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6E7D-D5E4-AD4F-AE54-0085314B3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6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B6C07-7603-8B45-A5C1-112442AE017F}" type="datetimeFigureOut">
              <a:rPr lang="en-US" smtClean="0"/>
              <a:t>8/22/21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46E7D-D5E4-AD4F-AE54-0085314B3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327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79224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ndoor&#10;&#10;Description automatically generated">
            <a:extLst>
              <a:ext uri="{FF2B5EF4-FFF2-40B4-BE49-F238E27FC236}">
                <a16:creationId xmlns:a16="http://schemas.microsoft.com/office/drawing/2014/main" id="{C387C843-CCB6-AB4C-AB6E-39341249FA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FE01B6-D3C5-CF47-8646-D731E714F78F}"/>
              </a:ext>
            </a:extLst>
          </p:cNvPr>
          <p:cNvSpPr txBox="1"/>
          <p:nvPr/>
        </p:nvSpPr>
        <p:spPr>
          <a:xfrm>
            <a:off x="6247885" y="4694950"/>
            <a:ext cx="4485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Century Gothic" panose="020B0502020202020204" pitchFamily="34" charset="0"/>
              </a:rPr>
              <a:t>IDOLATRY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260B4A-2D76-8242-9913-D560246E5501}"/>
              </a:ext>
            </a:extLst>
          </p:cNvPr>
          <p:cNvSpPr txBox="1"/>
          <p:nvPr/>
        </p:nvSpPr>
        <p:spPr>
          <a:xfrm>
            <a:off x="6247885" y="5776475"/>
            <a:ext cx="4485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Century Gothic" panose="020B0502020202020204" pitchFamily="34" charset="0"/>
              </a:rPr>
              <a:t>PROBLEM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92B2B7-C89C-8846-A68E-85597F317C93}"/>
              </a:ext>
            </a:extLst>
          </p:cNvPr>
          <p:cNvSpPr txBox="1"/>
          <p:nvPr/>
        </p:nvSpPr>
        <p:spPr>
          <a:xfrm>
            <a:off x="6953301" y="5435768"/>
            <a:ext cx="30746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Century Gothic" panose="020B0502020202020204" pitchFamily="34" charset="0"/>
              </a:rPr>
              <a:t>is the</a:t>
            </a:r>
          </a:p>
        </p:txBody>
      </p:sp>
    </p:spTree>
    <p:extLst>
      <p:ext uri="{BB962C8B-B14F-4D97-AF65-F5344CB8AC3E}">
        <p14:creationId xmlns:p14="http://schemas.microsoft.com/office/powerpoint/2010/main" val="1213592085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ark, light, night sky&#10;&#10;Description automatically generated">
            <a:extLst>
              <a:ext uri="{FF2B5EF4-FFF2-40B4-BE49-F238E27FC236}">
                <a16:creationId xmlns:a16="http://schemas.microsoft.com/office/drawing/2014/main" id="{868BDA03-954B-0B48-A05B-BF5BF722E3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9C29905-D3D6-974B-ABD6-0D4456CA508B}"/>
              </a:ext>
            </a:extLst>
          </p:cNvPr>
          <p:cNvSpPr txBox="1"/>
          <p:nvPr/>
        </p:nvSpPr>
        <p:spPr>
          <a:xfrm>
            <a:off x="0" y="5842337"/>
            <a:ext cx="99898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C000"/>
                </a:solidFill>
                <a:latin typeface="Century Gothic" panose="020B0502020202020204" pitchFamily="34" charset="0"/>
              </a:rPr>
              <a:t>Idolatry is the Problem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CA8C0C-7ED1-C645-8340-8836A3B67755}"/>
              </a:ext>
            </a:extLst>
          </p:cNvPr>
          <p:cNvSpPr txBox="1"/>
          <p:nvPr/>
        </p:nvSpPr>
        <p:spPr>
          <a:xfrm>
            <a:off x="72661" y="546632"/>
            <a:ext cx="1204667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>
                <a:latin typeface="Century Gothic" panose="020B0502020202020204" pitchFamily="34" charset="0"/>
              </a:rPr>
              <a:t>3</a:t>
            </a:r>
            <a:r>
              <a:rPr lang="en-US" sz="3200" dirty="0">
                <a:latin typeface="Century Gothic" panose="020B0502020202020204" pitchFamily="34" charset="0"/>
              </a:rPr>
              <a:t> “You shall have no other gods before Me. </a:t>
            </a:r>
            <a:r>
              <a:rPr lang="en-US" sz="3200" baseline="30000" dirty="0">
                <a:latin typeface="Century Gothic" panose="020B0502020202020204" pitchFamily="34" charset="0"/>
              </a:rPr>
              <a:t>4</a:t>
            </a:r>
            <a:r>
              <a:rPr lang="en-US" sz="3200" dirty="0">
                <a:latin typeface="Century Gothic" panose="020B0502020202020204" pitchFamily="34" charset="0"/>
              </a:rPr>
              <a:t> “You shall not make for yourself an idol, or any likeness of what is in heaven above or on the earth beneath or in the water under the earth. </a:t>
            </a:r>
            <a:r>
              <a:rPr lang="en-US" sz="3200" baseline="30000" dirty="0">
                <a:latin typeface="Century Gothic" panose="020B0502020202020204" pitchFamily="34" charset="0"/>
              </a:rPr>
              <a:t>5</a:t>
            </a:r>
            <a:r>
              <a:rPr lang="en-US" sz="3200" dirty="0">
                <a:latin typeface="Century Gothic" panose="020B0502020202020204" pitchFamily="34" charset="0"/>
              </a:rPr>
              <a:t> “You shall not worship them or serve them; for I, the Lord your God, am a jealous God, visiting the iniquity of the fathers on the children, on the third and the fourth generations of those who hate Me, </a:t>
            </a:r>
            <a:r>
              <a:rPr lang="en-US" sz="3200" baseline="30000" dirty="0">
                <a:latin typeface="Century Gothic" panose="020B0502020202020204" pitchFamily="34" charset="0"/>
              </a:rPr>
              <a:t>6</a:t>
            </a:r>
            <a:r>
              <a:rPr lang="en-US" sz="3200" dirty="0">
                <a:latin typeface="Century Gothic" panose="020B0502020202020204" pitchFamily="34" charset="0"/>
              </a:rPr>
              <a:t> but showing lovingkindness to thousands, to those who love Me and keep My commandments.</a:t>
            </a:r>
          </a:p>
          <a:p>
            <a:pPr algn="r"/>
            <a:r>
              <a:rPr lang="en-US" sz="2400" dirty="0">
                <a:latin typeface="Century Gothic" panose="020B0502020202020204" pitchFamily="34" charset="0"/>
              </a:rPr>
              <a:t>(Exodus 20.3-6 NASB95)</a:t>
            </a:r>
          </a:p>
        </p:txBody>
      </p:sp>
    </p:spTree>
    <p:extLst>
      <p:ext uri="{BB962C8B-B14F-4D97-AF65-F5344CB8AC3E}">
        <p14:creationId xmlns:p14="http://schemas.microsoft.com/office/powerpoint/2010/main" val="32759549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ark, light, night sky&#10;&#10;Description automatically generated">
            <a:extLst>
              <a:ext uri="{FF2B5EF4-FFF2-40B4-BE49-F238E27FC236}">
                <a16:creationId xmlns:a16="http://schemas.microsoft.com/office/drawing/2014/main" id="{868BDA03-954B-0B48-A05B-BF5BF722E3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8CA8C0C-7ED1-C645-8340-8836A3B67755}"/>
              </a:ext>
            </a:extLst>
          </p:cNvPr>
          <p:cNvSpPr txBox="1"/>
          <p:nvPr/>
        </p:nvSpPr>
        <p:spPr>
          <a:xfrm>
            <a:off x="1668781" y="2159421"/>
            <a:ext cx="1052322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3000"/>
              </a:spcAft>
              <a:buFont typeface="System Font Regular"/>
              <a:buChar char="-"/>
            </a:pPr>
            <a:r>
              <a:rPr lang="en-US" sz="3600" b="1" dirty="0">
                <a:latin typeface="Century Gothic" panose="020B0502020202020204" pitchFamily="34" charset="0"/>
              </a:rPr>
              <a:t>it invites competition when none should exist (Exodus 20.3)</a:t>
            </a:r>
          </a:p>
          <a:p>
            <a:pPr marL="457200" indent="-457200">
              <a:spcAft>
                <a:spcPts val="3000"/>
              </a:spcAft>
              <a:buFont typeface="System Font Regular"/>
              <a:buChar char="-"/>
            </a:pPr>
            <a:r>
              <a:rPr lang="en-US" sz="3600" b="1" dirty="0">
                <a:latin typeface="Century Gothic" panose="020B0502020202020204" pitchFamily="34" charset="0"/>
              </a:rPr>
              <a:t>it seeks to bring God down to our level (Exodus 20.4-6)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8246AB-7721-AE43-A1D7-4309FA728DBC}"/>
              </a:ext>
            </a:extLst>
          </p:cNvPr>
          <p:cNvSpPr txBox="1"/>
          <p:nvPr/>
        </p:nvSpPr>
        <p:spPr>
          <a:xfrm>
            <a:off x="0" y="5842337"/>
            <a:ext cx="99898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C000"/>
                </a:solidFill>
                <a:latin typeface="Century Gothic" panose="020B0502020202020204" pitchFamily="34" charset="0"/>
              </a:rPr>
              <a:t>Idolatry is the Problem</a:t>
            </a:r>
          </a:p>
        </p:txBody>
      </p:sp>
    </p:spTree>
    <p:extLst>
      <p:ext uri="{BB962C8B-B14F-4D97-AF65-F5344CB8AC3E}">
        <p14:creationId xmlns:p14="http://schemas.microsoft.com/office/powerpoint/2010/main" val="18662470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ndoor&#10;&#10;Description automatically generated">
            <a:extLst>
              <a:ext uri="{FF2B5EF4-FFF2-40B4-BE49-F238E27FC236}">
                <a16:creationId xmlns:a16="http://schemas.microsoft.com/office/drawing/2014/main" id="{C387C843-CCB6-AB4C-AB6E-39341249FA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FE01B6-D3C5-CF47-8646-D731E714F78F}"/>
              </a:ext>
            </a:extLst>
          </p:cNvPr>
          <p:cNvSpPr txBox="1"/>
          <p:nvPr/>
        </p:nvSpPr>
        <p:spPr>
          <a:xfrm>
            <a:off x="6247885" y="4694950"/>
            <a:ext cx="4485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Century Gothic" panose="020B0502020202020204" pitchFamily="34" charset="0"/>
              </a:rPr>
              <a:t>IDOLATRY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260B4A-2D76-8242-9913-D560246E5501}"/>
              </a:ext>
            </a:extLst>
          </p:cNvPr>
          <p:cNvSpPr txBox="1"/>
          <p:nvPr/>
        </p:nvSpPr>
        <p:spPr>
          <a:xfrm>
            <a:off x="6247885" y="5776475"/>
            <a:ext cx="4485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Century Gothic" panose="020B0502020202020204" pitchFamily="34" charset="0"/>
              </a:rPr>
              <a:t>PROBLEM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92B2B7-C89C-8846-A68E-85597F317C93}"/>
              </a:ext>
            </a:extLst>
          </p:cNvPr>
          <p:cNvSpPr txBox="1"/>
          <p:nvPr/>
        </p:nvSpPr>
        <p:spPr>
          <a:xfrm>
            <a:off x="6953301" y="5435768"/>
            <a:ext cx="30746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Century Gothic" panose="020B0502020202020204" pitchFamily="34" charset="0"/>
              </a:rPr>
              <a:t>is OUR</a:t>
            </a:r>
          </a:p>
        </p:txBody>
      </p:sp>
    </p:spTree>
    <p:extLst>
      <p:ext uri="{BB962C8B-B14F-4D97-AF65-F5344CB8AC3E}">
        <p14:creationId xmlns:p14="http://schemas.microsoft.com/office/powerpoint/2010/main" val="3489101568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775396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153</Words>
  <Application>Microsoft Macintosh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System Font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2</cp:revision>
  <dcterms:created xsi:type="dcterms:W3CDTF">2021-08-20T18:44:25Z</dcterms:created>
  <dcterms:modified xsi:type="dcterms:W3CDTF">2021-08-22T12:15:37Z</dcterms:modified>
</cp:coreProperties>
</file>