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75" r:id="rId2"/>
    <p:sldId id="256" r:id="rId3"/>
    <p:sldId id="258" r:id="rId4"/>
    <p:sldId id="257" r:id="rId5"/>
    <p:sldId id="259" r:id="rId6"/>
    <p:sldId id="260" r:id="rId7"/>
    <p:sldId id="261" r:id="rId8"/>
    <p:sldId id="262" r:id="rId9"/>
    <p:sldId id="263" r:id="rId10"/>
    <p:sldId id="267" r:id="rId11"/>
    <p:sldId id="264" r:id="rId12"/>
    <p:sldId id="265" r:id="rId13"/>
    <p:sldId id="270" r:id="rId14"/>
    <p:sldId id="268" r:id="rId15"/>
    <p:sldId id="271" r:id="rId16"/>
    <p:sldId id="272" r:id="rId17"/>
    <p:sldId id="273" r:id="rId18"/>
    <p:sldId id="266"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012"/>
  </p:normalViewPr>
  <p:slideViewPr>
    <p:cSldViewPr snapToGrid="0" snapToObjects="1">
      <p:cViewPr varScale="1">
        <p:scale>
          <a:sx n="118" d="100"/>
          <a:sy n="118" d="100"/>
        </p:scale>
        <p:origin x="904"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D97C26-EBD6-5441-9F62-20098BFC9A7F}" type="datetimeFigureOut">
              <a:rPr lang="en-US" smtClean="0"/>
              <a:t>8/11/21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F48BB1-2370-A549-BA07-25B80DB227E6}" type="slidenum">
              <a:rPr lang="en-US" smtClean="0"/>
              <a:t>‹#›</a:t>
            </a:fld>
            <a:endParaRPr lang="en-US"/>
          </a:p>
        </p:txBody>
      </p:sp>
    </p:spTree>
    <p:extLst>
      <p:ext uri="{BB962C8B-B14F-4D97-AF65-F5344CB8AC3E}">
        <p14:creationId xmlns:p14="http://schemas.microsoft.com/office/powerpoint/2010/main" val="4283328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D97C26-EBD6-5441-9F62-20098BFC9A7F}" type="datetimeFigureOut">
              <a:rPr lang="en-US" smtClean="0"/>
              <a:t>8/11/21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F48BB1-2370-A549-BA07-25B80DB227E6}" type="slidenum">
              <a:rPr lang="en-US" smtClean="0"/>
              <a:t>‹#›</a:t>
            </a:fld>
            <a:endParaRPr lang="en-US"/>
          </a:p>
        </p:txBody>
      </p:sp>
    </p:spTree>
    <p:extLst>
      <p:ext uri="{BB962C8B-B14F-4D97-AF65-F5344CB8AC3E}">
        <p14:creationId xmlns:p14="http://schemas.microsoft.com/office/powerpoint/2010/main" val="3539727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D97C26-EBD6-5441-9F62-20098BFC9A7F}" type="datetimeFigureOut">
              <a:rPr lang="en-US" smtClean="0"/>
              <a:t>8/11/21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F48BB1-2370-A549-BA07-25B80DB227E6}" type="slidenum">
              <a:rPr lang="en-US" smtClean="0"/>
              <a:t>‹#›</a:t>
            </a:fld>
            <a:endParaRPr lang="en-US"/>
          </a:p>
        </p:txBody>
      </p:sp>
    </p:spTree>
    <p:extLst>
      <p:ext uri="{BB962C8B-B14F-4D97-AF65-F5344CB8AC3E}">
        <p14:creationId xmlns:p14="http://schemas.microsoft.com/office/powerpoint/2010/main" val="2631397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D97C26-EBD6-5441-9F62-20098BFC9A7F}" type="datetimeFigureOut">
              <a:rPr lang="en-US" smtClean="0"/>
              <a:t>8/11/21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F48BB1-2370-A549-BA07-25B80DB227E6}" type="slidenum">
              <a:rPr lang="en-US" smtClean="0"/>
              <a:t>‹#›</a:t>
            </a:fld>
            <a:endParaRPr lang="en-US"/>
          </a:p>
        </p:txBody>
      </p:sp>
    </p:spTree>
    <p:extLst>
      <p:ext uri="{BB962C8B-B14F-4D97-AF65-F5344CB8AC3E}">
        <p14:creationId xmlns:p14="http://schemas.microsoft.com/office/powerpoint/2010/main" val="1780407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D97C26-EBD6-5441-9F62-20098BFC9A7F}" type="datetimeFigureOut">
              <a:rPr lang="en-US" smtClean="0"/>
              <a:t>8/11/21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F48BB1-2370-A549-BA07-25B80DB227E6}" type="slidenum">
              <a:rPr lang="en-US" smtClean="0"/>
              <a:t>‹#›</a:t>
            </a:fld>
            <a:endParaRPr lang="en-US"/>
          </a:p>
        </p:txBody>
      </p:sp>
    </p:spTree>
    <p:extLst>
      <p:ext uri="{BB962C8B-B14F-4D97-AF65-F5344CB8AC3E}">
        <p14:creationId xmlns:p14="http://schemas.microsoft.com/office/powerpoint/2010/main" val="2811050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D97C26-EBD6-5441-9F62-20098BFC9A7F}" type="datetimeFigureOut">
              <a:rPr lang="en-US" smtClean="0"/>
              <a:t>8/11/21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F48BB1-2370-A549-BA07-25B80DB227E6}" type="slidenum">
              <a:rPr lang="en-US" smtClean="0"/>
              <a:t>‹#›</a:t>
            </a:fld>
            <a:endParaRPr lang="en-US"/>
          </a:p>
        </p:txBody>
      </p:sp>
    </p:spTree>
    <p:extLst>
      <p:ext uri="{BB962C8B-B14F-4D97-AF65-F5344CB8AC3E}">
        <p14:creationId xmlns:p14="http://schemas.microsoft.com/office/powerpoint/2010/main" val="1232955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D97C26-EBD6-5441-9F62-20098BFC9A7F}" type="datetimeFigureOut">
              <a:rPr lang="en-US" smtClean="0"/>
              <a:t>8/11/21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F48BB1-2370-A549-BA07-25B80DB227E6}" type="slidenum">
              <a:rPr lang="en-US" smtClean="0"/>
              <a:t>‹#›</a:t>
            </a:fld>
            <a:endParaRPr lang="en-US"/>
          </a:p>
        </p:txBody>
      </p:sp>
    </p:spTree>
    <p:extLst>
      <p:ext uri="{BB962C8B-B14F-4D97-AF65-F5344CB8AC3E}">
        <p14:creationId xmlns:p14="http://schemas.microsoft.com/office/powerpoint/2010/main" val="2776987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D97C26-EBD6-5441-9F62-20098BFC9A7F}" type="datetimeFigureOut">
              <a:rPr lang="en-US" smtClean="0"/>
              <a:t>8/11/21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F48BB1-2370-A549-BA07-25B80DB227E6}" type="slidenum">
              <a:rPr lang="en-US" smtClean="0"/>
              <a:t>‹#›</a:t>
            </a:fld>
            <a:endParaRPr lang="en-US"/>
          </a:p>
        </p:txBody>
      </p:sp>
    </p:spTree>
    <p:extLst>
      <p:ext uri="{BB962C8B-B14F-4D97-AF65-F5344CB8AC3E}">
        <p14:creationId xmlns:p14="http://schemas.microsoft.com/office/powerpoint/2010/main" val="2112654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D97C26-EBD6-5441-9F62-20098BFC9A7F}" type="datetimeFigureOut">
              <a:rPr lang="en-US" smtClean="0"/>
              <a:t>8/11/21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F48BB1-2370-A549-BA07-25B80DB227E6}" type="slidenum">
              <a:rPr lang="en-US" smtClean="0"/>
              <a:t>‹#›</a:t>
            </a:fld>
            <a:endParaRPr lang="en-US"/>
          </a:p>
        </p:txBody>
      </p:sp>
    </p:spTree>
    <p:extLst>
      <p:ext uri="{BB962C8B-B14F-4D97-AF65-F5344CB8AC3E}">
        <p14:creationId xmlns:p14="http://schemas.microsoft.com/office/powerpoint/2010/main" val="570541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D97C26-EBD6-5441-9F62-20098BFC9A7F}" type="datetimeFigureOut">
              <a:rPr lang="en-US" smtClean="0"/>
              <a:t>8/11/21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F48BB1-2370-A549-BA07-25B80DB227E6}" type="slidenum">
              <a:rPr lang="en-US" smtClean="0"/>
              <a:t>‹#›</a:t>
            </a:fld>
            <a:endParaRPr lang="en-US"/>
          </a:p>
        </p:txBody>
      </p:sp>
    </p:spTree>
    <p:extLst>
      <p:ext uri="{BB962C8B-B14F-4D97-AF65-F5344CB8AC3E}">
        <p14:creationId xmlns:p14="http://schemas.microsoft.com/office/powerpoint/2010/main" val="3405757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D97C26-EBD6-5441-9F62-20098BFC9A7F}" type="datetimeFigureOut">
              <a:rPr lang="en-US" smtClean="0"/>
              <a:t>8/11/21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F48BB1-2370-A549-BA07-25B80DB227E6}" type="slidenum">
              <a:rPr lang="en-US" smtClean="0"/>
              <a:t>‹#›</a:t>
            </a:fld>
            <a:endParaRPr lang="en-US"/>
          </a:p>
        </p:txBody>
      </p:sp>
    </p:spTree>
    <p:extLst>
      <p:ext uri="{BB962C8B-B14F-4D97-AF65-F5344CB8AC3E}">
        <p14:creationId xmlns:p14="http://schemas.microsoft.com/office/powerpoint/2010/main" val="1797119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D97C26-EBD6-5441-9F62-20098BFC9A7F}" type="datetimeFigureOut">
              <a:rPr lang="en-US" smtClean="0"/>
              <a:t>8/11/21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F48BB1-2370-A549-BA07-25B80DB227E6}" type="slidenum">
              <a:rPr lang="en-US" smtClean="0"/>
              <a:t>‹#›</a:t>
            </a:fld>
            <a:endParaRPr lang="en-US"/>
          </a:p>
        </p:txBody>
      </p:sp>
    </p:spTree>
    <p:extLst>
      <p:ext uri="{BB962C8B-B14F-4D97-AF65-F5344CB8AC3E}">
        <p14:creationId xmlns:p14="http://schemas.microsoft.com/office/powerpoint/2010/main" val="277013572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2415B-DD70-5C44-9166-3C923ADA80D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CF88C6A-0B85-1B42-AC94-FCE0AA417DC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59759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8183A-A199-6640-8D1A-3E5FD4D60AFE}"/>
              </a:ext>
            </a:extLst>
          </p:cNvPr>
          <p:cNvSpPr>
            <a:spLocks noGrp="1"/>
          </p:cNvSpPr>
          <p:nvPr>
            <p:ph type="title"/>
          </p:nvPr>
        </p:nvSpPr>
        <p:spPr/>
        <p:txBody>
          <a:bodyPr/>
          <a:lstStyle/>
          <a:p>
            <a:r>
              <a:rPr lang="en-US" dirty="0"/>
              <a:t>Jesus’ mission was submission</a:t>
            </a:r>
          </a:p>
        </p:txBody>
      </p:sp>
      <p:sp>
        <p:nvSpPr>
          <p:cNvPr id="3" name="Content Placeholder 2">
            <a:extLst>
              <a:ext uri="{FF2B5EF4-FFF2-40B4-BE49-F238E27FC236}">
                <a16:creationId xmlns:a16="http://schemas.microsoft.com/office/drawing/2014/main" id="{7A008B32-61F7-5F45-A753-D0BADC8624FD}"/>
              </a:ext>
            </a:extLst>
          </p:cNvPr>
          <p:cNvSpPr>
            <a:spLocks noGrp="1"/>
          </p:cNvSpPr>
          <p:nvPr>
            <p:ph idx="1"/>
          </p:nvPr>
        </p:nvSpPr>
        <p:spPr/>
        <p:txBody>
          <a:bodyPr/>
          <a:lstStyle/>
          <a:p>
            <a:pPr marL="0" indent="0">
              <a:buNone/>
            </a:pPr>
            <a:endParaRPr lang="en-US" dirty="0"/>
          </a:p>
          <a:p>
            <a:pPr marL="0" indent="0">
              <a:buNone/>
            </a:pPr>
            <a:r>
              <a:rPr lang="en-US" dirty="0"/>
              <a:t>“saying, “Father, if you are willing, remove this cup from me. Nevertheless, not my will, but yours, be done.”” (Luke 22:42)</a:t>
            </a:r>
          </a:p>
          <a:p>
            <a:pPr marL="0" indent="0">
              <a:buNone/>
            </a:pPr>
            <a:endParaRPr lang="en-US" dirty="0"/>
          </a:p>
          <a:p>
            <a:pPr marL="0" indent="0">
              <a:buNone/>
            </a:pPr>
            <a:r>
              <a:rPr lang="en-US" dirty="0"/>
              <a:t>“And he went down with them and came to Nazareth and was submissive to them. And his mother treasured up all these things in her heart.” (Luke 2:51)</a:t>
            </a:r>
          </a:p>
          <a:p>
            <a:pPr marL="0" indent="0">
              <a:buNone/>
            </a:pPr>
            <a:endParaRPr lang="en-US" dirty="0"/>
          </a:p>
          <a:p>
            <a:pPr marL="0" indent="0">
              <a:buNone/>
            </a:pPr>
            <a:r>
              <a:rPr lang="en-US" dirty="0"/>
              <a:t>“Submit yourselves therefore to God” (James 4:7)</a:t>
            </a:r>
          </a:p>
          <a:p>
            <a:pPr marL="0" indent="0">
              <a:buNone/>
            </a:pPr>
            <a:endParaRPr lang="en-US" dirty="0"/>
          </a:p>
        </p:txBody>
      </p:sp>
    </p:spTree>
    <p:extLst>
      <p:ext uri="{BB962C8B-B14F-4D97-AF65-F5344CB8AC3E}">
        <p14:creationId xmlns:p14="http://schemas.microsoft.com/office/powerpoint/2010/main" val="146996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A7F29-7FF7-2240-91B5-EB4FA2244259}"/>
              </a:ext>
            </a:extLst>
          </p:cNvPr>
          <p:cNvSpPr>
            <a:spLocks noGrp="1"/>
          </p:cNvSpPr>
          <p:nvPr>
            <p:ph type="title"/>
          </p:nvPr>
        </p:nvSpPr>
        <p:spPr/>
        <p:txBody>
          <a:bodyPr/>
          <a:lstStyle/>
          <a:p>
            <a:r>
              <a:rPr lang="en-US" u="sng" dirty="0"/>
              <a:t>Your</a:t>
            </a:r>
            <a:r>
              <a:rPr lang="en-US" dirty="0"/>
              <a:t> mission is submission</a:t>
            </a:r>
          </a:p>
        </p:txBody>
      </p:sp>
      <p:sp>
        <p:nvSpPr>
          <p:cNvPr id="3" name="Content Placeholder 2">
            <a:extLst>
              <a:ext uri="{FF2B5EF4-FFF2-40B4-BE49-F238E27FC236}">
                <a16:creationId xmlns:a16="http://schemas.microsoft.com/office/drawing/2014/main" id="{0464F1DF-932E-A04B-A357-BDB0B218AF17}"/>
              </a:ext>
            </a:extLst>
          </p:cNvPr>
          <p:cNvSpPr>
            <a:spLocks noGrp="1"/>
          </p:cNvSpPr>
          <p:nvPr>
            <p:ph idx="1"/>
          </p:nvPr>
        </p:nvSpPr>
        <p:spPr/>
        <p:txBody>
          <a:bodyPr>
            <a:normAutofit/>
          </a:bodyPr>
          <a:lstStyle/>
          <a:p>
            <a:pPr marL="0" indent="0">
              <a:buNone/>
            </a:pPr>
            <a:r>
              <a:rPr lang="en-US" dirty="0"/>
              <a:t>“Do nothing from selfish ambition or conceit, but in humility count others more significant than yourselves. Let each of you look not only to his own interests, but also to the interests of others.” (Phil 2:3–4)</a:t>
            </a:r>
          </a:p>
          <a:p>
            <a:pPr marL="0" indent="0">
              <a:buNone/>
            </a:pPr>
            <a:endParaRPr lang="en-US" dirty="0"/>
          </a:p>
          <a:p>
            <a:pPr marL="0" indent="0">
              <a:buNone/>
            </a:pPr>
            <a:r>
              <a:rPr lang="en-US" dirty="0"/>
              <a:t>As Christians </a:t>
            </a:r>
          </a:p>
          <a:p>
            <a:pPr marL="0" indent="0">
              <a:buNone/>
            </a:pPr>
            <a:r>
              <a:rPr lang="en-US" dirty="0"/>
              <a:t>As husband and wife</a:t>
            </a:r>
          </a:p>
          <a:p>
            <a:pPr marL="0" indent="0">
              <a:buNone/>
            </a:pPr>
            <a:endParaRPr lang="en-US" dirty="0"/>
          </a:p>
          <a:p>
            <a:pPr marL="0" indent="0">
              <a:buNone/>
            </a:pPr>
            <a:r>
              <a:rPr lang="en-US" dirty="0"/>
              <a:t>Worship is a way of submitting not only to God, but also to each other.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7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9A802-A880-704A-A51D-821EE1CB54A4}"/>
              </a:ext>
            </a:extLst>
          </p:cNvPr>
          <p:cNvSpPr>
            <a:spLocks noGrp="1"/>
          </p:cNvSpPr>
          <p:nvPr>
            <p:ph type="title"/>
          </p:nvPr>
        </p:nvSpPr>
        <p:spPr/>
        <p:txBody>
          <a:bodyPr/>
          <a:lstStyle/>
          <a:p>
            <a:r>
              <a:rPr lang="en-US" dirty="0"/>
              <a:t>Your identity and mission of submission is </a:t>
            </a:r>
            <a:r>
              <a:rPr lang="en-US" b="1" dirty="0"/>
              <a:t>complementary</a:t>
            </a:r>
            <a:r>
              <a:rPr lang="en-US" dirty="0"/>
              <a:t> to others</a:t>
            </a:r>
          </a:p>
        </p:txBody>
      </p:sp>
      <p:sp>
        <p:nvSpPr>
          <p:cNvPr id="3" name="Content Placeholder 2">
            <a:extLst>
              <a:ext uri="{FF2B5EF4-FFF2-40B4-BE49-F238E27FC236}">
                <a16:creationId xmlns:a16="http://schemas.microsoft.com/office/drawing/2014/main" id="{1CF889D3-0778-C94E-8EA6-6CFFCA20C188}"/>
              </a:ext>
            </a:extLst>
          </p:cNvPr>
          <p:cNvSpPr>
            <a:spLocks noGrp="1"/>
          </p:cNvSpPr>
          <p:nvPr>
            <p:ph idx="1"/>
          </p:nvPr>
        </p:nvSpPr>
        <p:spPr/>
        <p:txBody>
          <a:bodyPr>
            <a:normAutofit fontScale="85000" lnSpcReduction="20000"/>
          </a:bodyPr>
          <a:lstStyle/>
          <a:p>
            <a:pPr marL="0" indent="0">
              <a:buNone/>
            </a:pPr>
            <a:r>
              <a:rPr lang="en-US" dirty="0"/>
              <a:t>Complementary = "combining in such a way as to enhance or emphasize the qualities of each other or another; harmonizing; supporting”</a:t>
            </a:r>
          </a:p>
          <a:p>
            <a:pPr marL="0" indent="0">
              <a:buNone/>
            </a:pPr>
            <a:r>
              <a:rPr lang="en-US" dirty="0"/>
              <a:t> </a:t>
            </a:r>
          </a:p>
          <a:p>
            <a:pPr marL="0" indent="0">
              <a:buNone/>
            </a:pPr>
            <a:r>
              <a:rPr lang="en-US" dirty="0"/>
              <a:t>“Rather, speaking the truth in love, we are to grow up in every way into him who is the head, into Christ, from whom the whole body, joined and held together by every joint with which it is equipped, when each part is working properly, makes the body grow so that it builds itself up in love.” (Ephesians 4:15–16 ESV)</a:t>
            </a:r>
          </a:p>
          <a:p>
            <a:pPr marL="0" indent="0">
              <a:buNone/>
            </a:pPr>
            <a:endParaRPr lang="en-US" dirty="0"/>
          </a:p>
          <a:p>
            <a:pPr marL="0" indent="0">
              <a:buNone/>
            </a:pPr>
            <a:r>
              <a:rPr lang="en-US" dirty="0"/>
              <a:t>“Then the LORD God said, “It is not good that the man should be alone; I will make him a helper fit for him.” (Genesis 2:18 ESV)</a:t>
            </a:r>
          </a:p>
          <a:p>
            <a:pPr marL="0" indent="0">
              <a:buNone/>
            </a:pPr>
            <a:endParaRPr lang="en-US" dirty="0"/>
          </a:p>
          <a:p>
            <a:pPr marL="0" indent="0">
              <a:buNone/>
            </a:pPr>
            <a:r>
              <a:rPr lang="en-US" dirty="0"/>
              <a:t>““Therefore a man shall leave his father and mother and hold fast to his wife, and the two shall become one flesh.””(Ephesians 5:31 ESV)</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29110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832F3-D180-B54D-BBF1-E7484F7345E9}"/>
              </a:ext>
            </a:extLst>
          </p:cNvPr>
          <p:cNvSpPr>
            <a:spLocks noGrp="1"/>
          </p:cNvSpPr>
          <p:nvPr>
            <p:ph type="title"/>
          </p:nvPr>
        </p:nvSpPr>
        <p:spPr/>
        <p:txBody>
          <a:bodyPr>
            <a:normAutofit fontScale="90000"/>
          </a:bodyPr>
          <a:lstStyle/>
          <a:p>
            <a:r>
              <a:rPr lang="en-US" dirty="0"/>
              <a:t>Worship is a way of submitting not only to God, but also to each other</a:t>
            </a:r>
            <a:br>
              <a:rPr lang="en-US" dirty="0"/>
            </a:br>
            <a:endParaRPr lang="en-US" dirty="0"/>
          </a:p>
        </p:txBody>
      </p:sp>
      <p:sp>
        <p:nvSpPr>
          <p:cNvPr id="3" name="Content Placeholder 2">
            <a:extLst>
              <a:ext uri="{FF2B5EF4-FFF2-40B4-BE49-F238E27FC236}">
                <a16:creationId xmlns:a16="http://schemas.microsoft.com/office/drawing/2014/main" id="{C65083FF-376B-4D46-8E44-C1E084089289}"/>
              </a:ext>
            </a:extLst>
          </p:cNvPr>
          <p:cNvSpPr>
            <a:spLocks noGrp="1"/>
          </p:cNvSpPr>
          <p:nvPr>
            <p:ph idx="1"/>
          </p:nvPr>
        </p:nvSpPr>
        <p:spPr/>
        <p:txBody>
          <a:bodyPr/>
          <a:lstStyle/>
          <a:p>
            <a:pPr marL="0" indent="0">
              <a:buNone/>
            </a:pPr>
            <a:r>
              <a:rPr lang="en-US" dirty="0"/>
              <a:t>“And do not get drunk with wine, for that is debauchery, but be filled with the Spirit, </a:t>
            </a:r>
            <a:r>
              <a:rPr lang="en-US" b="1" dirty="0"/>
              <a:t>addressing one another in psalms and hymns and spiritual songs</a:t>
            </a:r>
            <a:r>
              <a:rPr lang="en-US" dirty="0"/>
              <a:t>, singing and making melody to the Lord with your heart, </a:t>
            </a:r>
            <a:r>
              <a:rPr lang="en-US" b="1" dirty="0"/>
              <a:t>giving thanks always and for everythin</a:t>
            </a:r>
            <a:r>
              <a:rPr lang="en-US" dirty="0"/>
              <a:t>g to God the Father in the name of our Lord Jesus Christ, </a:t>
            </a:r>
            <a:r>
              <a:rPr lang="en-US" b="1" dirty="0"/>
              <a:t>submitting to one another out of reverence for Christ.</a:t>
            </a:r>
            <a:r>
              <a:rPr lang="en-US" dirty="0"/>
              <a:t>” (Ephesians 5:18–21)</a:t>
            </a:r>
          </a:p>
          <a:p>
            <a:pPr marL="0" indent="0">
              <a:buNone/>
            </a:pPr>
            <a:endParaRPr lang="en-US" dirty="0"/>
          </a:p>
        </p:txBody>
      </p:sp>
    </p:spTree>
    <p:extLst>
      <p:ext uri="{BB962C8B-B14F-4D97-AF65-F5344CB8AC3E}">
        <p14:creationId xmlns:p14="http://schemas.microsoft.com/office/powerpoint/2010/main" val="195573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56502-2628-D746-9F97-9C30A3BEAC61}"/>
              </a:ext>
            </a:extLst>
          </p:cNvPr>
          <p:cNvSpPr>
            <a:spLocks noGrp="1"/>
          </p:cNvSpPr>
          <p:nvPr>
            <p:ph type="title"/>
          </p:nvPr>
        </p:nvSpPr>
        <p:spPr/>
        <p:txBody>
          <a:bodyPr/>
          <a:lstStyle/>
          <a:p>
            <a:r>
              <a:rPr lang="en-US" dirty="0"/>
              <a:t>What would it mean if we emphasized submission?</a:t>
            </a:r>
          </a:p>
        </p:txBody>
      </p:sp>
      <p:sp>
        <p:nvSpPr>
          <p:cNvPr id="3" name="Content Placeholder 2">
            <a:extLst>
              <a:ext uri="{FF2B5EF4-FFF2-40B4-BE49-F238E27FC236}">
                <a16:creationId xmlns:a16="http://schemas.microsoft.com/office/drawing/2014/main" id="{1E6CA216-A0AE-3844-9796-555C2486CF20}"/>
              </a:ext>
            </a:extLst>
          </p:cNvPr>
          <p:cNvSpPr>
            <a:spLocks noGrp="1"/>
          </p:cNvSpPr>
          <p:nvPr>
            <p:ph idx="1"/>
          </p:nvPr>
        </p:nvSpPr>
        <p:spPr/>
        <p:txBody>
          <a:bodyPr/>
          <a:lstStyle/>
          <a:p>
            <a:pPr marL="0" indent="0">
              <a:buNone/>
            </a:pPr>
            <a:r>
              <a:rPr lang="en-US" dirty="0"/>
              <a:t>Our commission would be submission</a:t>
            </a:r>
          </a:p>
          <a:p>
            <a:pPr marL="0" indent="0">
              <a:buNone/>
            </a:pPr>
            <a:r>
              <a:rPr lang="en-US" dirty="0"/>
              <a:t>“And Jesus came and said to them, “</a:t>
            </a:r>
            <a:r>
              <a:rPr lang="en-US" b="1" dirty="0"/>
              <a:t>All authority in heaven and on earth has been given to me. Go therefore and make disciples of all nations, baptizing them </a:t>
            </a:r>
            <a:r>
              <a:rPr lang="en-US" b="1" dirty="0" err="1"/>
              <a:t>inthe</a:t>
            </a:r>
            <a:r>
              <a:rPr lang="en-US" b="1" dirty="0"/>
              <a:t> name of the Father and of the Son and of the Holy Spirit, teaching them to observe all that I have commanded you</a:t>
            </a:r>
            <a:r>
              <a:rPr lang="en-US" dirty="0"/>
              <a:t>. And behold, I am with you always, to the end of the age.”” (Matthew 28:18–20 ESV)</a:t>
            </a:r>
          </a:p>
        </p:txBody>
      </p:sp>
    </p:spTree>
    <p:extLst>
      <p:ext uri="{BB962C8B-B14F-4D97-AF65-F5344CB8AC3E}">
        <p14:creationId xmlns:p14="http://schemas.microsoft.com/office/powerpoint/2010/main" val="202017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56502-2628-D746-9F97-9C30A3BEAC61}"/>
              </a:ext>
            </a:extLst>
          </p:cNvPr>
          <p:cNvSpPr>
            <a:spLocks noGrp="1"/>
          </p:cNvSpPr>
          <p:nvPr>
            <p:ph type="title"/>
          </p:nvPr>
        </p:nvSpPr>
        <p:spPr/>
        <p:txBody>
          <a:bodyPr/>
          <a:lstStyle/>
          <a:p>
            <a:r>
              <a:rPr lang="en-US" dirty="0"/>
              <a:t>What would it mean if we emphasized submission?</a:t>
            </a:r>
          </a:p>
        </p:txBody>
      </p:sp>
      <p:sp>
        <p:nvSpPr>
          <p:cNvPr id="3" name="Content Placeholder 2">
            <a:extLst>
              <a:ext uri="{FF2B5EF4-FFF2-40B4-BE49-F238E27FC236}">
                <a16:creationId xmlns:a16="http://schemas.microsoft.com/office/drawing/2014/main" id="{1E6CA216-A0AE-3844-9796-555C2486CF20}"/>
              </a:ext>
            </a:extLst>
          </p:cNvPr>
          <p:cNvSpPr>
            <a:spLocks noGrp="1"/>
          </p:cNvSpPr>
          <p:nvPr>
            <p:ph idx="1"/>
          </p:nvPr>
        </p:nvSpPr>
        <p:spPr/>
        <p:txBody>
          <a:bodyPr/>
          <a:lstStyle/>
          <a:p>
            <a:pPr marL="0" indent="0">
              <a:buNone/>
            </a:pPr>
            <a:endParaRPr lang="en-US" dirty="0"/>
          </a:p>
          <a:p>
            <a:pPr marL="0" indent="0">
              <a:buNone/>
            </a:pPr>
            <a:r>
              <a:rPr lang="en-US" dirty="0"/>
              <a:t>Our submission would be </a:t>
            </a:r>
            <a:r>
              <a:rPr lang="en-US" b="1" dirty="0"/>
              <a:t>co-mission</a:t>
            </a:r>
          </a:p>
          <a:p>
            <a:pPr marL="0" indent="0">
              <a:buNone/>
            </a:pPr>
            <a:endParaRPr lang="en-US" dirty="0"/>
          </a:p>
          <a:p>
            <a:pPr marL="0" indent="0">
              <a:buNone/>
            </a:pPr>
            <a:r>
              <a:rPr lang="en-US" dirty="0"/>
              <a:t>“</a:t>
            </a:r>
            <a:r>
              <a:rPr lang="en-US" b="1" dirty="0"/>
              <a:t>Older women</a:t>
            </a:r>
            <a:r>
              <a:rPr lang="en-US" dirty="0"/>
              <a:t> likewise are to be reverent in behavior, not slanderers or slaves to much wine. They are to teach what is good, and so </a:t>
            </a:r>
            <a:r>
              <a:rPr lang="en-US" b="1" dirty="0"/>
              <a:t>train the young women to love their husbands and children,</a:t>
            </a:r>
            <a:r>
              <a:rPr lang="en-US" dirty="0"/>
              <a:t> </a:t>
            </a:r>
            <a:r>
              <a:rPr lang="en-US" b="1" dirty="0"/>
              <a:t>to be self-controlled, pure, working at home, kind, and submissive to their own husbands</a:t>
            </a:r>
            <a:r>
              <a:rPr lang="en-US" dirty="0"/>
              <a:t>, that the word of God may not be reviled.” (Titus 2:3–5)</a:t>
            </a:r>
          </a:p>
          <a:p>
            <a:pPr marL="0" indent="0">
              <a:buNone/>
            </a:pPr>
            <a:endParaRPr lang="en-US" dirty="0"/>
          </a:p>
        </p:txBody>
      </p:sp>
    </p:spTree>
    <p:extLst>
      <p:ext uri="{BB962C8B-B14F-4D97-AF65-F5344CB8AC3E}">
        <p14:creationId xmlns:p14="http://schemas.microsoft.com/office/powerpoint/2010/main" val="407015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13095-8600-6943-8915-1C743A7E08D4}"/>
              </a:ext>
            </a:extLst>
          </p:cNvPr>
          <p:cNvSpPr>
            <a:spLocks noGrp="1"/>
          </p:cNvSpPr>
          <p:nvPr>
            <p:ph type="title"/>
          </p:nvPr>
        </p:nvSpPr>
        <p:spPr/>
        <p:txBody>
          <a:bodyPr/>
          <a:lstStyle/>
          <a:p>
            <a:r>
              <a:rPr lang="en-US" dirty="0"/>
              <a:t>We would submit to what others can do in the church.</a:t>
            </a:r>
          </a:p>
        </p:txBody>
      </p:sp>
      <p:sp>
        <p:nvSpPr>
          <p:cNvPr id="3" name="Content Placeholder 2">
            <a:extLst>
              <a:ext uri="{FF2B5EF4-FFF2-40B4-BE49-F238E27FC236}">
                <a16:creationId xmlns:a16="http://schemas.microsoft.com/office/drawing/2014/main" id="{01622438-99E4-7643-BCCB-D5660A2DC51D}"/>
              </a:ext>
            </a:extLst>
          </p:cNvPr>
          <p:cNvSpPr>
            <a:spLocks noGrp="1"/>
          </p:cNvSpPr>
          <p:nvPr>
            <p:ph idx="1"/>
          </p:nvPr>
        </p:nvSpPr>
        <p:spPr/>
        <p:txBody>
          <a:bodyPr/>
          <a:lstStyle/>
          <a:p>
            <a:pPr marL="0" indent="0">
              <a:buNone/>
            </a:pPr>
            <a:r>
              <a:rPr lang="en-US" dirty="0"/>
              <a:t>“Now I urge you, brothers—</a:t>
            </a:r>
            <a:r>
              <a:rPr lang="en-US" b="1" dirty="0"/>
              <a:t>you know that the household of Stephanas were the first converts in Achaia, and that they have devoted themselves to the service of the saints—be subject to such as these, and to every fellow worker and laborer</a:t>
            </a:r>
            <a:r>
              <a:rPr lang="en-US" dirty="0"/>
              <a:t>. </a:t>
            </a:r>
            <a:r>
              <a:rPr lang="en-US" b="1" dirty="0"/>
              <a:t>I rejoice at the coming of Stephanas and </a:t>
            </a:r>
            <a:r>
              <a:rPr lang="en-US" b="1" dirty="0" err="1"/>
              <a:t>Fortunatus</a:t>
            </a:r>
            <a:r>
              <a:rPr lang="en-US" b="1" dirty="0"/>
              <a:t> and </a:t>
            </a:r>
            <a:r>
              <a:rPr lang="en-US" b="1" dirty="0" err="1"/>
              <a:t>Achaicus</a:t>
            </a:r>
            <a:r>
              <a:rPr lang="en-US" b="1" dirty="0"/>
              <a:t>, because they have made up for your absence,”(1 Corinthians 16:15–17 ESV)</a:t>
            </a:r>
            <a:endParaRPr lang="en-US" dirty="0"/>
          </a:p>
          <a:p>
            <a:pPr marL="0" indent="0">
              <a:buNone/>
            </a:pPr>
            <a:endParaRPr lang="en-US" dirty="0"/>
          </a:p>
        </p:txBody>
      </p:sp>
    </p:spTree>
    <p:extLst>
      <p:ext uri="{BB962C8B-B14F-4D97-AF65-F5344CB8AC3E}">
        <p14:creationId xmlns:p14="http://schemas.microsoft.com/office/powerpoint/2010/main" val="397019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49BAA-08C3-C44B-9C1C-5203233DBDCC}"/>
              </a:ext>
            </a:extLst>
          </p:cNvPr>
          <p:cNvSpPr>
            <a:spLocks noGrp="1"/>
          </p:cNvSpPr>
          <p:nvPr>
            <p:ph type="title"/>
          </p:nvPr>
        </p:nvSpPr>
        <p:spPr/>
        <p:txBody>
          <a:bodyPr/>
          <a:lstStyle/>
          <a:p>
            <a:r>
              <a:rPr lang="en-US" dirty="0"/>
              <a:t>We would give thanks for each other</a:t>
            </a:r>
          </a:p>
        </p:txBody>
      </p:sp>
      <p:sp>
        <p:nvSpPr>
          <p:cNvPr id="3" name="Content Placeholder 2">
            <a:extLst>
              <a:ext uri="{FF2B5EF4-FFF2-40B4-BE49-F238E27FC236}">
                <a16:creationId xmlns:a16="http://schemas.microsoft.com/office/drawing/2014/main" id="{0EAAA3D1-8392-844E-A063-180A24A16E7F}"/>
              </a:ext>
            </a:extLst>
          </p:cNvPr>
          <p:cNvSpPr>
            <a:spLocks noGrp="1"/>
          </p:cNvSpPr>
          <p:nvPr>
            <p:ph idx="1"/>
          </p:nvPr>
        </p:nvSpPr>
        <p:spPr/>
        <p:txBody>
          <a:bodyPr/>
          <a:lstStyle/>
          <a:p>
            <a:pPr marL="0" indent="0">
              <a:buNone/>
            </a:pPr>
            <a:endParaRPr lang="en-US" b="1" dirty="0"/>
          </a:p>
          <a:p>
            <a:pPr marL="0" indent="0">
              <a:buNone/>
            </a:pPr>
            <a:endParaRPr lang="en-US" b="1" dirty="0"/>
          </a:p>
          <a:p>
            <a:pPr marL="0" indent="0">
              <a:buNone/>
            </a:pPr>
            <a:r>
              <a:rPr lang="en-US" b="1" dirty="0"/>
              <a:t>“We give thanks to God always for all of you, constantly mentioning you in our prayers,” (1 Thessalonians 1:2 )</a:t>
            </a:r>
            <a:endParaRPr lang="en-US" dirty="0"/>
          </a:p>
          <a:p>
            <a:pPr marL="0" indent="0">
              <a:buNone/>
            </a:pPr>
            <a:endParaRPr lang="en-US" dirty="0"/>
          </a:p>
        </p:txBody>
      </p:sp>
    </p:spTree>
    <p:extLst>
      <p:ext uri="{BB962C8B-B14F-4D97-AF65-F5344CB8AC3E}">
        <p14:creationId xmlns:p14="http://schemas.microsoft.com/office/powerpoint/2010/main" val="292331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746B3-2B2B-3442-9853-68FDC832D76A}"/>
              </a:ext>
            </a:extLst>
          </p:cNvPr>
          <p:cNvSpPr>
            <a:spLocks noGrp="1"/>
          </p:cNvSpPr>
          <p:nvPr>
            <p:ph type="title"/>
          </p:nvPr>
        </p:nvSpPr>
        <p:spPr/>
        <p:txBody>
          <a:bodyPr/>
          <a:lstStyle/>
          <a:p>
            <a:r>
              <a:rPr lang="en-US" dirty="0"/>
              <a:t>Submission is our Mission</a:t>
            </a:r>
          </a:p>
        </p:txBody>
      </p:sp>
      <p:sp>
        <p:nvSpPr>
          <p:cNvPr id="4" name="Text Placeholder 3">
            <a:extLst>
              <a:ext uri="{FF2B5EF4-FFF2-40B4-BE49-F238E27FC236}">
                <a16:creationId xmlns:a16="http://schemas.microsoft.com/office/drawing/2014/main" id="{784A2848-1259-0440-968B-EB1C309AB40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20943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3A962-801B-3741-AFCC-8804B77422A5}"/>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28E5FB8C-DBE6-5A43-86DE-4B4C3D9BA63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57821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12D9C-2C48-9146-B043-A0DAEE8A1301}"/>
              </a:ext>
            </a:extLst>
          </p:cNvPr>
          <p:cNvSpPr>
            <a:spLocks noGrp="1"/>
          </p:cNvSpPr>
          <p:nvPr>
            <p:ph type="ctrTitle"/>
          </p:nvPr>
        </p:nvSpPr>
        <p:spPr/>
        <p:txBody>
          <a:bodyPr/>
          <a:lstStyle/>
          <a:p>
            <a:r>
              <a:rPr lang="en-US" dirty="0"/>
              <a:t>Submission is the Mission</a:t>
            </a:r>
          </a:p>
        </p:txBody>
      </p:sp>
      <p:sp>
        <p:nvSpPr>
          <p:cNvPr id="3" name="Subtitle 2">
            <a:extLst>
              <a:ext uri="{FF2B5EF4-FFF2-40B4-BE49-F238E27FC236}">
                <a16:creationId xmlns:a16="http://schemas.microsoft.com/office/drawing/2014/main" id="{F5B1C7AE-5A3F-FD49-9FED-0E12E28C40D3}"/>
              </a:ext>
            </a:extLst>
          </p:cNvPr>
          <p:cNvSpPr>
            <a:spLocks noGrp="1"/>
          </p:cNvSpPr>
          <p:nvPr>
            <p:ph type="subTitle" idx="1"/>
          </p:nvPr>
        </p:nvSpPr>
        <p:spPr/>
        <p:txBody>
          <a:bodyPr/>
          <a:lstStyle/>
          <a:p>
            <a:r>
              <a:rPr lang="en-US" dirty="0"/>
              <a:t>Ephesians 5:21-33</a:t>
            </a:r>
          </a:p>
        </p:txBody>
      </p:sp>
    </p:spTree>
    <p:extLst>
      <p:ext uri="{BB962C8B-B14F-4D97-AF65-F5344CB8AC3E}">
        <p14:creationId xmlns:p14="http://schemas.microsoft.com/office/powerpoint/2010/main" val="2308945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3FDCC-0543-7148-93D2-C37403B2DE3F}"/>
              </a:ext>
            </a:extLst>
          </p:cNvPr>
          <p:cNvSpPr>
            <a:spLocks noGrp="1"/>
          </p:cNvSpPr>
          <p:nvPr>
            <p:ph type="title"/>
          </p:nvPr>
        </p:nvSpPr>
        <p:spPr/>
        <p:txBody>
          <a:bodyPr/>
          <a:lstStyle/>
          <a:p>
            <a:r>
              <a:rPr lang="en-US" dirty="0"/>
              <a:t>Me</a:t>
            </a:r>
          </a:p>
        </p:txBody>
      </p:sp>
      <p:sp>
        <p:nvSpPr>
          <p:cNvPr id="3" name="Content Placeholder 2">
            <a:extLst>
              <a:ext uri="{FF2B5EF4-FFF2-40B4-BE49-F238E27FC236}">
                <a16:creationId xmlns:a16="http://schemas.microsoft.com/office/drawing/2014/main" id="{30CB3DD5-7AE6-4E49-A9DF-4745A8751444}"/>
              </a:ext>
            </a:extLst>
          </p:cNvPr>
          <p:cNvSpPr>
            <a:spLocks noGrp="1"/>
          </p:cNvSpPr>
          <p:nvPr>
            <p:ph idx="1"/>
          </p:nvPr>
        </p:nvSpPr>
        <p:spPr/>
        <p:txBody>
          <a:bodyPr/>
          <a:lstStyle/>
          <a:p>
            <a:endParaRPr lang="en-US" dirty="0"/>
          </a:p>
        </p:txBody>
      </p:sp>
      <p:pic>
        <p:nvPicPr>
          <p:cNvPr id="2050" name="Picture 2" descr="May be an image of 2 people">
            <a:extLst>
              <a:ext uri="{FF2B5EF4-FFF2-40B4-BE49-F238E27FC236}">
                <a16:creationId xmlns:a16="http://schemas.microsoft.com/office/drawing/2014/main" id="{6ED27EB4-8176-5649-9E99-BC0B47FEFA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294" t="14375" r="1847" b="55000"/>
          <a:stretch/>
        </p:blipFill>
        <p:spPr bwMode="auto">
          <a:xfrm>
            <a:off x="2528888" y="2290790"/>
            <a:ext cx="7800975" cy="3176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963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72A60-8F05-3340-A8EF-796C50F3E925}"/>
              </a:ext>
            </a:extLst>
          </p:cNvPr>
          <p:cNvSpPr>
            <a:spLocks noGrp="1"/>
          </p:cNvSpPr>
          <p:nvPr>
            <p:ph type="title"/>
          </p:nvPr>
        </p:nvSpPr>
        <p:spPr/>
        <p:txBody>
          <a:bodyPr/>
          <a:lstStyle/>
          <a:p>
            <a:r>
              <a:rPr lang="en-US" dirty="0"/>
              <a:t>You</a:t>
            </a:r>
          </a:p>
        </p:txBody>
      </p:sp>
      <p:pic>
        <p:nvPicPr>
          <p:cNvPr id="1026" name="Picture 2">
            <a:extLst>
              <a:ext uri="{FF2B5EF4-FFF2-40B4-BE49-F238E27FC236}">
                <a16:creationId xmlns:a16="http://schemas.microsoft.com/office/drawing/2014/main" id="{9E41378A-2C68-2842-AC92-36EF688582C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59430" r="6875"/>
          <a:stretch/>
        </p:blipFill>
        <p:spPr bwMode="auto">
          <a:xfrm>
            <a:off x="971550" y="2611332"/>
            <a:ext cx="10630244" cy="1635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790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FC319-35CA-A74E-B407-9B204C39A684}"/>
              </a:ext>
            </a:extLst>
          </p:cNvPr>
          <p:cNvSpPr>
            <a:spLocks noGrp="1"/>
          </p:cNvSpPr>
          <p:nvPr>
            <p:ph type="title"/>
          </p:nvPr>
        </p:nvSpPr>
        <p:spPr/>
        <p:txBody>
          <a:bodyPr/>
          <a:lstStyle/>
          <a:p>
            <a:r>
              <a:rPr lang="en-US" dirty="0"/>
              <a:t>The Saints in Ephesus (Eph 1:1)</a:t>
            </a:r>
          </a:p>
        </p:txBody>
      </p:sp>
      <p:sp>
        <p:nvSpPr>
          <p:cNvPr id="3" name="Content Placeholder 2">
            <a:extLst>
              <a:ext uri="{FF2B5EF4-FFF2-40B4-BE49-F238E27FC236}">
                <a16:creationId xmlns:a16="http://schemas.microsoft.com/office/drawing/2014/main" id="{09189EC9-D303-4E4B-813E-C1CE4E2C7B76}"/>
              </a:ext>
            </a:extLst>
          </p:cNvPr>
          <p:cNvSpPr>
            <a:spLocks noGrp="1"/>
          </p:cNvSpPr>
          <p:nvPr>
            <p:ph idx="1"/>
          </p:nvPr>
        </p:nvSpPr>
        <p:spPr/>
        <p:txBody>
          <a:bodyPr>
            <a:normAutofit lnSpcReduction="10000"/>
          </a:bodyPr>
          <a:lstStyle/>
          <a:p>
            <a:r>
              <a:rPr lang="en-US" dirty="0"/>
              <a:t>They suffered from lapses of faithfulness and loss of direction</a:t>
            </a:r>
          </a:p>
          <a:p>
            <a:r>
              <a:rPr lang="en-US" dirty="0"/>
              <a:t>Possessed forgiveness of sins (Eph 1:7) and godly insight (Eph 1:9)</a:t>
            </a:r>
          </a:p>
          <a:p>
            <a:r>
              <a:rPr lang="en-US" dirty="0"/>
              <a:t>BUT, they needed to:</a:t>
            </a:r>
          </a:p>
          <a:p>
            <a:pPr lvl="1"/>
            <a:r>
              <a:rPr lang="en-US" dirty="0"/>
              <a:t>not lose heart (3:13)</a:t>
            </a:r>
          </a:p>
          <a:p>
            <a:pPr lvl="1"/>
            <a:r>
              <a:rPr lang="en-US" dirty="0"/>
              <a:t>be strengthened (3:16) </a:t>
            </a:r>
          </a:p>
          <a:p>
            <a:pPr lvl="1"/>
            <a:r>
              <a:rPr lang="en-US" dirty="0"/>
              <a:t>know and be filled more (3:19).  </a:t>
            </a:r>
          </a:p>
          <a:p>
            <a:pPr lvl="1"/>
            <a:r>
              <a:rPr lang="en-US" dirty="0"/>
              <a:t>mature (4:13) </a:t>
            </a:r>
          </a:p>
          <a:p>
            <a:pPr lvl="1"/>
            <a:r>
              <a:rPr lang="en-US" dirty="0"/>
              <a:t>avoid being directionless (4:14)</a:t>
            </a:r>
          </a:p>
          <a:p>
            <a:pPr lvl="1"/>
            <a:r>
              <a:rPr lang="en-US" dirty="0"/>
              <a:t>stop walking purposelessly, uselessly (4:17)</a:t>
            </a:r>
          </a:p>
          <a:p>
            <a:pPr lvl="2"/>
            <a:r>
              <a:rPr lang="en-US" dirty="0"/>
              <a:t>not in the “futility” of their minds</a:t>
            </a:r>
          </a:p>
          <a:p>
            <a:pPr lvl="2"/>
            <a:r>
              <a:rPr lang="en-US" dirty="0"/>
              <a:t>"futility” = without result, purpose, or force, vain. </a:t>
            </a:r>
          </a:p>
          <a:p>
            <a:endParaRPr lang="en-US" dirty="0"/>
          </a:p>
          <a:p>
            <a:pPr marL="0" indent="0">
              <a:buNone/>
            </a:pPr>
            <a:endParaRPr lang="en-US" dirty="0"/>
          </a:p>
        </p:txBody>
      </p:sp>
    </p:spTree>
    <p:extLst>
      <p:ext uri="{BB962C8B-B14F-4D97-AF65-F5344CB8AC3E}">
        <p14:creationId xmlns:p14="http://schemas.microsoft.com/office/powerpoint/2010/main" val="86833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A4F79-0750-2243-B5F9-61A91D5551F4}"/>
              </a:ext>
            </a:extLst>
          </p:cNvPr>
          <p:cNvSpPr>
            <a:spLocks noGrp="1"/>
          </p:cNvSpPr>
          <p:nvPr>
            <p:ph type="title"/>
          </p:nvPr>
        </p:nvSpPr>
        <p:spPr>
          <a:xfrm>
            <a:off x="838199" y="365125"/>
            <a:ext cx="10863943" cy="1325563"/>
          </a:xfrm>
        </p:spPr>
        <p:txBody>
          <a:bodyPr/>
          <a:lstStyle/>
          <a:p>
            <a:r>
              <a:rPr lang="en-US" dirty="0"/>
              <a:t>The Ephesian Christians had a mission, “a walk”</a:t>
            </a:r>
          </a:p>
        </p:txBody>
      </p:sp>
      <p:sp>
        <p:nvSpPr>
          <p:cNvPr id="3" name="Content Placeholder 2">
            <a:extLst>
              <a:ext uri="{FF2B5EF4-FFF2-40B4-BE49-F238E27FC236}">
                <a16:creationId xmlns:a16="http://schemas.microsoft.com/office/drawing/2014/main" id="{0E504A4F-30A2-734E-8E2D-2D4C3EA1EAE8}"/>
              </a:ext>
            </a:extLst>
          </p:cNvPr>
          <p:cNvSpPr>
            <a:spLocks noGrp="1"/>
          </p:cNvSpPr>
          <p:nvPr>
            <p:ph idx="1"/>
          </p:nvPr>
        </p:nvSpPr>
        <p:spPr/>
        <p:txBody>
          <a:bodyPr/>
          <a:lstStyle/>
          <a:p>
            <a:r>
              <a:rPr lang="en-US" dirty="0"/>
              <a:t>It was a mission that was:</a:t>
            </a:r>
          </a:p>
          <a:p>
            <a:pPr lvl="1"/>
            <a:r>
              <a:rPr lang="en-US" dirty="0"/>
              <a:t>Providential (2:10; 4:1)</a:t>
            </a:r>
          </a:p>
          <a:p>
            <a:pPr lvl="1"/>
            <a:r>
              <a:rPr lang="en-US" dirty="0"/>
              <a:t>Purposeful (4:17)</a:t>
            </a:r>
          </a:p>
          <a:p>
            <a:pPr lvl="1"/>
            <a:r>
              <a:rPr lang="en-US" dirty="0"/>
              <a:t>Loving, like Jesus (5:2)</a:t>
            </a:r>
          </a:p>
          <a:p>
            <a:pPr lvl="1"/>
            <a:r>
              <a:rPr lang="en-US" dirty="0"/>
              <a:t>Shared (5:8)</a:t>
            </a:r>
          </a:p>
          <a:p>
            <a:pPr lvl="1"/>
            <a:r>
              <a:rPr lang="en-US" dirty="0"/>
              <a:t>Careful (5:15)</a:t>
            </a:r>
          </a:p>
          <a:p>
            <a:pPr lvl="1"/>
            <a:endParaRPr lang="en-US" dirty="0"/>
          </a:p>
        </p:txBody>
      </p:sp>
    </p:spTree>
    <p:extLst>
      <p:ext uri="{BB962C8B-B14F-4D97-AF65-F5344CB8AC3E}">
        <p14:creationId xmlns:p14="http://schemas.microsoft.com/office/powerpoint/2010/main" val="7448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3C4C3-0DC4-0D46-BF07-51EF56FAF232}"/>
              </a:ext>
            </a:extLst>
          </p:cNvPr>
          <p:cNvSpPr>
            <a:spLocks noGrp="1"/>
          </p:cNvSpPr>
          <p:nvPr>
            <p:ph type="title"/>
          </p:nvPr>
        </p:nvSpPr>
        <p:spPr/>
        <p:txBody>
          <a:bodyPr/>
          <a:lstStyle/>
          <a:p>
            <a:r>
              <a:rPr lang="en-US" dirty="0"/>
              <a:t>The mission is submission (5:21-33)</a:t>
            </a:r>
          </a:p>
        </p:txBody>
      </p:sp>
      <p:sp>
        <p:nvSpPr>
          <p:cNvPr id="3" name="Content Placeholder 2">
            <a:extLst>
              <a:ext uri="{FF2B5EF4-FFF2-40B4-BE49-F238E27FC236}">
                <a16:creationId xmlns:a16="http://schemas.microsoft.com/office/drawing/2014/main" id="{4DDC3FBA-5CDD-6449-A28B-7A7BAF1BED58}"/>
              </a:ext>
            </a:extLst>
          </p:cNvPr>
          <p:cNvSpPr>
            <a:spLocks noGrp="1"/>
          </p:cNvSpPr>
          <p:nvPr>
            <p:ph idx="1"/>
          </p:nvPr>
        </p:nvSpPr>
        <p:spPr/>
        <p:txBody>
          <a:bodyPr/>
          <a:lstStyle/>
          <a:p>
            <a:pPr marL="514350" indent="-514350">
              <a:buFont typeface="+mj-lt"/>
              <a:buAutoNum type="arabicPeriod"/>
            </a:pPr>
            <a:r>
              <a:rPr lang="en-US" dirty="0"/>
              <a:t>v. 24: The church submits to Christ</a:t>
            </a:r>
          </a:p>
          <a:p>
            <a:pPr marL="514350" indent="-514350">
              <a:buFont typeface="+mj-lt"/>
              <a:buAutoNum type="arabicPeriod"/>
            </a:pPr>
            <a:r>
              <a:rPr lang="en-US" dirty="0"/>
              <a:t>v. 22: The wife submits to her husband</a:t>
            </a:r>
          </a:p>
          <a:p>
            <a:pPr marL="514350" indent="-514350">
              <a:buFont typeface="+mj-lt"/>
              <a:buAutoNum type="arabicPeriod"/>
            </a:pPr>
            <a:r>
              <a:rPr lang="en-US" dirty="0"/>
              <a:t>v. 21: Christians submit to each other</a:t>
            </a:r>
          </a:p>
          <a:p>
            <a:pPr marL="0" indent="0">
              <a:buNone/>
            </a:pPr>
            <a:endParaRPr lang="en-US" dirty="0"/>
          </a:p>
        </p:txBody>
      </p:sp>
    </p:spTree>
    <p:extLst>
      <p:ext uri="{BB962C8B-B14F-4D97-AF65-F5344CB8AC3E}">
        <p14:creationId xmlns:p14="http://schemas.microsoft.com/office/powerpoint/2010/main" val="4111293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44DBD-8C86-F04F-8B43-CC05F7532C8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A30B725-304E-E44C-8053-C8D9B04E7E2C}"/>
              </a:ext>
            </a:extLst>
          </p:cNvPr>
          <p:cNvSpPr>
            <a:spLocks noGrp="1"/>
          </p:cNvSpPr>
          <p:nvPr>
            <p:ph idx="1"/>
          </p:nvPr>
        </p:nvSpPr>
        <p:spPr/>
        <p:txBody>
          <a:bodyPr>
            <a:normAutofit/>
          </a:bodyPr>
          <a:lstStyle/>
          <a:p>
            <a:pPr marL="0" indent="0" algn="ctr">
              <a:buNone/>
            </a:pPr>
            <a:r>
              <a:rPr lang="en-US" sz="4000" dirty="0" err="1"/>
              <a:t>hupo</a:t>
            </a:r>
            <a:r>
              <a:rPr lang="en-US" sz="4000" dirty="0"/>
              <a:t> + </a:t>
            </a:r>
            <a:r>
              <a:rPr lang="en-US" sz="4000" dirty="0" err="1"/>
              <a:t>tasso</a:t>
            </a:r>
            <a:endParaRPr lang="en-US" sz="4000" dirty="0"/>
          </a:p>
          <a:p>
            <a:pPr marL="0" indent="0" algn="ctr">
              <a:buNone/>
            </a:pPr>
            <a:r>
              <a:rPr lang="en-US" sz="4000" dirty="0"/>
              <a:t>Under + arrange</a:t>
            </a:r>
          </a:p>
          <a:p>
            <a:pPr marL="0" indent="0" algn="ctr">
              <a:buNone/>
            </a:pPr>
            <a:r>
              <a:rPr lang="en-US" sz="4000" dirty="0"/>
              <a:t>To purposefully put ourself under; to subordinate or subject ourselves to someone; to obey.</a:t>
            </a:r>
          </a:p>
          <a:p>
            <a:pPr marL="0" indent="0" algn="ctr">
              <a:buNone/>
            </a:pPr>
            <a:endParaRPr lang="en-US" sz="4000" dirty="0"/>
          </a:p>
        </p:txBody>
      </p:sp>
    </p:spTree>
    <p:extLst>
      <p:ext uri="{BB962C8B-B14F-4D97-AF65-F5344CB8AC3E}">
        <p14:creationId xmlns:p14="http://schemas.microsoft.com/office/powerpoint/2010/main" val="1988817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B2EFC-BD60-F34F-B66B-6C8564873020}"/>
              </a:ext>
            </a:extLst>
          </p:cNvPr>
          <p:cNvSpPr>
            <a:spLocks noGrp="1"/>
          </p:cNvSpPr>
          <p:nvPr>
            <p:ph type="title"/>
          </p:nvPr>
        </p:nvSpPr>
        <p:spPr/>
        <p:txBody>
          <a:bodyPr/>
          <a:lstStyle/>
          <a:p>
            <a:r>
              <a:rPr lang="en-US" dirty="0"/>
              <a:t>Luke 7:1–10</a:t>
            </a:r>
          </a:p>
        </p:txBody>
      </p:sp>
      <p:sp>
        <p:nvSpPr>
          <p:cNvPr id="3" name="Content Placeholder 2">
            <a:extLst>
              <a:ext uri="{FF2B5EF4-FFF2-40B4-BE49-F238E27FC236}">
                <a16:creationId xmlns:a16="http://schemas.microsoft.com/office/drawing/2014/main" id="{39A8A1BB-24F3-1746-B3C4-894E6452F9A5}"/>
              </a:ext>
            </a:extLst>
          </p:cNvPr>
          <p:cNvSpPr>
            <a:spLocks noGrp="1"/>
          </p:cNvSpPr>
          <p:nvPr>
            <p:ph idx="1"/>
          </p:nvPr>
        </p:nvSpPr>
        <p:spPr/>
        <p:txBody>
          <a:bodyPr>
            <a:normAutofit fontScale="85000" lnSpcReduction="20000"/>
          </a:bodyPr>
          <a:lstStyle/>
          <a:p>
            <a:pPr marL="0" indent="0">
              <a:buNone/>
            </a:pPr>
            <a:r>
              <a:rPr lang="en-US" dirty="0"/>
              <a:t>“After he had finished all his sayings in the hearing of the people, he entered Capernaum. Now a centurion had a servant who was sick and at the point of death, who was highly valued by him. When the centurion heard about Jesus, he sent to him elders of the Jews, asking him to come and heal his servant. And when they came to Jesus, they pleaded with him earnestly, saying, “He is worthy to have you do this for him, for he loves our nation, and he is the one who built us our synagogue.” And Jesus went with them. When he was not far from the house, the centurion sent friends, saying to him, “Lord, do not trouble yourself, for I am not worthy to have you come under my roof. Therefore, I did not presume to come to you. But say the word, and let my servant be healed. </a:t>
            </a:r>
            <a:r>
              <a:rPr lang="en-US" b="1" dirty="0"/>
              <a:t>For I too am a man set under authority, with soldiers under me: and I say to one, ‘Go,’ and he goes; and to another, ‘Come,’ and he comes; and to my servant, ‘Do this,’ and he does it.” </a:t>
            </a:r>
            <a:r>
              <a:rPr lang="en-US" dirty="0"/>
              <a:t>When Jesus heard these things, he marveled at him, and turning to the crowd that followed him, said, </a:t>
            </a:r>
            <a:r>
              <a:rPr lang="en-US" u="sng" dirty="0"/>
              <a:t>“I tell you, not even in Israel have I found such faith.” </a:t>
            </a:r>
            <a:r>
              <a:rPr lang="en-US" dirty="0"/>
              <a:t>And when those who had been sent returned to the house, they found the servant well.</a:t>
            </a:r>
          </a:p>
        </p:txBody>
      </p:sp>
    </p:spTree>
    <p:extLst>
      <p:ext uri="{BB962C8B-B14F-4D97-AF65-F5344CB8AC3E}">
        <p14:creationId xmlns:p14="http://schemas.microsoft.com/office/powerpoint/2010/main" val="30720889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629</TotalTime>
  <Words>1217</Words>
  <Application>Microsoft Macintosh PowerPoint</Application>
  <PresentationFormat>Widescreen</PresentationFormat>
  <Paragraphs>71</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Submission is the Mission</vt:lpstr>
      <vt:lpstr>Me</vt:lpstr>
      <vt:lpstr>You</vt:lpstr>
      <vt:lpstr>The Saints in Ephesus (Eph 1:1)</vt:lpstr>
      <vt:lpstr>The Ephesian Christians had a mission, “a walk”</vt:lpstr>
      <vt:lpstr>The mission is submission (5:21-33)</vt:lpstr>
      <vt:lpstr>PowerPoint Presentation</vt:lpstr>
      <vt:lpstr>Luke 7:1–10</vt:lpstr>
      <vt:lpstr>Jesus’ mission was submission</vt:lpstr>
      <vt:lpstr>Your mission is submission</vt:lpstr>
      <vt:lpstr>Your identity and mission of submission is complementary to others</vt:lpstr>
      <vt:lpstr>Worship is a way of submitting not only to God, but also to each other </vt:lpstr>
      <vt:lpstr>What would it mean if we emphasized submission?</vt:lpstr>
      <vt:lpstr>What would it mean if we emphasized submission?</vt:lpstr>
      <vt:lpstr>We would submit to what others can do in the church.</vt:lpstr>
      <vt:lpstr>We would give thanks for each other</vt:lpstr>
      <vt:lpstr>Submission is our Mission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Submission is the Mission</dc:title>
  <dc:creator>John Weaver</dc:creator>
  <cp:lastModifiedBy>Joshua Creel</cp:lastModifiedBy>
  <cp:revision>10</cp:revision>
  <dcterms:created xsi:type="dcterms:W3CDTF">2021-08-11T10:37:51Z</dcterms:created>
  <dcterms:modified xsi:type="dcterms:W3CDTF">2021-08-11T21:10:12Z</dcterms:modified>
</cp:coreProperties>
</file>