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65" r:id="rId3"/>
    <p:sldId id="257" r:id="rId4"/>
    <p:sldId id="258" r:id="rId5"/>
    <p:sldId id="259" r:id="rId6"/>
    <p:sldId id="260" r:id="rId7"/>
    <p:sldId id="261" r:id="rId8"/>
    <p:sldId id="262" r:id="rId9"/>
    <p:sldId id="263" r:id="rId10"/>
    <p:sldId id="264" r:id="rId11"/>
    <p:sldId id="266"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6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Image"/>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Image"/>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Type a quote here."/>
          <p:cNvSpPr txBox="1">
            <a:spLocks noGrp="1"/>
          </p:cNvSpPr>
          <p:nvPr>
            <p:ph type="body" sz="quarter" idx="21"/>
          </p:nvPr>
        </p:nvSpPr>
        <p:spPr>
          <a:xfrm>
            <a:off x="1676400" y="4089400"/>
            <a:ext cx="210566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23" name="Johnny Appleseed"/>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Johnny Appleseed</a:t>
            </a:r>
          </a:p>
        </p:txBody>
      </p:sp>
      <p:sp>
        <p:nvSpPr>
          <p:cNvPr id="124" name="Text"/>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21"/>
          </p:nvPr>
        </p:nvSpPr>
        <p:spPr>
          <a:xfrm>
            <a:off x="11049000" y="3721100"/>
            <a:ext cx="125730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33" name="Image"/>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92" name="Image"/>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Back to normal"/>
          <p:cNvSpPr txBox="1">
            <a:spLocks noGrp="1"/>
          </p:cNvSpPr>
          <p:nvPr>
            <p:ph type="ctrTitle"/>
          </p:nvPr>
        </p:nvSpPr>
        <p:spPr>
          <a:prstGeom prst="rect">
            <a:avLst/>
          </a:prstGeom>
        </p:spPr>
        <p:txBody>
          <a:bodyPr>
            <a:noAutofit/>
          </a:bodyPr>
          <a:lstStyle>
            <a:lvl1pPr defTabSz="792479">
              <a:defRPr sz="29088"/>
            </a:lvl1pPr>
          </a:lstStyle>
          <a:p>
            <a:r>
              <a:rPr sz="20200" dirty="0"/>
              <a:t>Back to normal</a:t>
            </a:r>
          </a:p>
        </p:txBody>
      </p:sp>
      <p:sp>
        <p:nvSpPr>
          <p:cNvPr id="191" name="Ezra 3"/>
          <p:cNvSpPr txBox="1">
            <a:spLocks noGrp="1"/>
          </p:cNvSpPr>
          <p:nvPr>
            <p:ph type="subTitle" sz="quarter" idx="1"/>
          </p:nvPr>
        </p:nvSpPr>
        <p:spPr>
          <a:prstGeom prst="rect">
            <a:avLst/>
          </a:prstGeom>
        </p:spPr>
        <p:txBody>
          <a:bodyPr/>
          <a:lstStyle>
            <a:lvl1pPr>
              <a:defRPr>
                <a:solidFill>
                  <a:srgbClr val="FFFFFF"/>
                </a:solidFill>
              </a:defRPr>
            </a:lvl1pPr>
          </a:lstStyle>
          <a:p>
            <a:r>
              <a:t>Ezra 3</a:t>
            </a:r>
          </a:p>
        </p:txBody>
      </p:sp>
    </p:spTree>
  </p:cSld>
  <p:clrMapOvr>
    <a:masterClrMapping/>
  </p:clrMapOvr>
  <mc:AlternateContent xmlns:mc="http://schemas.openxmlformats.org/markup-compatibility/2006" xmlns:p14="http://schemas.microsoft.com/office/powerpoint/2010/main">
    <mc:Choice Requires="p14">
      <p:transition spd="slow">
        <p14:prism dir="d"/>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4730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Back to normal"/>
          <p:cNvSpPr txBox="1">
            <a:spLocks noGrp="1"/>
          </p:cNvSpPr>
          <p:nvPr>
            <p:ph type="ctrTitle"/>
          </p:nvPr>
        </p:nvSpPr>
        <p:spPr>
          <a:prstGeom prst="rect">
            <a:avLst/>
          </a:prstGeom>
        </p:spPr>
        <p:txBody>
          <a:bodyPr>
            <a:noAutofit/>
          </a:bodyPr>
          <a:lstStyle>
            <a:lvl1pPr defTabSz="792479">
              <a:defRPr sz="29088"/>
            </a:lvl1pPr>
          </a:lstStyle>
          <a:p>
            <a:r>
              <a:rPr sz="20200" dirty="0"/>
              <a:t>Back to normal</a:t>
            </a:r>
          </a:p>
        </p:txBody>
      </p:sp>
      <p:sp>
        <p:nvSpPr>
          <p:cNvPr id="167" name="Ezra 3"/>
          <p:cNvSpPr txBox="1">
            <a:spLocks noGrp="1"/>
          </p:cNvSpPr>
          <p:nvPr>
            <p:ph type="subTitle" sz="quarter" idx="1"/>
          </p:nvPr>
        </p:nvSpPr>
        <p:spPr>
          <a:prstGeom prst="rect">
            <a:avLst/>
          </a:prstGeom>
        </p:spPr>
        <p:txBody>
          <a:bodyPr/>
          <a:lstStyle>
            <a:lvl1pPr>
              <a:defRPr>
                <a:solidFill>
                  <a:srgbClr val="FFFFFF"/>
                </a:solidFill>
              </a:defRPr>
            </a:lvl1pPr>
          </a:lstStyle>
          <a:p>
            <a:r>
              <a:t>Ezra 3</a:t>
            </a:r>
          </a:p>
        </p:txBody>
      </p:sp>
    </p:spTree>
    <p:extLst>
      <p:ext uri="{BB962C8B-B14F-4D97-AF65-F5344CB8AC3E}">
        <p14:creationId xmlns:p14="http://schemas.microsoft.com/office/powerpoint/2010/main" val="20898647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Why should I care about Ezra?"/>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Why should I care about Ezra? </a:t>
            </a:r>
          </a:p>
        </p:txBody>
      </p:sp>
      <p:sp>
        <p:nvSpPr>
          <p:cNvPr id="170" name="2 Timothy 3:14-17 NASB95- You, however, continue in the things you have learned and become convinced of, knowing from whom you have learned them, [15] and that from childhood you have known the sacred writings which are able to give you the wisdom that l"/>
          <p:cNvSpPr txBox="1">
            <a:spLocks noGrp="1"/>
          </p:cNvSpPr>
          <p:nvPr>
            <p:ph type="body" idx="1"/>
          </p:nvPr>
        </p:nvSpPr>
        <p:spPr>
          <a:xfrm>
            <a:off x="57408" y="1504360"/>
            <a:ext cx="24269184" cy="12179292"/>
          </a:xfrm>
          <a:prstGeom prst="rect">
            <a:avLst/>
          </a:prstGeom>
        </p:spPr>
        <p:txBody>
          <a:bodyPr/>
          <a:lstStyle/>
          <a:p>
            <a:pPr marL="681037" indent="-681037" defTabSz="817244">
              <a:spcBef>
                <a:spcPts val="3800"/>
              </a:spcBef>
              <a:defRPr sz="5148">
                <a:solidFill>
                  <a:srgbClr val="FFFFFF"/>
                </a:solidFill>
              </a:defRPr>
            </a:pPr>
            <a:r>
              <a:t>2 Timothy 3:14-17 NASB95- You, however, continue in the things you have learned and become convinced of, knowing from whom you have learned them, [15] and that from childhood you have known the sacred writings which are </a:t>
            </a:r>
            <a:r>
              <a:rPr b="1" u="sng">
                <a:latin typeface="Avenir Next Regular"/>
                <a:ea typeface="Avenir Next Regular"/>
                <a:cs typeface="Avenir Next Regular"/>
                <a:sym typeface="Avenir Next Regular"/>
              </a:rPr>
              <a:t>able to give you the wisdom that leads to salvation</a:t>
            </a:r>
            <a:r>
              <a:t> through faith which is in Christ Jesus. [16] All Scripture is inspired by God and profitable for teaching, for reproof, for correction, for training in righteousness; [17] so that the man of God may be adequate, equipped for every good work.</a:t>
            </a:r>
          </a:p>
          <a:p>
            <a:pPr marL="681037" indent="-681037" defTabSz="817244">
              <a:spcBef>
                <a:spcPts val="3800"/>
              </a:spcBef>
              <a:defRPr sz="5148">
                <a:solidFill>
                  <a:srgbClr val="FFFFFF"/>
                </a:solidFill>
              </a:defRPr>
            </a:pPr>
            <a:r>
              <a:t>Ezra 1:1-2 NASB95- Now in the first year of Cyrus king of Persia, in order to fulfill the word of the LORD by the mouth of Jeremiah, the LORD stirred up the spirit of Cyrus king of Persia, so that he sent a proclamation throughout all his kingdom, and also put it in writing, saying: [2] “Thus says Cyrus king of Persia, ‘The LORD, the God of heaven, has given me all the kingdoms of the earth and He has appointed me to build Him a house in Jerusalem, which is in Judah.</a:t>
            </a:r>
          </a:p>
        </p:txBody>
      </p:sp>
    </p:spTree>
  </p:cSld>
  <p:clrMapOvr>
    <a:masterClrMapping/>
  </p:clrMapOvr>
  <mc:AlternateContent xmlns:mc="http://schemas.openxmlformats.org/markup-compatibility/2006" xmlns:p14="http://schemas.microsoft.com/office/powerpoint/2010/main">
    <mc:Choice Requires="p14">
      <p:transition spd="med">
        <p:wipe dir="r"/>
      </p:transition>
    </mc:Choice>
    <mc:Fallback xmlns:a14="http://schemas.microsoft.com/office/drawing/2010/main" xmlns:m="http://schemas.openxmlformats.org/officeDocument/2006/math" xmlns="">
      <p:transition spd="fast">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God’s people get Back to normal"/>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God’s people get Back to normal</a:t>
            </a:r>
          </a:p>
        </p:txBody>
      </p:sp>
      <p:sp>
        <p:nvSpPr>
          <p:cNvPr id="173" name="Ezra 3:8-13 NASB95- Now in the second year of their coming to the house of God at Jerusalem in the second month, Zerubbabel the son of Shealtiel and Jeshua the son of Jozadak and the rest of their brothers the priests and the Levites, and all who came fr"/>
          <p:cNvSpPr txBox="1">
            <a:spLocks noGrp="1"/>
          </p:cNvSpPr>
          <p:nvPr>
            <p:ph type="body" idx="1"/>
          </p:nvPr>
        </p:nvSpPr>
        <p:spPr>
          <a:xfrm>
            <a:off x="39357" y="1434281"/>
            <a:ext cx="24214634" cy="12249371"/>
          </a:xfrm>
          <a:prstGeom prst="rect">
            <a:avLst/>
          </a:prstGeom>
        </p:spPr>
        <p:txBody>
          <a:bodyPr/>
          <a:lstStyle>
            <a:lvl1pPr marL="687916" indent="-687916">
              <a:defRPr sz="5200">
                <a:solidFill>
                  <a:srgbClr val="FFFFFF"/>
                </a:solidFill>
              </a:defRPr>
            </a:lvl1pPr>
          </a:lstStyle>
          <a:p>
            <a:r>
              <a:t>Ezra 3:8-13 NASB95- Now in the second year of their coming to the house of God at Jerusalem in the second month, Zerubbabel the son of Shealtiel and Jeshua the son of Jozadak and the rest of their brothers the priests and the Levites, and all who came from the captivity to Jerusalem, began the work and appointed the Levites from twenty years and older to oversee the work of the house of the LORD. [9] Then Jeshua with his sons and brothers stood united with Kadmiel and his sons, the sons of Judah and the sons of Henadad with their sons and brothers the Levites, to oversee the workmen in the temple of God. [10] Now when the builders had laid the foundation of the temple of the LORD, the priests stood in their apparel with trumpets, and the Levites, the sons of Asaph, with cymbals, to praise the LORD according to the directions of King David of Israel.</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God’s people get Back to normal"/>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God’s people get Back to normal</a:t>
            </a:r>
          </a:p>
        </p:txBody>
      </p:sp>
      <p:sp>
        <p:nvSpPr>
          <p:cNvPr id="176" name="Ezra 3:8-13 NASB95-[11] They sang, praising and giving thanks to the LORD, saying, “For He is good, for His lovingkindness is upon Israel forever.” And all the people shouted with a great shout when they praised the LORD because the foundation of the hou"/>
          <p:cNvSpPr txBox="1">
            <a:spLocks noGrp="1"/>
          </p:cNvSpPr>
          <p:nvPr>
            <p:ph type="body" idx="1"/>
          </p:nvPr>
        </p:nvSpPr>
        <p:spPr>
          <a:xfrm>
            <a:off x="39357" y="1434281"/>
            <a:ext cx="24214634" cy="12249371"/>
          </a:xfrm>
          <a:prstGeom prst="rect">
            <a:avLst/>
          </a:prstGeom>
        </p:spPr>
        <p:txBody>
          <a:bodyPr/>
          <a:lstStyle/>
          <a:p>
            <a:pPr marL="687916" indent="-687916">
              <a:defRPr sz="5200">
                <a:solidFill>
                  <a:srgbClr val="FFFFFF"/>
                </a:solidFill>
              </a:defRPr>
            </a:pPr>
            <a:r>
              <a:t>Ezra 3:8-13 NASB95-[11] They sang, praising and giving thanks to the LORD, saying, “For He is good, for His lovingkindness is upon Israel forever.” And all the people shouted with a great shout when they praised the LORD because the foundation of the house of the LORD was laid. [12] Yet many of the priests and Levites and heads of fathers’ households, the old men who had seen the first temple, wept with a loud voice when the foundation of this house was laid before their eyes, while many shouted aloud for joy, [13] so that the people could not distinguish the sound of the shout of joy from the sound of the weeping of the people, for the people shouted with a loud shout, and the sound was heard far away.</a:t>
            </a:r>
          </a:p>
          <a:p>
            <a:pPr marL="687916" indent="-687916">
              <a:defRPr sz="5200">
                <a:solidFill>
                  <a:srgbClr val="FFFFFF"/>
                </a:solidFill>
              </a:defRPr>
            </a:pPr>
            <a:r>
              <a:t>What did the exiles do with their joy and excitement? </a:t>
            </a:r>
          </a:p>
          <a:p>
            <a:pPr marL="1322916" lvl="1" indent="-687916">
              <a:defRPr sz="5200">
                <a:solidFill>
                  <a:srgbClr val="FFFFFF"/>
                </a:solidFill>
              </a:defRPr>
            </a:pPr>
            <a:r>
              <a:t>ABSOLUTELY NOTHING! </a:t>
            </a:r>
          </a:p>
        </p:txBody>
      </p:sp>
    </p:spTree>
  </p:cSld>
  <p:clrMapOvr>
    <a:masterClrMapping/>
  </p:clrMapOvr>
  <mc:AlternateContent xmlns:mc="http://schemas.openxmlformats.org/markup-compatibility/2006" xmlns:p15="http://schemas.microsoft.com/office/powerpoint/2012/main">
    <mc:Choice Requires="p15">
      <p:transition spd="slow">
        <p15:prstTrans prst="peelOff" invX="1"/>
      </p:transition>
    </mc:Choice>
    <mc:Choice xmlns:p14="http://schemas.microsoft.com/office/powerpoint/2010/main" xmlns:a14="http://schemas.microsoft.com/office/drawing/2010/main" xmlns:m="http://schemas.openxmlformats.org/officeDocument/2006/math" xmlns="" Requires="p14">
      <p:transition spd="med" advClick="1" p14:dur="1000">
        <p:wipe dir="l"/>
      </p:transition>
    </mc:Choice>
    <mc:Fallback xmlns:a14="http://schemas.microsoft.com/office/drawing/2010/main" xmlns:m="http://schemas.openxmlformats.org/officeDocument/2006/math" xmlns="">
      <p:transition spd="med">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6">
                                            <p:bg/>
                                          </p:spTgt>
                                        </p:tgtEl>
                                        <p:attrNameLst>
                                          <p:attrName>style.visibility</p:attrName>
                                        </p:attrNameLst>
                                      </p:cBhvr>
                                      <p:to>
                                        <p:strVal val="visible"/>
                                      </p:to>
                                    </p:set>
                                  </p:childTnLst>
                                </p:cTn>
                              </p:par>
                              <p:par>
                                <p:cTn id="7" presetID="1" presetClass="entr" presetSubtype="0" fill="hold" grpId="1" nodeType="withEffect">
                                  <p:stCondLst>
                                    <p:cond delay="0"/>
                                  </p:stCondLst>
                                  <p:iterate>
                                    <p:tmAbs val="0"/>
                                  </p:iterate>
                                  <p:childTnLst>
                                    <p:set>
                                      <p:cBhvr>
                                        <p:cTn id="8" fill="hold"/>
                                        <p:tgtEl>
                                          <p:spTgt spid="17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iterate>
                                    <p:tmAbs val="0"/>
                                  </p:iterate>
                                  <p:childTnLst>
                                    <p:set>
                                      <p:cBhvr>
                                        <p:cTn id="12" fill="hold"/>
                                        <p:tgtEl>
                                          <p:spTgt spid="176">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iterate>
                                    <p:tmAbs val="0"/>
                                  </p:iterate>
                                  <p:childTnLst>
                                    <p:set>
                                      <p:cBhvr>
                                        <p:cTn id="16" fill="hold"/>
                                        <p:tgtEl>
                                          <p:spTgt spid="1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build="p" bldLvl="5" animBg="1" advAuto="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Why should I care about Ezra?"/>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Why should I care about Ezra? </a:t>
            </a:r>
          </a:p>
        </p:txBody>
      </p:sp>
      <p:sp>
        <p:nvSpPr>
          <p:cNvPr id="179" name="Haggai 2:3-9 NASB95- ‘Who is left among you who saw this temple in its former glory? And how do you see it now? Does it not seem to you like nothing in comparison? [4] But now take courage, Zerubbabel,’ declares the LORD, ‘take courage also, Joshua son o"/>
          <p:cNvSpPr txBox="1">
            <a:spLocks noGrp="1"/>
          </p:cNvSpPr>
          <p:nvPr>
            <p:ph type="body" idx="1"/>
          </p:nvPr>
        </p:nvSpPr>
        <p:spPr>
          <a:xfrm>
            <a:off x="-5605" y="1505808"/>
            <a:ext cx="24286317" cy="12177844"/>
          </a:xfrm>
          <a:prstGeom prst="rect">
            <a:avLst/>
          </a:prstGeom>
        </p:spPr>
        <p:txBody>
          <a:bodyPr/>
          <a:lstStyle>
            <a:lvl1pPr marL="660399" indent="-660399" defTabSz="792479">
              <a:spcBef>
                <a:spcPts val="3700"/>
              </a:spcBef>
              <a:defRPr sz="4992">
                <a:solidFill>
                  <a:srgbClr val="FFFFFF"/>
                </a:solidFill>
              </a:defRPr>
            </a:lvl1pPr>
          </a:lstStyle>
          <a:p>
            <a:r>
              <a:t>Haggai 2:3-9 NASB95- ‘Who is left among you who saw this temple in its former glory? And how do you see it now? Does it not seem to you like nothing in comparison? [4] But now take courage, Zerubbabel,’ declares the LORD, ‘take courage also, Joshua son of Jehozadak, the high priest, and all you people of the land take courage,’ declares the LORD, ‘and work; for I am with you,’ declares the LORD of hosts. [5] ‘As for the promise which I made you when you came out of Egypt, My Spirit is abiding in your midst; do not fear!’ [6] For thus says the LORD of hosts, ‘Once more in a little while, I am going to shake the heavens and the earth, the sea also and the dry land. [7] I will shake all the nations; and they will come with the wealth of all nations, and I will fill this house with glory,’ says the LORD of hosts. [8] ‘The silver is Mine and the gold is Mine,’ declares the LORD of hosts. [9] ‘The latter glory of this house will be greater than the former,’ says the LORD of hosts, ‘and in this place I will give peace,’ declares the LORD of hosts.”</a:t>
            </a:r>
          </a:p>
        </p:txBody>
      </p:sp>
    </p:spTree>
  </p:cSld>
  <p:clrMapOvr>
    <a:masterClrMapping/>
  </p:clrMapOvr>
  <mc:AlternateContent xmlns:mc="http://schemas.openxmlformats.org/markup-compatibility/2006" xmlns:p14="http://schemas.microsoft.com/office/powerpoint/2010/main">
    <mc:Choice Requires="p14">
      <p:transition spd="slow">
        <p14:prism dir="u"/>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Why should I care about Ezra?"/>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Why should I care about Ezra? </a:t>
            </a:r>
          </a:p>
        </p:txBody>
      </p:sp>
      <p:sp>
        <p:nvSpPr>
          <p:cNvPr id="182" name="Haggai 2:3-9 NASB95- ‘Who is left among you who saw this temple in its former glory? And how do you see it now? Does it not seem to you like nothing in comparison? [4] But now take courage, Zerubbabel,’ declares the LORD, ‘take courage also, Joshua son o"/>
          <p:cNvSpPr txBox="1">
            <a:spLocks noGrp="1"/>
          </p:cNvSpPr>
          <p:nvPr>
            <p:ph type="body" idx="1"/>
          </p:nvPr>
        </p:nvSpPr>
        <p:spPr>
          <a:xfrm>
            <a:off x="-1182" y="1455770"/>
            <a:ext cx="24386364" cy="12231181"/>
          </a:xfrm>
          <a:prstGeom prst="rect">
            <a:avLst/>
          </a:prstGeom>
        </p:spPr>
        <p:txBody>
          <a:bodyPr/>
          <a:lstStyle>
            <a:lvl1pPr marL="667279" indent="-667279" defTabSz="800735">
              <a:spcBef>
                <a:spcPts val="3700"/>
              </a:spcBef>
              <a:defRPr sz="5044">
                <a:solidFill>
                  <a:srgbClr val="FFFFFF"/>
                </a:solidFill>
              </a:defRPr>
            </a:lvl1pPr>
          </a:lstStyle>
          <a:p>
            <a:r>
              <a:t>Haggai 2:3-9 NASB95- ‘Who is left among you who saw this temple in its former glory? And how do you see it now? Does it not seem to you like nothing in comparison? [4] But now take courage, Zerubbabel,’ declares the LORD, ‘take courage also, Joshua son of Jehozadak, the high priest, and all you people of the land take courage,’ declares the LORD, ‘and work; for I am with you,’ declares the LORD of hosts. [5] ‘As for the promise which I made you when you came out of Egypt, My Spirit is abiding in your midst; do not fear!’ [6] For thus says the LORD of hosts, ‘Once more in a little while, I am going to shake the heavens and the earth, the sea also and the dry land. [7] I will shake all the nations; and they will come with the wealth of all nations, and I will fill this house with glory,’ says the LORD of hosts. [8] ‘The silver is Mine and the gold is Mine,’ declares the LORD of hosts. [9] ‘The latter glory of this house will be greater than the former,’ says the LORD of hosts, ‘and in this place I will give peace,’ declares the LORD of hosts.”</a:t>
            </a:r>
          </a:p>
        </p:txBody>
      </p:sp>
    </p:spTree>
  </p:cSld>
  <p:clrMapOvr>
    <a:masterClrMapping/>
  </p:clrMapOvr>
  <mc:AlternateContent xmlns:mc="http://schemas.openxmlformats.org/markup-compatibility/2006" xmlns:p14="http://schemas.microsoft.com/office/powerpoint/2010/main">
    <mc:Choice Requires="p14">
      <p:transition spd="slow">
        <p14:prism dir="r"/>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Application"/>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Application</a:t>
            </a:r>
          </a:p>
        </p:txBody>
      </p:sp>
      <p:sp>
        <p:nvSpPr>
          <p:cNvPr id="185" name="Don’t forget your captivity…"/>
          <p:cNvSpPr txBox="1">
            <a:spLocks noGrp="1"/>
          </p:cNvSpPr>
          <p:nvPr>
            <p:ph type="body" idx="1"/>
          </p:nvPr>
        </p:nvSpPr>
        <p:spPr>
          <a:xfrm>
            <a:off x="-1182" y="1455770"/>
            <a:ext cx="24386364" cy="12231181"/>
          </a:xfrm>
          <a:prstGeom prst="rect">
            <a:avLst/>
          </a:prstGeom>
        </p:spPr>
        <p:txBody>
          <a:bodyPr/>
          <a:lstStyle/>
          <a:p>
            <a:pPr marL="687916" indent="-687916">
              <a:defRPr sz="5200">
                <a:solidFill>
                  <a:srgbClr val="FFFFFF"/>
                </a:solidFill>
              </a:defRPr>
            </a:pPr>
            <a:r>
              <a:t>Don’t forget your captivity </a:t>
            </a:r>
          </a:p>
          <a:p>
            <a:pPr marL="687916" indent="-687916">
              <a:defRPr sz="5200">
                <a:solidFill>
                  <a:srgbClr val="FFFFFF"/>
                </a:solidFill>
              </a:defRPr>
            </a:pPr>
            <a:r>
              <a:t>Don’t long for “normal” rather trust God</a:t>
            </a:r>
          </a:p>
          <a:p>
            <a:pPr marL="687916" indent="-687916">
              <a:defRPr sz="5200">
                <a:solidFill>
                  <a:srgbClr val="FFFFFF"/>
                </a:solidFill>
              </a:defRPr>
            </a:pPr>
            <a:r>
              <a:t>Let God renew you</a:t>
            </a:r>
          </a:p>
        </p:txBody>
      </p:sp>
    </p:spTree>
  </p:cSld>
  <p:clrMapOvr>
    <a:masterClrMapping/>
  </p:clrMapOvr>
  <mc:AlternateContent xmlns:mc="http://schemas.openxmlformats.org/markup-compatibility/2006" xmlns:p14="http://schemas.microsoft.com/office/powerpoint/2010/main">
    <mc:Choice Requires="p14">
      <p:transition spd="slow">
        <p14:prism dir="d"/>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he new temple (Heb. 8:10-12; 10:16-17)"/>
          <p:cNvSpPr txBox="1">
            <a:spLocks noGrp="1"/>
          </p:cNvSpPr>
          <p:nvPr>
            <p:ph type="title"/>
          </p:nvPr>
        </p:nvSpPr>
        <p:spPr>
          <a:xfrm>
            <a:off x="762000" y="431800"/>
            <a:ext cx="22860000" cy="1016000"/>
          </a:xfrm>
          <a:prstGeom prst="rect">
            <a:avLst/>
          </a:prstGeom>
        </p:spPr>
        <p:txBody>
          <a:bodyPr/>
          <a:lstStyle>
            <a:lvl1pPr defTabSz="685165">
              <a:spcBef>
                <a:spcPts val="3200"/>
              </a:spcBef>
              <a:defRPr sz="7221"/>
            </a:lvl1pPr>
          </a:lstStyle>
          <a:p>
            <a:r>
              <a:t>The new temple (Heb. 8:10-12; 10:16-17)</a:t>
            </a:r>
          </a:p>
        </p:txBody>
      </p:sp>
      <p:sp>
        <p:nvSpPr>
          <p:cNvPr id="188" name="Jeremiah 31:33-34 NASB95- “But this is the covenant which I will make with the house of Israel after those days,” declares the LORD, “ I will put My law within them and on their heart I will write it; and I will be their God, and they shall be My people."/>
          <p:cNvSpPr txBox="1">
            <a:spLocks noGrp="1"/>
          </p:cNvSpPr>
          <p:nvPr>
            <p:ph type="body" idx="1"/>
          </p:nvPr>
        </p:nvSpPr>
        <p:spPr>
          <a:xfrm>
            <a:off x="-1182" y="1455770"/>
            <a:ext cx="24386364" cy="12231181"/>
          </a:xfrm>
          <a:prstGeom prst="rect">
            <a:avLst/>
          </a:prstGeom>
        </p:spPr>
        <p:txBody>
          <a:bodyPr/>
          <a:lstStyle/>
          <a:p>
            <a:pPr marL="626004" indent="-626004" defTabSz="751205">
              <a:spcBef>
                <a:spcPts val="3500"/>
              </a:spcBef>
              <a:defRPr sz="4732">
                <a:solidFill>
                  <a:srgbClr val="FFFFFF"/>
                </a:solidFill>
              </a:defRPr>
            </a:pPr>
            <a:r>
              <a:t>Jeremiah 31:33-34 NASB95- “But this is the covenant which I will make with the house of Israel after those days,” declares the LORD, “ </a:t>
            </a:r>
            <a:r>
              <a:rPr b="1" u="sng">
                <a:latin typeface="Avenir Next Regular"/>
                <a:ea typeface="Avenir Next Regular"/>
                <a:cs typeface="Avenir Next Regular"/>
                <a:sym typeface="Avenir Next Regular"/>
              </a:rPr>
              <a:t>I will put My law within them</a:t>
            </a:r>
            <a:r>
              <a:t> and on their heart I will write it; and I will be their God, and they shall be My people. [34] </a:t>
            </a:r>
            <a:r>
              <a:rPr b="1" u="sng">
                <a:latin typeface="Avenir Next Regular"/>
                <a:ea typeface="Avenir Next Regular"/>
                <a:cs typeface="Avenir Next Regular"/>
                <a:sym typeface="Avenir Next Regular"/>
              </a:rPr>
              <a:t>They will not teach again</a:t>
            </a:r>
            <a:r>
              <a:t>, each man his neighbor and each man his brother, saying, ‘Know the LORD,’ for </a:t>
            </a:r>
            <a:r>
              <a:rPr b="1" u="sng">
                <a:latin typeface="Avenir Next Regular"/>
                <a:ea typeface="Avenir Next Regular"/>
                <a:cs typeface="Avenir Next Regular"/>
                <a:sym typeface="Avenir Next Regular"/>
              </a:rPr>
              <a:t>they will all know Me</a:t>
            </a:r>
            <a:r>
              <a:t>, from the least of them to the greatest of them,” declares the LORD, “for </a:t>
            </a:r>
            <a:r>
              <a:rPr b="1" u="sng">
                <a:latin typeface="Avenir Next Regular"/>
                <a:ea typeface="Avenir Next Regular"/>
                <a:cs typeface="Avenir Next Regular"/>
                <a:sym typeface="Avenir Next Regular"/>
              </a:rPr>
              <a:t>I will forgive their iniquity</a:t>
            </a:r>
            <a:r>
              <a:t>, and their sin I will remember no more.”</a:t>
            </a:r>
          </a:p>
          <a:p>
            <a:pPr marL="626004" indent="-626004" defTabSz="751205">
              <a:spcBef>
                <a:spcPts val="3500"/>
              </a:spcBef>
              <a:defRPr sz="4732">
                <a:solidFill>
                  <a:srgbClr val="FFFFFF"/>
                </a:solidFill>
              </a:defRPr>
            </a:pPr>
            <a:r>
              <a:t>Ezekiel 36:24-27 NASB95- For I will take you from the nations, gather you from all the lands and bring you into your own land. [25] Then I will sprinkle clean water on you, and you will be clean; I will cleanse you from all your filthiness and from all your idols. [26] Moreover, </a:t>
            </a:r>
            <a:r>
              <a:rPr b="1" u="sng">
                <a:latin typeface="Avenir Next Regular"/>
                <a:ea typeface="Avenir Next Regular"/>
                <a:cs typeface="Avenir Next Regular"/>
                <a:sym typeface="Avenir Next Regular"/>
              </a:rPr>
              <a:t>I will give you a new heart </a:t>
            </a:r>
            <a:r>
              <a:t>and put a new spirit within you; and I will remove the heart of stone from your flesh and give you a heart of flesh. [27] </a:t>
            </a:r>
            <a:r>
              <a:rPr b="1" u="sng">
                <a:latin typeface="Avenir Next Regular"/>
                <a:ea typeface="Avenir Next Regular"/>
                <a:cs typeface="Avenir Next Regular"/>
                <a:sym typeface="Avenir Next Regular"/>
              </a:rPr>
              <a:t>I will put My Spirit within you</a:t>
            </a:r>
            <a:r>
              <a:t> and cause you to walk in My statutes, and you will be careful to observe My ordinances.</a:t>
            </a:r>
          </a:p>
        </p:txBody>
      </p:sp>
    </p:spTree>
  </p:cSld>
  <p:clrMapOvr>
    <a:masterClrMapping/>
  </p:clrMapOvr>
  <mc:AlternateContent xmlns:mc="http://schemas.openxmlformats.org/markup-compatibility/2006" xmlns:p14="http://schemas.microsoft.com/office/powerpoint/2010/main">
    <mc:Choice Requires="p14">
      <p:transition spd="slow">
        <p14:prism dir="d"/>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Custom</PresentationFormat>
  <Paragraphs>24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Avenir Next Medium</vt:lpstr>
      <vt:lpstr>Avenir Next Regular</vt:lpstr>
      <vt:lpstr>DIN Alternate Bold</vt:lpstr>
      <vt:lpstr>DIN Condensed Bold</vt:lpstr>
      <vt:lpstr>Helvetica</vt:lpstr>
      <vt:lpstr>Helvetica Neue</vt:lpstr>
      <vt:lpstr>New_Template7</vt:lpstr>
      <vt:lpstr>PowerPoint Presentation</vt:lpstr>
      <vt:lpstr>Back to normal</vt:lpstr>
      <vt:lpstr>Why should I care about Ezra? </vt:lpstr>
      <vt:lpstr>God’s people get Back to normal</vt:lpstr>
      <vt:lpstr>God’s people get Back to normal</vt:lpstr>
      <vt:lpstr>Why should I care about Ezra? </vt:lpstr>
      <vt:lpstr>Why should I care about Ezra? </vt:lpstr>
      <vt:lpstr>Application</vt:lpstr>
      <vt:lpstr>The new temple (Heb. 8:10-12; 10:16-17)</vt:lpstr>
      <vt:lpstr>Back to normal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Joshua Creel</cp:lastModifiedBy>
  <cp:revision>1</cp:revision>
  <dcterms:modified xsi:type="dcterms:W3CDTF">2021-09-01T22:42:19Z</dcterms:modified>
</cp:coreProperties>
</file>