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7" r:id="rId3"/>
    <p:sldId id="265" r:id="rId4"/>
    <p:sldId id="262" r:id="rId5"/>
    <p:sldId id="266" r:id="rId6"/>
    <p:sldId id="260" r:id="rId7"/>
    <p:sldId id="268" r:id="rId8"/>
    <p:sldId id="267" r:id="rId9"/>
    <p:sldId id="269" r:id="rId10"/>
    <p:sldId id="270" r:id="rId11"/>
    <p:sldId id="271" r:id="rId12"/>
    <p:sldId id="272" r:id="rId13"/>
    <p:sldId id="273" r:id="rId14"/>
    <p:sldId id="274" r:id="rId15"/>
    <p:sldId id="275" r:id="rId16"/>
    <p:sldId id="259"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entury Gothic" panose="020B050202020202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4"/>
  </p:normalViewPr>
  <p:slideViewPr>
    <p:cSldViewPr snapToGrid="0" snapToObjects="1">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93749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16891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9688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82586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B6C07-7603-8B45-A5C1-112442AE017F}"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47519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B6C07-7603-8B45-A5C1-112442AE017F}"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16733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B6C07-7603-8B45-A5C1-112442AE017F}"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81699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B6C07-7603-8B45-A5C1-112442AE017F}"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96020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B6C07-7603-8B45-A5C1-112442AE017F}"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96786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B6C07-7603-8B45-A5C1-112442AE017F}"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410815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B6C07-7603-8B45-A5C1-112442AE017F}"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404486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B6C07-7603-8B45-A5C1-112442AE017F}" type="datetimeFigureOut">
              <a:rPr lang="en-US" smtClean="0"/>
              <a:t>9/5/2021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46E7D-D5E4-AD4F-AE54-0085314B3B44}" type="slidenum">
              <a:rPr lang="en-US" smtClean="0"/>
              <a:t>‹#›</a:t>
            </a:fld>
            <a:endParaRPr lang="en-US"/>
          </a:p>
        </p:txBody>
      </p:sp>
    </p:spTree>
    <p:extLst>
      <p:ext uri="{BB962C8B-B14F-4D97-AF65-F5344CB8AC3E}">
        <p14:creationId xmlns:p14="http://schemas.microsoft.com/office/powerpoint/2010/main" val="13184327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79224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C8246AB-7721-AE43-A1D7-4309FA728DBC}"/>
              </a:ext>
            </a:extLst>
          </p:cNvPr>
          <p:cNvSpPr txBox="1"/>
          <p:nvPr/>
        </p:nvSpPr>
        <p:spPr>
          <a:xfrm>
            <a:off x="0" y="6088559"/>
            <a:ext cx="12192000" cy="769441"/>
          </a:xfrm>
          <a:prstGeom prst="rect">
            <a:avLst/>
          </a:prstGeom>
          <a:noFill/>
        </p:spPr>
        <p:txBody>
          <a:bodyPr wrap="square" rtlCol="0">
            <a:spAutoFit/>
          </a:bodyPr>
          <a:lstStyle/>
          <a:p>
            <a:r>
              <a:rPr lang="en-US" sz="4400" dirty="0">
                <a:solidFill>
                  <a:srgbClr val="FFC000"/>
                </a:solidFill>
                <a:latin typeface="Century Gothic" panose="020B0502020202020204" pitchFamily="34" charset="0"/>
              </a:rPr>
              <a:t>Idolatry threatens to derail God’s plan</a:t>
            </a:r>
          </a:p>
        </p:txBody>
      </p:sp>
      <p:sp>
        <p:nvSpPr>
          <p:cNvPr id="6" name="TextBox 5">
            <a:extLst>
              <a:ext uri="{FF2B5EF4-FFF2-40B4-BE49-F238E27FC236}">
                <a16:creationId xmlns:a16="http://schemas.microsoft.com/office/drawing/2014/main" id="{68E00B3D-5085-2F4C-B5EE-1FA12CBEF8B5}"/>
              </a:ext>
            </a:extLst>
          </p:cNvPr>
          <p:cNvSpPr txBox="1"/>
          <p:nvPr/>
        </p:nvSpPr>
        <p:spPr>
          <a:xfrm>
            <a:off x="537371" y="2767280"/>
            <a:ext cx="11117257" cy="1323439"/>
          </a:xfrm>
          <a:prstGeom prst="rect">
            <a:avLst/>
          </a:prstGeom>
          <a:noFill/>
        </p:spPr>
        <p:txBody>
          <a:bodyPr wrap="square" rtlCol="0">
            <a:spAutoFit/>
          </a:bodyPr>
          <a:lstStyle/>
          <a:p>
            <a:r>
              <a:rPr lang="en-US" sz="4000" dirty="0">
                <a:latin typeface="Century Gothic" panose="020B0502020202020204" pitchFamily="34" charset="0"/>
              </a:rPr>
              <a:t>Little children, guard yourselves from idols. </a:t>
            </a:r>
          </a:p>
          <a:p>
            <a:pPr algn="r"/>
            <a:r>
              <a:rPr lang="en-US" sz="4000" dirty="0">
                <a:latin typeface="Century Gothic" panose="020B0502020202020204" pitchFamily="34" charset="0"/>
              </a:rPr>
              <a:t>(1 John 5:21 NASB95) </a:t>
            </a:r>
          </a:p>
        </p:txBody>
      </p:sp>
    </p:spTree>
    <p:extLst>
      <p:ext uri="{BB962C8B-B14F-4D97-AF65-F5344CB8AC3E}">
        <p14:creationId xmlns:p14="http://schemas.microsoft.com/office/powerpoint/2010/main" val="323375025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178182" y="78970"/>
            <a:ext cx="5771679" cy="6170920"/>
          </a:xfrm>
          <a:prstGeom prst="rect">
            <a:avLst/>
          </a:prstGeom>
          <a:noFill/>
        </p:spPr>
        <p:txBody>
          <a:bodyPr wrap="square" rtlCol="0">
            <a:spAutoFit/>
          </a:bodyPr>
          <a:lstStyle/>
          <a:p>
            <a:pPr marL="457200" indent="-457200">
              <a:spcAft>
                <a:spcPts val="3000"/>
              </a:spcAft>
              <a:buFont typeface="System Font Regular"/>
              <a:buChar char="-"/>
            </a:pPr>
            <a:r>
              <a:rPr lang="en-US" sz="3200" b="1" dirty="0">
                <a:latin typeface="Century Gothic" panose="020B0502020202020204" pitchFamily="34" charset="0"/>
              </a:rPr>
              <a:t>People ask Aaron to make a god for them (Exodus 32.1)</a:t>
            </a:r>
          </a:p>
          <a:p>
            <a:pPr marL="457200" indent="-457200">
              <a:spcAft>
                <a:spcPts val="3000"/>
              </a:spcAft>
              <a:buFont typeface="System Font Regular"/>
              <a:buChar char="-"/>
            </a:pPr>
            <a:r>
              <a:rPr lang="en-US" sz="3200" b="1" dirty="0">
                <a:latin typeface="Century Gothic" panose="020B0502020202020204" pitchFamily="34" charset="0"/>
              </a:rPr>
              <a:t>Aaron gathers gold from the people (Exodus 32.3)</a:t>
            </a:r>
          </a:p>
          <a:p>
            <a:pPr marL="457200" indent="-457200">
              <a:spcAft>
                <a:spcPts val="3000"/>
              </a:spcAft>
              <a:buFont typeface="System Font Regular"/>
              <a:buChar char="-"/>
            </a:pPr>
            <a:r>
              <a:rPr lang="en-US" sz="3200" b="1" dirty="0">
                <a:latin typeface="Century Gothic" panose="020B0502020202020204" pitchFamily="34" charset="0"/>
              </a:rPr>
              <a:t>Aaron fashions the calf with a graving tool (Exodus 32.4)</a:t>
            </a:r>
          </a:p>
          <a:p>
            <a:pPr marL="457200" indent="-457200">
              <a:spcAft>
                <a:spcPts val="3000"/>
              </a:spcAft>
              <a:buFont typeface="System Font Regular"/>
              <a:buChar char="-"/>
            </a:pPr>
            <a:r>
              <a:rPr lang="en-US" sz="3200" b="1" dirty="0">
                <a:latin typeface="Century Gothic" panose="020B0502020202020204" pitchFamily="34" charset="0"/>
              </a:rPr>
              <a:t>Aaron finishes the calf in fire (Exodus 32.24)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6088559"/>
            <a:ext cx="12192000" cy="769441"/>
          </a:xfrm>
          <a:prstGeom prst="rect">
            <a:avLst/>
          </a:prstGeom>
          <a:noFill/>
        </p:spPr>
        <p:txBody>
          <a:bodyPr wrap="square" rtlCol="0">
            <a:spAutoFit/>
          </a:bodyPr>
          <a:lstStyle/>
          <a:p>
            <a:r>
              <a:rPr lang="en-US" sz="4400" dirty="0">
                <a:solidFill>
                  <a:srgbClr val="FFC000"/>
                </a:solidFill>
                <a:latin typeface="Century Gothic" panose="020B0502020202020204" pitchFamily="34" charset="0"/>
              </a:rPr>
              <a:t>Israel’s idolatry was undone </a:t>
            </a:r>
          </a:p>
        </p:txBody>
      </p:sp>
      <p:sp>
        <p:nvSpPr>
          <p:cNvPr id="6" name="TextBox 5">
            <a:extLst>
              <a:ext uri="{FF2B5EF4-FFF2-40B4-BE49-F238E27FC236}">
                <a16:creationId xmlns:a16="http://schemas.microsoft.com/office/drawing/2014/main" id="{445BF0E0-159F-8D45-8444-65D83B99771D}"/>
              </a:ext>
            </a:extLst>
          </p:cNvPr>
          <p:cNvSpPr txBox="1"/>
          <p:nvPr/>
        </p:nvSpPr>
        <p:spPr>
          <a:xfrm>
            <a:off x="6242139" y="78970"/>
            <a:ext cx="5771679" cy="6170920"/>
          </a:xfrm>
          <a:prstGeom prst="rect">
            <a:avLst/>
          </a:prstGeom>
          <a:noFill/>
        </p:spPr>
        <p:txBody>
          <a:bodyPr wrap="square" rtlCol="0">
            <a:spAutoFit/>
          </a:bodyPr>
          <a:lstStyle/>
          <a:p>
            <a:pPr marL="457200" indent="-457200">
              <a:spcAft>
                <a:spcPts val="3000"/>
              </a:spcAft>
              <a:buFont typeface="System Font Regular"/>
              <a:buChar char="-"/>
            </a:pPr>
            <a:r>
              <a:rPr lang="en-US" sz="3200" b="1" dirty="0">
                <a:latin typeface="Century Gothic" panose="020B0502020202020204" pitchFamily="34" charset="0"/>
              </a:rPr>
              <a:t>Moses asks Aaron why he did this (Exodus 32.21) </a:t>
            </a:r>
            <a:br>
              <a:rPr lang="en-US" sz="3200" b="1" dirty="0">
                <a:latin typeface="Century Gothic" panose="020B0502020202020204" pitchFamily="34" charset="0"/>
              </a:rPr>
            </a:br>
            <a:endParaRPr lang="en-US" sz="3200" b="1" dirty="0">
              <a:latin typeface="Century Gothic" panose="020B0502020202020204" pitchFamily="34" charset="0"/>
            </a:endParaRPr>
          </a:p>
          <a:p>
            <a:pPr marL="457200" indent="-457200">
              <a:spcAft>
                <a:spcPts val="3000"/>
              </a:spcAft>
              <a:buFont typeface="System Font Regular"/>
              <a:buChar char="-"/>
            </a:pPr>
            <a:r>
              <a:rPr lang="en-US" sz="3200" b="1" dirty="0">
                <a:latin typeface="Century Gothic" panose="020B0502020202020204" pitchFamily="34" charset="0"/>
              </a:rPr>
              <a:t>Moses makes the people drink it (Exodus 32.20) </a:t>
            </a:r>
          </a:p>
          <a:p>
            <a:pPr marL="457200" indent="-457200">
              <a:spcAft>
                <a:spcPts val="3000"/>
              </a:spcAft>
              <a:buFont typeface="System Font Regular"/>
              <a:buChar char="-"/>
            </a:pPr>
            <a:r>
              <a:rPr lang="en-US" sz="3200" b="1" dirty="0">
                <a:latin typeface="Century Gothic" panose="020B0502020202020204" pitchFamily="34" charset="0"/>
              </a:rPr>
              <a:t>Moses grinds the calf (Exodus 32.20)</a:t>
            </a:r>
            <a:br>
              <a:rPr lang="en-US" sz="3200" b="1" dirty="0">
                <a:latin typeface="Century Gothic" panose="020B0502020202020204" pitchFamily="34" charset="0"/>
              </a:rPr>
            </a:br>
            <a:r>
              <a:rPr lang="en-US" sz="3200" b="1" dirty="0">
                <a:latin typeface="Century Gothic" panose="020B0502020202020204" pitchFamily="34" charset="0"/>
              </a:rPr>
              <a:t> </a:t>
            </a:r>
          </a:p>
          <a:p>
            <a:pPr marL="457200" indent="-457200">
              <a:spcAft>
                <a:spcPts val="3000"/>
              </a:spcAft>
              <a:buFont typeface="System Font Regular"/>
              <a:buChar char="-"/>
            </a:pPr>
            <a:r>
              <a:rPr lang="en-US" sz="3200" b="1" dirty="0">
                <a:latin typeface="Century Gothic" panose="020B0502020202020204" pitchFamily="34" charset="0"/>
              </a:rPr>
              <a:t>Moses burns the calf (Exodus 32.20)  </a:t>
            </a:r>
          </a:p>
        </p:txBody>
      </p:sp>
    </p:spTree>
    <p:extLst>
      <p:ext uri="{BB962C8B-B14F-4D97-AF65-F5344CB8AC3E}">
        <p14:creationId xmlns:p14="http://schemas.microsoft.com/office/powerpoint/2010/main" val="2607288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fade">
                                      <p:cBhvr>
                                        <p:cTn id="49" dur="1000"/>
                                        <p:tgtEl>
                                          <p:spTgt spid="6">
                                            <p:txEl>
                                              <p:pRg st="1" end="1"/>
                                            </p:txEl>
                                          </p:spTgt>
                                        </p:tgtEl>
                                      </p:cBhvr>
                                    </p:animEffect>
                                    <p:anim calcmode="lin" valueType="num">
                                      <p:cBhvr>
                                        <p:cTn id="5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1000"/>
                                        <p:tgtEl>
                                          <p:spTgt spid="6">
                                            <p:txEl>
                                              <p:pRg st="0" end="0"/>
                                            </p:txEl>
                                          </p:spTgt>
                                        </p:tgtEl>
                                      </p:cBhvr>
                                    </p:animEffect>
                                    <p:anim calcmode="lin" valueType="num">
                                      <p:cBhvr>
                                        <p:cTn id="5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C8246AB-7721-AE43-A1D7-4309FA728DBC}"/>
              </a:ext>
            </a:extLst>
          </p:cNvPr>
          <p:cNvSpPr txBox="1"/>
          <p:nvPr/>
        </p:nvSpPr>
        <p:spPr>
          <a:xfrm>
            <a:off x="0" y="6088559"/>
            <a:ext cx="12192000" cy="769441"/>
          </a:xfrm>
          <a:prstGeom prst="rect">
            <a:avLst/>
          </a:prstGeom>
          <a:noFill/>
        </p:spPr>
        <p:txBody>
          <a:bodyPr wrap="square" rtlCol="0">
            <a:spAutoFit/>
          </a:bodyPr>
          <a:lstStyle/>
          <a:p>
            <a:r>
              <a:rPr lang="en-US" sz="4400" dirty="0">
                <a:solidFill>
                  <a:srgbClr val="FFC000"/>
                </a:solidFill>
                <a:latin typeface="Century Gothic" panose="020B0502020202020204" pitchFamily="34" charset="0"/>
              </a:rPr>
              <a:t>Israel’s idolatry was undone. Why?</a:t>
            </a:r>
          </a:p>
        </p:txBody>
      </p:sp>
      <p:sp>
        <p:nvSpPr>
          <p:cNvPr id="7" name="TextBox 6">
            <a:extLst>
              <a:ext uri="{FF2B5EF4-FFF2-40B4-BE49-F238E27FC236}">
                <a16:creationId xmlns:a16="http://schemas.microsoft.com/office/drawing/2014/main" id="{568E6905-CBB5-4E47-9317-7E000BE8E992}"/>
              </a:ext>
            </a:extLst>
          </p:cNvPr>
          <p:cNvSpPr txBox="1"/>
          <p:nvPr/>
        </p:nvSpPr>
        <p:spPr>
          <a:xfrm>
            <a:off x="537371" y="228124"/>
            <a:ext cx="11117257" cy="5632311"/>
          </a:xfrm>
          <a:prstGeom prst="rect">
            <a:avLst/>
          </a:prstGeom>
          <a:noFill/>
        </p:spPr>
        <p:txBody>
          <a:bodyPr wrap="square" rtlCol="0">
            <a:spAutoFit/>
          </a:bodyPr>
          <a:lstStyle/>
          <a:p>
            <a:r>
              <a:rPr lang="en-US" sz="4000" baseline="30000" dirty="0">
                <a:latin typeface="Century Gothic" panose="020B0502020202020204" pitchFamily="34" charset="0"/>
              </a:rPr>
              <a:t>5</a:t>
            </a:r>
            <a:r>
              <a:rPr lang="en-US" sz="4000" dirty="0">
                <a:latin typeface="Century Gothic" panose="020B0502020202020204" pitchFamily="34" charset="0"/>
              </a:rPr>
              <a:t> “You shall not worship them or serve them; for I, the Lord your God, am a jealous God, visiting the iniquity of the fathers on the children, on the third and the fourth generations of those who hate Me, </a:t>
            </a:r>
            <a:r>
              <a:rPr lang="en-US" sz="4000" baseline="30000" dirty="0">
                <a:latin typeface="Century Gothic" panose="020B0502020202020204" pitchFamily="34" charset="0"/>
              </a:rPr>
              <a:t>6</a:t>
            </a:r>
            <a:r>
              <a:rPr lang="en-US" sz="4000" dirty="0">
                <a:latin typeface="Century Gothic" panose="020B0502020202020204" pitchFamily="34" charset="0"/>
              </a:rPr>
              <a:t> but showing lovingkindness to thousands, to those who love Me and keep My commandments. </a:t>
            </a:r>
          </a:p>
          <a:p>
            <a:pPr algn="r"/>
            <a:r>
              <a:rPr lang="en-US" sz="4000" dirty="0">
                <a:latin typeface="Century Gothic" panose="020B0502020202020204" pitchFamily="34" charset="0"/>
              </a:rPr>
              <a:t>(Exodus 20:5–6 NASB95) </a:t>
            </a:r>
          </a:p>
        </p:txBody>
      </p:sp>
    </p:spTree>
    <p:extLst>
      <p:ext uri="{BB962C8B-B14F-4D97-AF65-F5344CB8AC3E}">
        <p14:creationId xmlns:p14="http://schemas.microsoft.com/office/powerpoint/2010/main" val="966058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C8246AB-7721-AE43-A1D7-4309FA728DBC}"/>
              </a:ext>
            </a:extLst>
          </p:cNvPr>
          <p:cNvSpPr txBox="1"/>
          <p:nvPr/>
        </p:nvSpPr>
        <p:spPr>
          <a:xfrm>
            <a:off x="0" y="6088559"/>
            <a:ext cx="12192000" cy="769441"/>
          </a:xfrm>
          <a:prstGeom prst="rect">
            <a:avLst/>
          </a:prstGeom>
          <a:noFill/>
        </p:spPr>
        <p:txBody>
          <a:bodyPr wrap="square" rtlCol="0">
            <a:spAutoFit/>
          </a:bodyPr>
          <a:lstStyle/>
          <a:p>
            <a:r>
              <a:rPr lang="en-US" sz="4400" dirty="0">
                <a:solidFill>
                  <a:srgbClr val="FFC000"/>
                </a:solidFill>
                <a:latin typeface="Century Gothic" panose="020B0502020202020204" pitchFamily="34" charset="0"/>
              </a:rPr>
              <a:t>Israel’s idolatry was undone. Why?</a:t>
            </a:r>
          </a:p>
        </p:txBody>
      </p:sp>
      <p:sp>
        <p:nvSpPr>
          <p:cNvPr id="7" name="TextBox 6">
            <a:extLst>
              <a:ext uri="{FF2B5EF4-FFF2-40B4-BE49-F238E27FC236}">
                <a16:creationId xmlns:a16="http://schemas.microsoft.com/office/drawing/2014/main" id="{568E6905-CBB5-4E47-9317-7E000BE8E992}"/>
              </a:ext>
            </a:extLst>
          </p:cNvPr>
          <p:cNvSpPr txBox="1"/>
          <p:nvPr/>
        </p:nvSpPr>
        <p:spPr>
          <a:xfrm>
            <a:off x="537371" y="1767007"/>
            <a:ext cx="11117257" cy="2554545"/>
          </a:xfrm>
          <a:prstGeom prst="rect">
            <a:avLst/>
          </a:prstGeom>
          <a:noFill/>
        </p:spPr>
        <p:txBody>
          <a:bodyPr wrap="square" rtlCol="0">
            <a:spAutoFit/>
          </a:bodyPr>
          <a:lstStyle/>
          <a:p>
            <a:r>
              <a:rPr lang="en-US" sz="4000" dirty="0">
                <a:latin typeface="Century Gothic" panose="020B0502020202020204" pitchFamily="34" charset="0"/>
              </a:rPr>
              <a:t>“for you shall not worship any other god, for the Lord, whose name is Jealous, is a jealous God”</a:t>
            </a:r>
          </a:p>
          <a:p>
            <a:pPr algn="r"/>
            <a:r>
              <a:rPr lang="en-US" sz="4000" dirty="0">
                <a:latin typeface="Century Gothic" panose="020B0502020202020204" pitchFamily="34" charset="0"/>
              </a:rPr>
              <a:t>(Exodus 34:14 NASB95) </a:t>
            </a:r>
          </a:p>
        </p:txBody>
      </p:sp>
    </p:spTree>
    <p:extLst>
      <p:ext uri="{BB962C8B-B14F-4D97-AF65-F5344CB8AC3E}">
        <p14:creationId xmlns:p14="http://schemas.microsoft.com/office/powerpoint/2010/main" val="419826001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C8246AB-7721-AE43-A1D7-4309FA728DBC}"/>
              </a:ext>
            </a:extLst>
          </p:cNvPr>
          <p:cNvSpPr txBox="1"/>
          <p:nvPr/>
        </p:nvSpPr>
        <p:spPr>
          <a:xfrm>
            <a:off x="0" y="6088559"/>
            <a:ext cx="12192000" cy="769441"/>
          </a:xfrm>
          <a:prstGeom prst="rect">
            <a:avLst/>
          </a:prstGeom>
          <a:noFill/>
        </p:spPr>
        <p:txBody>
          <a:bodyPr wrap="square" rtlCol="0">
            <a:spAutoFit/>
          </a:bodyPr>
          <a:lstStyle/>
          <a:p>
            <a:r>
              <a:rPr lang="en-US" sz="4400" dirty="0">
                <a:solidFill>
                  <a:srgbClr val="FFC000"/>
                </a:solidFill>
                <a:latin typeface="Century Gothic" panose="020B0502020202020204" pitchFamily="34" charset="0"/>
              </a:rPr>
              <a:t>God’s jealousy is a good thing for us</a:t>
            </a:r>
          </a:p>
        </p:txBody>
      </p:sp>
      <p:sp>
        <p:nvSpPr>
          <p:cNvPr id="7" name="TextBox 6">
            <a:extLst>
              <a:ext uri="{FF2B5EF4-FFF2-40B4-BE49-F238E27FC236}">
                <a16:creationId xmlns:a16="http://schemas.microsoft.com/office/drawing/2014/main" id="{568E6905-CBB5-4E47-9317-7E000BE8E992}"/>
              </a:ext>
            </a:extLst>
          </p:cNvPr>
          <p:cNvSpPr txBox="1"/>
          <p:nvPr/>
        </p:nvSpPr>
        <p:spPr>
          <a:xfrm>
            <a:off x="537371" y="1767007"/>
            <a:ext cx="11117257" cy="2554545"/>
          </a:xfrm>
          <a:prstGeom prst="rect">
            <a:avLst/>
          </a:prstGeom>
          <a:noFill/>
        </p:spPr>
        <p:txBody>
          <a:bodyPr wrap="square" rtlCol="0">
            <a:spAutoFit/>
          </a:bodyPr>
          <a:lstStyle/>
          <a:p>
            <a:r>
              <a:rPr lang="en-US" sz="4000" dirty="0">
                <a:latin typeface="Century Gothic" panose="020B0502020202020204" pitchFamily="34" charset="0"/>
              </a:rPr>
              <a:t>“for you shall not worship any other god, for the Lord, whose name is Jealous, is a jealous God”</a:t>
            </a:r>
          </a:p>
          <a:p>
            <a:pPr algn="r"/>
            <a:r>
              <a:rPr lang="en-US" sz="4000" dirty="0">
                <a:latin typeface="Century Gothic" panose="020B0502020202020204" pitchFamily="34" charset="0"/>
              </a:rPr>
              <a:t>(Exodus 34:14 NASB95) </a:t>
            </a:r>
          </a:p>
        </p:txBody>
      </p:sp>
    </p:spTree>
    <p:extLst>
      <p:ext uri="{BB962C8B-B14F-4D97-AF65-F5344CB8AC3E}">
        <p14:creationId xmlns:p14="http://schemas.microsoft.com/office/powerpoint/2010/main" val="225585811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387C843-CCB6-AB4C-AB6E-39341249FAE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FE01B6-D3C5-CF47-8646-D731E714F78F}"/>
              </a:ext>
            </a:extLst>
          </p:cNvPr>
          <p:cNvSpPr txBox="1"/>
          <p:nvPr/>
        </p:nvSpPr>
        <p:spPr>
          <a:xfrm>
            <a:off x="5944115" y="4846338"/>
            <a:ext cx="4789272" cy="769441"/>
          </a:xfrm>
          <a:prstGeom prst="rect">
            <a:avLst/>
          </a:prstGeom>
          <a:noFill/>
        </p:spPr>
        <p:txBody>
          <a:bodyPr wrap="square" rtlCol="0">
            <a:spAutoFit/>
          </a:bodyPr>
          <a:lstStyle/>
          <a:p>
            <a:pPr algn="ctr"/>
            <a:r>
              <a:rPr lang="en-US" sz="4400" dirty="0">
                <a:latin typeface="Century Gothic" panose="020B0502020202020204" pitchFamily="34" charset="0"/>
              </a:rPr>
              <a:t>our jealous</a:t>
            </a:r>
          </a:p>
        </p:txBody>
      </p:sp>
      <p:sp>
        <p:nvSpPr>
          <p:cNvPr id="5" name="TextBox 4">
            <a:extLst>
              <a:ext uri="{FF2B5EF4-FFF2-40B4-BE49-F238E27FC236}">
                <a16:creationId xmlns:a16="http://schemas.microsoft.com/office/drawing/2014/main" id="{58260B4A-2D76-8242-9913-D560246E5501}"/>
              </a:ext>
            </a:extLst>
          </p:cNvPr>
          <p:cNvSpPr txBox="1"/>
          <p:nvPr/>
        </p:nvSpPr>
        <p:spPr>
          <a:xfrm>
            <a:off x="6096000" y="5615779"/>
            <a:ext cx="4485503" cy="1323439"/>
          </a:xfrm>
          <a:prstGeom prst="rect">
            <a:avLst/>
          </a:prstGeom>
          <a:noFill/>
        </p:spPr>
        <p:txBody>
          <a:bodyPr wrap="square" rtlCol="0">
            <a:spAutoFit/>
          </a:bodyPr>
          <a:lstStyle/>
          <a:p>
            <a:pPr algn="ctr"/>
            <a:r>
              <a:rPr lang="en-US" sz="8000" dirty="0">
                <a:latin typeface="Century Gothic" panose="020B0502020202020204" pitchFamily="34" charset="0"/>
              </a:rPr>
              <a:t>GOD</a:t>
            </a:r>
          </a:p>
        </p:txBody>
      </p:sp>
    </p:spTree>
    <p:extLst>
      <p:ext uri="{BB962C8B-B14F-4D97-AF65-F5344CB8AC3E}">
        <p14:creationId xmlns:p14="http://schemas.microsoft.com/office/powerpoint/2010/main" val="125783888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75396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387C843-CCB6-AB4C-AB6E-39341249FAE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FE01B6-D3C5-CF47-8646-D731E714F78F}"/>
              </a:ext>
            </a:extLst>
          </p:cNvPr>
          <p:cNvSpPr txBox="1"/>
          <p:nvPr/>
        </p:nvSpPr>
        <p:spPr>
          <a:xfrm>
            <a:off x="6247885" y="4694950"/>
            <a:ext cx="4485503" cy="923330"/>
          </a:xfrm>
          <a:prstGeom prst="rect">
            <a:avLst/>
          </a:prstGeom>
          <a:noFill/>
        </p:spPr>
        <p:txBody>
          <a:bodyPr wrap="square" rtlCol="0">
            <a:spAutoFit/>
          </a:bodyPr>
          <a:lstStyle/>
          <a:p>
            <a:pPr algn="ctr"/>
            <a:r>
              <a:rPr lang="en-US" sz="5400" dirty="0">
                <a:latin typeface="Century Gothic" panose="020B0502020202020204" pitchFamily="34" charset="0"/>
              </a:rPr>
              <a:t>IDOLATRY</a:t>
            </a:r>
          </a:p>
        </p:txBody>
      </p:sp>
      <p:sp>
        <p:nvSpPr>
          <p:cNvPr id="5" name="TextBox 4">
            <a:extLst>
              <a:ext uri="{FF2B5EF4-FFF2-40B4-BE49-F238E27FC236}">
                <a16:creationId xmlns:a16="http://schemas.microsoft.com/office/drawing/2014/main" id="{58260B4A-2D76-8242-9913-D560246E5501}"/>
              </a:ext>
            </a:extLst>
          </p:cNvPr>
          <p:cNvSpPr txBox="1"/>
          <p:nvPr/>
        </p:nvSpPr>
        <p:spPr>
          <a:xfrm>
            <a:off x="6247885" y="5776475"/>
            <a:ext cx="4485503" cy="923330"/>
          </a:xfrm>
          <a:prstGeom prst="rect">
            <a:avLst/>
          </a:prstGeom>
          <a:noFill/>
        </p:spPr>
        <p:txBody>
          <a:bodyPr wrap="square" rtlCol="0">
            <a:spAutoFit/>
          </a:bodyPr>
          <a:lstStyle/>
          <a:p>
            <a:pPr algn="ctr"/>
            <a:r>
              <a:rPr lang="en-US" sz="5400" dirty="0">
                <a:latin typeface="Century Gothic" panose="020B0502020202020204" pitchFamily="34" charset="0"/>
              </a:rPr>
              <a:t>PROBLEM</a:t>
            </a:r>
          </a:p>
        </p:txBody>
      </p:sp>
      <p:sp>
        <p:nvSpPr>
          <p:cNvPr id="6" name="TextBox 5">
            <a:extLst>
              <a:ext uri="{FF2B5EF4-FFF2-40B4-BE49-F238E27FC236}">
                <a16:creationId xmlns:a16="http://schemas.microsoft.com/office/drawing/2014/main" id="{A292B2B7-C89C-8846-A68E-85597F317C93}"/>
              </a:ext>
            </a:extLst>
          </p:cNvPr>
          <p:cNvSpPr txBox="1"/>
          <p:nvPr/>
        </p:nvSpPr>
        <p:spPr>
          <a:xfrm>
            <a:off x="6953301" y="5435768"/>
            <a:ext cx="3074670" cy="492443"/>
          </a:xfrm>
          <a:prstGeom prst="rect">
            <a:avLst/>
          </a:prstGeom>
          <a:noFill/>
        </p:spPr>
        <p:txBody>
          <a:bodyPr wrap="square" rtlCol="0">
            <a:spAutoFit/>
          </a:bodyPr>
          <a:lstStyle/>
          <a:p>
            <a:pPr algn="ctr"/>
            <a:r>
              <a:rPr lang="en-US" sz="2600" dirty="0">
                <a:latin typeface="Century Gothic" panose="020B0502020202020204" pitchFamily="34" charset="0"/>
              </a:rPr>
              <a:t>is the</a:t>
            </a:r>
          </a:p>
        </p:txBody>
      </p:sp>
    </p:spTree>
    <p:extLst>
      <p:ext uri="{BB962C8B-B14F-4D97-AF65-F5344CB8AC3E}">
        <p14:creationId xmlns:p14="http://schemas.microsoft.com/office/powerpoint/2010/main" val="12135920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387C843-CCB6-AB4C-AB6E-39341249FAE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FE01B6-D3C5-CF47-8646-D731E714F78F}"/>
              </a:ext>
            </a:extLst>
          </p:cNvPr>
          <p:cNvSpPr txBox="1"/>
          <p:nvPr/>
        </p:nvSpPr>
        <p:spPr>
          <a:xfrm>
            <a:off x="5944115" y="4846338"/>
            <a:ext cx="4789272" cy="769441"/>
          </a:xfrm>
          <a:prstGeom prst="rect">
            <a:avLst/>
          </a:prstGeom>
          <a:noFill/>
        </p:spPr>
        <p:txBody>
          <a:bodyPr wrap="square" rtlCol="0">
            <a:spAutoFit/>
          </a:bodyPr>
          <a:lstStyle/>
          <a:p>
            <a:pPr algn="ctr"/>
            <a:r>
              <a:rPr lang="en-US" sz="4400" dirty="0">
                <a:latin typeface="Century Gothic" panose="020B0502020202020204" pitchFamily="34" charset="0"/>
              </a:rPr>
              <a:t>our jealous</a:t>
            </a:r>
          </a:p>
        </p:txBody>
      </p:sp>
      <p:sp>
        <p:nvSpPr>
          <p:cNvPr id="5" name="TextBox 4">
            <a:extLst>
              <a:ext uri="{FF2B5EF4-FFF2-40B4-BE49-F238E27FC236}">
                <a16:creationId xmlns:a16="http://schemas.microsoft.com/office/drawing/2014/main" id="{58260B4A-2D76-8242-9913-D560246E5501}"/>
              </a:ext>
            </a:extLst>
          </p:cNvPr>
          <p:cNvSpPr txBox="1"/>
          <p:nvPr/>
        </p:nvSpPr>
        <p:spPr>
          <a:xfrm>
            <a:off x="6096000" y="5615779"/>
            <a:ext cx="4485503" cy="1323439"/>
          </a:xfrm>
          <a:prstGeom prst="rect">
            <a:avLst/>
          </a:prstGeom>
          <a:noFill/>
        </p:spPr>
        <p:txBody>
          <a:bodyPr wrap="square" rtlCol="0">
            <a:spAutoFit/>
          </a:bodyPr>
          <a:lstStyle/>
          <a:p>
            <a:pPr algn="ctr"/>
            <a:r>
              <a:rPr lang="en-US" sz="8000" dirty="0">
                <a:latin typeface="Century Gothic" panose="020B0502020202020204" pitchFamily="34" charset="0"/>
              </a:rPr>
              <a:t>GOD</a:t>
            </a:r>
          </a:p>
        </p:txBody>
      </p:sp>
    </p:spTree>
    <p:extLst>
      <p:ext uri="{BB962C8B-B14F-4D97-AF65-F5344CB8AC3E}">
        <p14:creationId xmlns:p14="http://schemas.microsoft.com/office/powerpoint/2010/main" val="200420941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9C29905-D3D6-974B-ABD6-0D4456CA508B}"/>
              </a:ext>
            </a:extLst>
          </p:cNvPr>
          <p:cNvSpPr txBox="1"/>
          <p:nvPr/>
        </p:nvSpPr>
        <p:spPr>
          <a:xfrm>
            <a:off x="0" y="6150114"/>
            <a:ext cx="12119339" cy="707886"/>
          </a:xfrm>
          <a:prstGeom prst="rect">
            <a:avLst/>
          </a:prstGeom>
          <a:noFill/>
        </p:spPr>
        <p:txBody>
          <a:bodyPr wrap="square" rtlCol="0">
            <a:spAutoFit/>
          </a:bodyPr>
          <a:lstStyle/>
          <a:p>
            <a:r>
              <a:rPr lang="en-US" sz="4000" dirty="0">
                <a:solidFill>
                  <a:srgbClr val="FFC000"/>
                </a:solidFill>
                <a:latin typeface="Century Gothic" panose="020B0502020202020204" pitchFamily="34" charset="0"/>
              </a:rPr>
              <a:t>Israel’s god wasn’t Jehovah, or the golden calf</a:t>
            </a:r>
          </a:p>
        </p:txBody>
      </p:sp>
      <p:sp>
        <p:nvSpPr>
          <p:cNvPr id="13" name="TextBox 12">
            <a:extLst>
              <a:ext uri="{FF2B5EF4-FFF2-40B4-BE49-F238E27FC236}">
                <a16:creationId xmlns:a16="http://schemas.microsoft.com/office/drawing/2014/main" id="{38CA8C0C-7ED1-C645-8340-8836A3B67755}"/>
              </a:ext>
            </a:extLst>
          </p:cNvPr>
          <p:cNvSpPr txBox="1"/>
          <p:nvPr/>
        </p:nvSpPr>
        <p:spPr>
          <a:xfrm>
            <a:off x="72661" y="546632"/>
            <a:ext cx="12046678" cy="5016758"/>
          </a:xfrm>
          <a:prstGeom prst="rect">
            <a:avLst/>
          </a:prstGeom>
          <a:noFill/>
        </p:spPr>
        <p:txBody>
          <a:bodyPr wrap="square" rtlCol="0">
            <a:spAutoFit/>
          </a:bodyPr>
          <a:lstStyle/>
          <a:p>
            <a:r>
              <a:rPr lang="en-US" sz="4000" dirty="0">
                <a:latin typeface="Century Gothic" panose="020B0502020202020204" pitchFamily="34" charset="0"/>
              </a:rPr>
              <a:t>“Now when the people saw that Moses delayed to come down from the mountain, the people assembled about Aaron and said to him, ‘Come, make us a god who will go before us; as for this Moses, the man who brought us up from the land of Egypt, we do not know what has become of him.’” </a:t>
            </a:r>
          </a:p>
          <a:p>
            <a:pPr algn="r"/>
            <a:r>
              <a:rPr lang="en-US" sz="4000" dirty="0">
                <a:latin typeface="Century Gothic" panose="020B0502020202020204" pitchFamily="34" charset="0"/>
              </a:rPr>
              <a:t>(Exodus 32:1, NASB95) </a:t>
            </a:r>
          </a:p>
        </p:txBody>
      </p:sp>
    </p:spTree>
    <p:extLst>
      <p:ext uri="{BB962C8B-B14F-4D97-AF65-F5344CB8AC3E}">
        <p14:creationId xmlns:p14="http://schemas.microsoft.com/office/powerpoint/2010/main" val="32759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9C29905-D3D6-974B-ABD6-0D4456CA508B}"/>
              </a:ext>
            </a:extLst>
          </p:cNvPr>
          <p:cNvSpPr txBox="1"/>
          <p:nvPr/>
        </p:nvSpPr>
        <p:spPr>
          <a:xfrm>
            <a:off x="0" y="6027003"/>
            <a:ext cx="12119339" cy="830997"/>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Our complaints reveal our god</a:t>
            </a:r>
          </a:p>
        </p:txBody>
      </p:sp>
      <p:sp>
        <p:nvSpPr>
          <p:cNvPr id="13" name="TextBox 12">
            <a:extLst>
              <a:ext uri="{FF2B5EF4-FFF2-40B4-BE49-F238E27FC236}">
                <a16:creationId xmlns:a16="http://schemas.microsoft.com/office/drawing/2014/main" id="{38CA8C0C-7ED1-C645-8340-8836A3B67755}"/>
              </a:ext>
            </a:extLst>
          </p:cNvPr>
          <p:cNvSpPr txBox="1"/>
          <p:nvPr/>
        </p:nvSpPr>
        <p:spPr>
          <a:xfrm>
            <a:off x="537371" y="1736229"/>
            <a:ext cx="11117257" cy="2554545"/>
          </a:xfrm>
          <a:prstGeom prst="rect">
            <a:avLst/>
          </a:prstGeom>
          <a:noFill/>
        </p:spPr>
        <p:txBody>
          <a:bodyPr wrap="square" rtlCol="0">
            <a:spAutoFit/>
          </a:bodyPr>
          <a:lstStyle/>
          <a:p>
            <a:r>
              <a:rPr lang="en-US" sz="4000" dirty="0">
                <a:latin typeface="Century Gothic" panose="020B0502020202020204" pitchFamily="34" charset="0"/>
              </a:rPr>
              <a:t>“If anyone wishes to come after Me, he must deny himself, and take up his cross and follow Me.” </a:t>
            </a:r>
          </a:p>
          <a:p>
            <a:pPr algn="r"/>
            <a:r>
              <a:rPr lang="en-US" sz="4000" dirty="0">
                <a:latin typeface="Century Gothic" panose="020B0502020202020204" pitchFamily="34" charset="0"/>
              </a:rPr>
              <a:t>(Matthew 16:24, NASB95) </a:t>
            </a:r>
          </a:p>
        </p:txBody>
      </p:sp>
    </p:spTree>
    <p:extLst>
      <p:ext uri="{BB962C8B-B14F-4D97-AF65-F5344CB8AC3E}">
        <p14:creationId xmlns:p14="http://schemas.microsoft.com/office/powerpoint/2010/main" val="1850479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1242896" y="656297"/>
            <a:ext cx="10523220" cy="4739759"/>
          </a:xfrm>
          <a:prstGeom prst="rect">
            <a:avLst/>
          </a:prstGeom>
          <a:noFill/>
        </p:spPr>
        <p:txBody>
          <a:bodyPr wrap="square" rtlCol="0">
            <a:spAutoFit/>
          </a:bodyPr>
          <a:lstStyle/>
          <a:p>
            <a:pPr marL="457200" indent="-457200">
              <a:spcAft>
                <a:spcPts val="3000"/>
              </a:spcAft>
              <a:buFont typeface="System Font Regular"/>
              <a:buChar char="-"/>
            </a:pPr>
            <a:r>
              <a:rPr lang="en-US" sz="3600" b="1" dirty="0">
                <a:latin typeface="Century Gothic" panose="020B0502020202020204" pitchFamily="34" charset="0"/>
              </a:rPr>
              <a:t>God was making plans to dwell among the people (Exodus 25.8) </a:t>
            </a:r>
          </a:p>
          <a:p>
            <a:pPr marL="457200" indent="-457200">
              <a:spcAft>
                <a:spcPts val="3000"/>
              </a:spcAft>
              <a:buFont typeface="System Font Regular"/>
              <a:buChar char="-"/>
            </a:pPr>
            <a:r>
              <a:rPr lang="en-US" sz="3600" b="1" dirty="0">
                <a:latin typeface="Century Gothic" panose="020B0502020202020204" pitchFamily="34" charset="0"/>
              </a:rPr>
              <a:t>He gave instructions for the construction of the tabernacle (Exodus 25.10-27.21) and the ordination of priests (Exodus 29). </a:t>
            </a:r>
          </a:p>
          <a:p>
            <a:pPr marL="457200" indent="-457200">
              <a:spcAft>
                <a:spcPts val="3000"/>
              </a:spcAft>
              <a:buFont typeface="System Font Regular"/>
              <a:buChar char="-"/>
            </a:pPr>
            <a:r>
              <a:rPr lang="en-US" sz="3600" b="1" dirty="0">
                <a:latin typeface="Century Gothic" panose="020B0502020202020204" pitchFamily="34" charset="0"/>
              </a:rPr>
              <a:t>He required a contribution of gold from the people (Exodus 25.3)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6088559"/>
            <a:ext cx="12192000" cy="769441"/>
          </a:xfrm>
          <a:prstGeom prst="rect">
            <a:avLst/>
          </a:prstGeom>
          <a:noFill/>
        </p:spPr>
        <p:txBody>
          <a:bodyPr wrap="square" rtlCol="0">
            <a:spAutoFit/>
          </a:bodyPr>
          <a:lstStyle/>
          <a:p>
            <a:r>
              <a:rPr lang="en-US" sz="4400" dirty="0">
                <a:solidFill>
                  <a:srgbClr val="FFC000"/>
                </a:solidFill>
                <a:latin typeface="Century Gothic" panose="020B0502020202020204" pitchFamily="34" charset="0"/>
              </a:rPr>
              <a:t>Idolatry threatened to derail God’s plan</a:t>
            </a:r>
          </a:p>
        </p:txBody>
      </p:sp>
    </p:spTree>
    <p:extLst>
      <p:ext uri="{BB962C8B-B14F-4D97-AF65-F5344CB8AC3E}">
        <p14:creationId xmlns:p14="http://schemas.microsoft.com/office/powerpoint/2010/main" val="1866247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1242896" y="656297"/>
            <a:ext cx="10523220" cy="4739759"/>
          </a:xfrm>
          <a:prstGeom prst="rect">
            <a:avLst/>
          </a:prstGeom>
          <a:noFill/>
        </p:spPr>
        <p:txBody>
          <a:bodyPr wrap="square" rtlCol="0">
            <a:spAutoFit/>
          </a:bodyPr>
          <a:lstStyle/>
          <a:p>
            <a:pPr marL="457200" indent="-457200">
              <a:spcAft>
                <a:spcPts val="3000"/>
              </a:spcAft>
              <a:buFont typeface="System Font Regular"/>
              <a:buChar char="-"/>
            </a:pPr>
            <a:r>
              <a:rPr lang="en-US" sz="3600" b="1" dirty="0">
                <a:latin typeface="Century Gothic" panose="020B0502020202020204" pitchFamily="34" charset="0"/>
              </a:rPr>
              <a:t>God was making plans to dwell among the people (Exodus 25.8) </a:t>
            </a:r>
            <a:r>
              <a:rPr lang="en-US" sz="3600" b="1" dirty="0">
                <a:solidFill>
                  <a:srgbClr val="FF0000"/>
                </a:solidFill>
                <a:latin typeface="Century Gothic" panose="020B0502020202020204" pitchFamily="34" charset="0"/>
              </a:rPr>
              <a:t>Exodus 32.1</a:t>
            </a:r>
          </a:p>
          <a:p>
            <a:pPr marL="457200" indent="-457200">
              <a:spcAft>
                <a:spcPts val="3000"/>
              </a:spcAft>
              <a:buFont typeface="System Font Regular"/>
              <a:buChar char="-"/>
            </a:pPr>
            <a:r>
              <a:rPr lang="en-US" sz="3600" b="1" dirty="0">
                <a:latin typeface="Century Gothic" panose="020B0502020202020204" pitchFamily="34" charset="0"/>
              </a:rPr>
              <a:t>He gave instructions for the construction of the tabernacle (Exodus 25.10-27.21) and the ordination of priests (Exodus 29) </a:t>
            </a:r>
            <a:r>
              <a:rPr lang="en-US" sz="3600" b="1" dirty="0">
                <a:solidFill>
                  <a:srgbClr val="FF0000"/>
                </a:solidFill>
                <a:latin typeface="Century Gothic" panose="020B0502020202020204" pitchFamily="34" charset="0"/>
              </a:rPr>
              <a:t>Exodus 32.1</a:t>
            </a:r>
          </a:p>
          <a:p>
            <a:pPr marL="457200" indent="-457200">
              <a:spcAft>
                <a:spcPts val="3000"/>
              </a:spcAft>
              <a:buFont typeface="System Font Regular"/>
              <a:buChar char="-"/>
            </a:pPr>
            <a:r>
              <a:rPr lang="en-US" sz="3600" b="1" dirty="0">
                <a:latin typeface="Century Gothic" panose="020B0502020202020204" pitchFamily="34" charset="0"/>
              </a:rPr>
              <a:t>He required a contribution of gold from the people (Exodus 25.3) </a:t>
            </a:r>
            <a:r>
              <a:rPr lang="en-US" sz="3600" b="1" dirty="0">
                <a:solidFill>
                  <a:srgbClr val="FF0000"/>
                </a:solidFill>
                <a:latin typeface="Century Gothic" panose="020B0502020202020204" pitchFamily="34" charset="0"/>
              </a:rPr>
              <a:t>Exodus 32.2-3</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6088559"/>
            <a:ext cx="12192000" cy="769441"/>
          </a:xfrm>
          <a:prstGeom prst="rect">
            <a:avLst/>
          </a:prstGeom>
          <a:noFill/>
        </p:spPr>
        <p:txBody>
          <a:bodyPr wrap="square" rtlCol="0">
            <a:spAutoFit/>
          </a:bodyPr>
          <a:lstStyle/>
          <a:p>
            <a:r>
              <a:rPr lang="en-US" sz="4400" dirty="0">
                <a:solidFill>
                  <a:srgbClr val="FFC000"/>
                </a:solidFill>
                <a:latin typeface="Century Gothic" panose="020B0502020202020204" pitchFamily="34" charset="0"/>
              </a:rPr>
              <a:t>Idolatry threatened to derail God’s plan</a:t>
            </a:r>
          </a:p>
        </p:txBody>
      </p:sp>
    </p:spTree>
    <p:extLst>
      <p:ext uri="{BB962C8B-B14F-4D97-AF65-F5344CB8AC3E}">
        <p14:creationId xmlns:p14="http://schemas.microsoft.com/office/powerpoint/2010/main" val="284736604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C8246AB-7721-AE43-A1D7-4309FA728DBC}"/>
              </a:ext>
            </a:extLst>
          </p:cNvPr>
          <p:cNvSpPr txBox="1"/>
          <p:nvPr/>
        </p:nvSpPr>
        <p:spPr>
          <a:xfrm>
            <a:off x="0" y="6088559"/>
            <a:ext cx="12192000" cy="769441"/>
          </a:xfrm>
          <a:prstGeom prst="rect">
            <a:avLst/>
          </a:prstGeom>
          <a:noFill/>
        </p:spPr>
        <p:txBody>
          <a:bodyPr wrap="square" rtlCol="0">
            <a:spAutoFit/>
          </a:bodyPr>
          <a:lstStyle/>
          <a:p>
            <a:r>
              <a:rPr lang="en-US" sz="4400" dirty="0">
                <a:solidFill>
                  <a:srgbClr val="FFC000"/>
                </a:solidFill>
                <a:latin typeface="Century Gothic" panose="020B0502020202020204" pitchFamily="34" charset="0"/>
              </a:rPr>
              <a:t>Idolatry threatened to derail God’s plan</a:t>
            </a:r>
          </a:p>
        </p:txBody>
      </p:sp>
      <p:sp>
        <p:nvSpPr>
          <p:cNvPr id="6" name="TextBox 5">
            <a:extLst>
              <a:ext uri="{FF2B5EF4-FFF2-40B4-BE49-F238E27FC236}">
                <a16:creationId xmlns:a16="http://schemas.microsoft.com/office/drawing/2014/main" id="{68E00B3D-5085-2F4C-B5EE-1FA12CBEF8B5}"/>
              </a:ext>
            </a:extLst>
          </p:cNvPr>
          <p:cNvSpPr txBox="1"/>
          <p:nvPr/>
        </p:nvSpPr>
        <p:spPr>
          <a:xfrm>
            <a:off x="537371" y="843677"/>
            <a:ext cx="11117257" cy="4401205"/>
          </a:xfrm>
          <a:prstGeom prst="rect">
            <a:avLst/>
          </a:prstGeom>
          <a:noFill/>
        </p:spPr>
        <p:txBody>
          <a:bodyPr wrap="square" rtlCol="0">
            <a:spAutoFit/>
          </a:bodyPr>
          <a:lstStyle/>
          <a:p>
            <a:r>
              <a:rPr lang="en-US" sz="4000" baseline="30000" dirty="0">
                <a:latin typeface="Century Gothic" panose="020B0502020202020204" pitchFamily="34" charset="0"/>
              </a:rPr>
              <a:t>9</a:t>
            </a:r>
            <a:r>
              <a:rPr lang="en-US" sz="4000" dirty="0">
                <a:latin typeface="Century Gothic" panose="020B0502020202020204" pitchFamily="34" charset="0"/>
              </a:rPr>
              <a:t> The Lord said to Moses, “I have seen this people, and behold, they are an obstinate people. </a:t>
            </a:r>
            <a:r>
              <a:rPr lang="en-US" sz="4000" baseline="30000" dirty="0">
                <a:latin typeface="Century Gothic" panose="020B0502020202020204" pitchFamily="34" charset="0"/>
              </a:rPr>
              <a:t>10</a:t>
            </a:r>
            <a:r>
              <a:rPr lang="en-US" sz="4000" dirty="0">
                <a:latin typeface="Century Gothic" panose="020B0502020202020204" pitchFamily="34" charset="0"/>
              </a:rPr>
              <a:t> “Now then let Me alone, that My anger may burn against them and that I may destroy them; and I will make of you a great nation.” </a:t>
            </a:r>
          </a:p>
          <a:p>
            <a:pPr algn="r"/>
            <a:r>
              <a:rPr lang="en-US" sz="4000" dirty="0">
                <a:latin typeface="Century Gothic" panose="020B0502020202020204" pitchFamily="34" charset="0"/>
              </a:rPr>
              <a:t>(Exodus 32:9–10 NASB95) </a:t>
            </a:r>
          </a:p>
        </p:txBody>
      </p:sp>
    </p:spTree>
    <p:extLst>
      <p:ext uri="{BB962C8B-B14F-4D97-AF65-F5344CB8AC3E}">
        <p14:creationId xmlns:p14="http://schemas.microsoft.com/office/powerpoint/2010/main" val="77041977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C8246AB-7721-AE43-A1D7-4309FA728DBC}"/>
              </a:ext>
            </a:extLst>
          </p:cNvPr>
          <p:cNvSpPr txBox="1"/>
          <p:nvPr/>
        </p:nvSpPr>
        <p:spPr>
          <a:xfrm>
            <a:off x="0" y="6088559"/>
            <a:ext cx="12192000" cy="769441"/>
          </a:xfrm>
          <a:prstGeom prst="rect">
            <a:avLst/>
          </a:prstGeom>
          <a:noFill/>
        </p:spPr>
        <p:txBody>
          <a:bodyPr wrap="square" rtlCol="0">
            <a:spAutoFit/>
          </a:bodyPr>
          <a:lstStyle/>
          <a:p>
            <a:r>
              <a:rPr lang="en-US" sz="4400" dirty="0">
                <a:solidFill>
                  <a:srgbClr val="FFC000"/>
                </a:solidFill>
                <a:latin typeface="Century Gothic" panose="020B0502020202020204" pitchFamily="34" charset="0"/>
              </a:rPr>
              <a:t>Idolatry threatens to derail God’s plan</a:t>
            </a:r>
          </a:p>
        </p:txBody>
      </p:sp>
      <p:sp>
        <p:nvSpPr>
          <p:cNvPr id="6" name="TextBox 5">
            <a:extLst>
              <a:ext uri="{FF2B5EF4-FFF2-40B4-BE49-F238E27FC236}">
                <a16:creationId xmlns:a16="http://schemas.microsoft.com/office/drawing/2014/main" id="{68E00B3D-5085-2F4C-B5EE-1FA12CBEF8B5}"/>
              </a:ext>
            </a:extLst>
          </p:cNvPr>
          <p:cNvSpPr txBox="1"/>
          <p:nvPr/>
        </p:nvSpPr>
        <p:spPr>
          <a:xfrm>
            <a:off x="537371" y="505123"/>
            <a:ext cx="11117257" cy="5078313"/>
          </a:xfrm>
          <a:prstGeom prst="rect">
            <a:avLst/>
          </a:prstGeom>
          <a:noFill/>
        </p:spPr>
        <p:txBody>
          <a:bodyPr wrap="square" rtlCol="0">
            <a:spAutoFit/>
          </a:bodyPr>
          <a:lstStyle/>
          <a:p>
            <a:r>
              <a:rPr lang="en-US" sz="3600" baseline="30000" dirty="0">
                <a:latin typeface="Century Gothic" panose="020B0502020202020204" pitchFamily="34" charset="0"/>
              </a:rPr>
              <a:t>1 </a:t>
            </a:r>
            <a:r>
              <a:rPr lang="en-US" sz="3600" dirty="0">
                <a:latin typeface="Century Gothic" panose="020B0502020202020204" pitchFamily="34" charset="0"/>
              </a:rPr>
              <a:t>See how great a love the Father has bestowed on us, that we would be called children of God; and such we are. For this reason the world does not know us, because it did not know Him. </a:t>
            </a:r>
            <a:br>
              <a:rPr lang="en-US" sz="3600" dirty="0">
                <a:latin typeface="Century Gothic" panose="020B0502020202020204" pitchFamily="34" charset="0"/>
              </a:rPr>
            </a:br>
            <a:r>
              <a:rPr lang="en-US" sz="3600" baseline="30000" dirty="0">
                <a:latin typeface="Century Gothic" panose="020B0502020202020204" pitchFamily="34" charset="0"/>
              </a:rPr>
              <a:t>2 </a:t>
            </a:r>
            <a:r>
              <a:rPr lang="en-US" sz="3600" dirty="0">
                <a:latin typeface="Century Gothic" panose="020B0502020202020204" pitchFamily="34" charset="0"/>
              </a:rPr>
              <a:t>Beloved, now we are children of God, and it has not appeared as yet what we will be. We know that when He appears, we will be like Him, because we will see Him just as He is. </a:t>
            </a:r>
          </a:p>
          <a:p>
            <a:pPr algn="r"/>
            <a:r>
              <a:rPr lang="en-US" sz="3600" dirty="0">
                <a:latin typeface="Century Gothic" panose="020B0502020202020204" pitchFamily="34" charset="0"/>
              </a:rPr>
              <a:t>(1 John 3:1–2 NASB95) </a:t>
            </a:r>
          </a:p>
        </p:txBody>
      </p:sp>
    </p:spTree>
    <p:extLst>
      <p:ext uri="{BB962C8B-B14F-4D97-AF65-F5344CB8AC3E}">
        <p14:creationId xmlns:p14="http://schemas.microsoft.com/office/powerpoint/2010/main" val="1808297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665</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Century Gothic</vt:lpstr>
      <vt:lpstr>Calibri Light</vt:lpstr>
      <vt:lpstr>System Font Regular</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4</cp:revision>
  <dcterms:created xsi:type="dcterms:W3CDTF">2021-08-20T18:44:25Z</dcterms:created>
  <dcterms:modified xsi:type="dcterms:W3CDTF">2021-09-05T13:10:15Z</dcterms:modified>
</cp:coreProperties>
</file>