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Lev 8:10-13 – High Priest is anointed…"/>
          <p:cNvSpPr txBox="1"/>
          <p:nvPr>
            <p:ph type="body" idx="1"/>
          </p:nvPr>
        </p:nvSpPr>
        <p:spPr>
          <a:xfrm>
            <a:off x="164099" y="1250540"/>
            <a:ext cx="24055801" cy="12388609"/>
          </a:xfrm>
          <a:prstGeom prst="rect">
            <a:avLst/>
          </a:prstGeom>
        </p:spPr>
        <p:txBody>
          <a:bodyPr/>
          <a:lstStyle/>
          <a:p>
            <a:pPr marL="582083" indent="-582083">
              <a:defRPr b="1" sz="5000"/>
            </a:pPr>
            <a:r>
              <a:t>Lev 8:10-13 – High Priest is anointed</a:t>
            </a:r>
          </a:p>
          <a:p>
            <a:pPr lvl="1" marL="1140883" indent="-582083">
              <a:defRPr sz="5000"/>
            </a:pPr>
            <a:r>
              <a:t>Acts 10:38 – “You know of Jesus of Nazareth, how God anointed Him with the Holy Spirit and with power”</a:t>
            </a:r>
          </a:p>
          <a:p>
            <a:pPr marL="582083" indent="-582083">
              <a:defRPr b="1" sz="5000"/>
            </a:pPr>
            <a:r>
              <a:t>Lev 8:14-17 – The sin offering: a bull</a:t>
            </a:r>
          </a:p>
          <a:p>
            <a:pPr lvl="1" marL="1140883" indent="-582083">
              <a:defRPr sz="5000"/>
            </a:pPr>
            <a:r>
              <a:t>Lev 4:11-12 – “11 But the hide of the bull and all its flesh with its head and its legs and its entrails and its refuse, 12 that is, all the rest of the bull, he is to bring out to a clean place outside the camp where the ashes are poured out, and burn it on wood with fire; where the ashes are poured out it shall be burned.”</a:t>
            </a:r>
          </a:p>
        </p:txBody>
      </p:sp>
      <p:sp>
        <p:nvSpPr>
          <p:cNvPr id="210"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Lev 8:18-21 – The burnt offering: a ram…"/>
          <p:cNvSpPr txBox="1"/>
          <p:nvPr>
            <p:ph type="body" idx="1"/>
          </p:nvPr>
        </p:nvSpPr>
        <p:spPr>
          <a:xfrm>
            <a:off x="164099" y="1250540"/>
            <a:ext cx="24055801" cy="12388609"/>
          </a:xfrm>
          <a:prstGeom prst="rect">
            <a:avLst/>
          </a:prstGeom>
        </p:spPr>
        <p:txBody>
          <a:bodyPr/>
          <a:lstStyle/>
          <a:p>
            <a:pPr marL="582083" indent="-582083">
              <a:defRPr b="1" sz="5000"/>
            </a:pPr>
            <a:r>
              <a:t>Lev 8:18-21 – The burnt offering: a ram</a:t>
            </a:r>
          </a:p>
          <a:p>
            <a:pPr lvl="1" marL="1140883" indent="-582083">
              <a:defRPr sz="5000"/>
            </a:pPr>
            <a:r>
              <a:t>Lev 1:13c – “it is a burnt offering, an offering by fire of a soothing aroma to the Lord”</a:t>
            </a:r>
          </a:p>
          <a:p>
            <a:pPr marL="582083" indent="-582083">
              <a:defRPr b="1" sz="5000"/>
            </a:pPr>
            <a:r>
              <a:t>Lev 8:22-29 – The ordination offering, a 2nd ram</a:t>
            </a:r>
          </a:p>
          <a:p>
            <a:pPr lvl="1" marL="1140883" indent="-582083">
              <a:defRPr sz="5000"/>
            </a:pPr>
            <a:r>
              <a:t>Heb 9:22b – “all things are cleansed with blood”</a:t>
            </a:r>
          </a:p>
        </p:txBody>
      </p:sp>
      <p:sp>
        <p:nvSpPr>
          <p:cNvPr id="213"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ev 8:30 – Blood &amp; oil sprinkled on priest…"/>
          <p:cNvSpPr txBox="1"/>
          <p:nvPr>
            <p:ph type="body" idx="1"/>
          </p:nvPr>
        </p:nvSpPr>
        <p:spPr>
          <a:xfrm>
            <a:off x="164099" y="1250540"/>
            <a:ext cx="24055801" cy="12388609"/>
          </a:xfrm>
          <a:prstGeom prst="rect">
            <a:avLst/>
          </a:prstGeom>
        </p:spPr>
        <p:txBody>
          <a:bodyPr/>
          <a:lstStyle/>
          <a:p>
            <a:pPr marL="582083" indent="-582083">
              <a:defRPr b="1" sz="5000"/>
            </a:pPr>
            <a:r>
              <a:t>Lev 8:30 – Blood &amp; oil sprinkled on priest</a:t>
            </a:r>
          </a:p>
          <a:p>
            <a:pPr lvl="1" marL="1140883" indent="-582083">
              <a:defRPr sz="5000"/>
            </a:pPr>
            <a:r>
              <a:t>1 Pet 1:2 – “according to the foreknowledge of God the Father, by the sanctifying work of the Spirit, to obey Jesus Christ and be sprinkled with His blood: May grace and peace be yours in the fullest measure.”</a:t>
            </a:r>
          </a:p>
          <a:p>
            <a:pPr marL="582083" indent="-582083">
              <a:defRPr b="1" sz="5000"/>
            </a:pPr>
            <a:r>
              <a:t>Lev 8:31-32 – Meal</a:t>
            </a:r>
          </a:p>
          <a:p>
            <a:pPr lvl="1" marL="1140883" indent="-582083">
              <a:defRPr sz="5000"/>
            </a:pPr>
            <a:r>
              <a:t>John 6:51 – “I am the living bread that came down out of heaven; if anyone eats of this bread, he will live forever; and the bread also which I will give for the life of the world is My flesh.”</a:t>
            </a:r>
          </a:p>
          <a:p>
            <a:pPr marL="582083" indent="-582083">
              <a:defRPr b="1" sz="5000"/>
            </a:pPr>
            <a:r>
              <a:t>Lev 8:33-36 – Seven days of consecration</a:t>
            </a:r>
          </a:p>
          <a:p>
            <a:pPr lvl="1" marL="1140883" indent="-582083">
              <a:defRPr sz="5000"/>
            </a:pPr>
            <a:r>
              <a:t>Psa 84:1-2 – “1How lovely are Your dwelling places, O Lord of hosts! 2My soul longed and even yearned for the courts of the Lord; my heart and my flesh sing for joy to the living God.”</a:t>
            </a:r>
          </a:p>
        </p:txBody>
      </p:sp>
      <p:sp>
        <p:nvSpPr>
          <p:cNvPr id="216"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Lev 9:1-2 – Priests offer another sacrifice…"/>
          <p:cNvSpPr txBox="1"/>
          <p:nvPr>
            <p:ph type="body" idx="1"/>
          </p:nvPr>
        </p:nvSpPr>
        <p:spPr>
          <a:xfrm>
            <a:off x="164099" y="1250540"/>
            <a:ext cx="24055801" cy="12388609"/>
          </a:xfrm>
          <a:prstGeom prst="rect">
            <a:avLst/>
          </a:prstGeom>
        </p:spPr>
        <p:txBody>
          <a:bodyPr/>
          <a:lstStyle/>
          <a:p>
            <a:pPr marL="582083" indent="-582083">
              <a:defRPr b="1" sz="5000"/>
            </a:pPr>
            <a:r>
              <a:t>Lev 9:1-2 – Priests offer another sacrifice</a:t>
            </a:r>
          </a:p>
          <a:p>
            <a:pPr lvl="1" marL="1140883" indent="-582083">
              <a:defRPr sz="5000"/>
            </a:pPr>
            <a:r>
              <a:t>Heb 11:11 – “Every priest stands daily ministering and offering time after time the same sacrifices, which can never take away sins”</a:t>
            </a:r>
          </a:p>
          <a:p>
            <a:pPr marL="582083" indent="-582083">
              <a:defRPr b="1" sz="5000"/>
            </a:pPr>
            <a:r>
              <a:t>Lev 9:3-21 – Preparation for the Lord’s appearance</a:t>
            </a:r>
          </a:p>
          <a:p>
            <a:pPr lvl="1" marL="1140883" indent="-582083">
              <a:defRPr sz="5000"/>
            </a:pPr>
            <a:r>
              <a:t>Hab 1:13a – “Your eyes are too pure to approve evil, and You can not look on wickedness with favor.”</a:t>
            </a:r>
          </a:p>
          <a:p>
            <a:pPr lvl="1" marL="1140883" indent="-582083">
              <a:defRPr sz="5000"/>
            </a:pPr>
            <a:r>
              <a:t>Isa 59:2 – “But your iniquities have made a separation between you and your God, and your sins have hidden His face from you so that He does not hear.”</a:t>
            </a:r>
          </a:p>
          <a:p>
            <a:pPr marL="582083" indent="-582083">
              <a:defRPr b="1" sz="5000"/>
            </a:pPr>
            <a:r>
              <a:t>Lev 9:22-24 – God displays His glory</a:t>
            </a:r>
          </a:p>
          <a:p>
            <a:pPr lvl="1" marL="1140883" indent="-582083">
              <a:defRPr sz="5000"/>
            </a:pPr>
            <a:r>
              <a:t>Lev 6:13 – “Fire shall be kept burning continually on the altar; it is not to go out.”</a:t>
            </a:r>
          </a:p>
        </p:txBody>
      </p:sp>
      <p:sp>
        <p:nvSpPr>
          <p:cNvPr id="219"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Lord spoke to Moses (ch.7:22-38)"/>
          <p:cNvSpPr txBox="1"/>
          <p:nvPr>
            <p:ph type="title"/>
          </p:nvPr>
        </p:nvSpPr>
        <p:spPr>
          <a:xfrm>
            <a:off x="-24887" y="15946"/>
            <a:ext cx="24433774" cy="1130552"/>
          </a:xfrm>
          <a:prstGeom prst="rect">
            <a:avLst/>
          </a:prstGeom>
        </p:spPr>
        <p:txBody>
          <a:bodyPr/>
          <a:lstStyle>
            <a:lvl1pPr defTabSz="602615">
              <a:defRPr spc="-183" sz="6132"/>
            </a:lvl1pPr>
          </a:lstStyle>
          <a:p>
            <a:pPr/>
            <a:r>
              <a:t>The Lord spoke to Moses (ch.7:22-38)</a:t>
            </a:r>
          </a:p>
        </p:txBody>
      </p:sp>
      <p:sp>
        <p:nvSpPr>
          <p:cNvPr id="184" name="Read Deuteronomy 32:13-14; Nehemiah 8:10; Psalms 63:5. Is there a contradiction between theses verses and Leviticus 7:25?…"/>
          <p:cNvSpPr txBox="1"/>
          <p:nvPr>
            <p:ph type="body" idx="1"/>
          </p:nvPr>
        </p:nvSpPr>
        <p:spPr>
          <a:xfrm>
            <a:off x="164099" y="1165119"/>
            <a:ext cx="24055801" cy="12474030"/>
          </a:xfrm>
          <a:prstGeom prst="rect">
            <a:avLst/>
          </a:prstGeom>
        </p:spPr>
        <p:txBody>
          <a:bodyPr/>
          <a:lstStyle>
            <a:lvl1pPr marL="926041" indent="-926041">
              <a:buClrTx/>
              <a:buAutoNum type="arabicPeriod" startAt="1"/>
              <a:defRPr sz="5000"/>
            </a:lvl1pPr>
            <a:lvl2pPr marL="1140883" indent="-582083">
              <a:defRPr sz="5000"/>
            </a:lvl2pPr>
          </a:lstStyle>
          <a:p>
            <a:pPr/>
            <a:r>
              <a:t>Read Deuteronomy 32:13-14; Nehemiah 8:10; Psalms 63:5. Is there a contradiction between theses verses and Leviticus 7:25?</a:t>
            </a:r>
          </a:p>
          <a:p>
            <a:pPr lvl="1"/>
            <a:r>
              <a:t>No the fat (the best) belongs to God in all sacrificial animals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What is Moses’ role in ordaining the priesthood? (vs.1-4)…"/>
          <p:cNvSpPr txBox="1"/>
          <p:nvPr>
            <p:ph type="body" idx="1"/>
          </p:nvPr>
        </p:nvSpPr>
        <p:spPr>
          <a:xfrm>
            <a:off x="164099" y="1250540"/>
            <a:ext cx="24055801" cy="12388609"/>
          </a:xfrm>
          <a:prstGeom prst="rect">
            <a:avLst/>
          </a:prstGeom>
        </p:spPr>
        <p:txBody>
          <a:bodyPr/>
          <a:lstStyle>
            <a:lvl1pPr marL="926041" indent="-926041">
              <a:buClrTx/>
              <a:buAutoNum type="arabicPeriod" startAt="2"/>
              <a:defRPr sz="5000"/>
            </a:lvl1pPr>
            <a:lvl2pPr marL="1140883" indent="-582083">
              <a:defRPr sz="5000"/>
            </a:lvl2pPr>
          </a:lstStyle>
          <a:p>
            <a:pPr/>
            <a:r>
              <a:t>What is Moses’ role in ordaining the priesthood? (vs.1-4)</a:t>
            </a:r>
          </a:p>
          <a:p>
            <a:pPr lvl="1"/>
            <a:r>
              <a:t>Moses fills the role of king/leader (Exodus 3-4), prophet (Deut. 34:10-12), and priest (Leviticus 8) </a:t>
            </a:r>
          </a:p>
        </p:txBody>
      </p:sp>
      <p:sp>
        <p:nvSpPr>
          <p:cNvPr id="187" name="The Ordination offering (ch.8)"/>
          <p:cNvSpPr txBox="1"/>
          <p:nvPr>
            <p:ph type="title"/>
          </p:nvPr>
        </p:nvSpPr>
        <p:spPr>
          <a:xfrm>
            <a:off x="-24887" y="15946"/>
            <a:ext cx="24433774" cy="1130552"/>
          </a:xfrm>
          <a:prstGeom prst="rect">
            <a:avLst/>
          </a:prstGeom>
        </p:spPr>
        <p:txBody>
          <a:bodyPr/>
          <a:lstStyle>
            <a:lvl1pPr defTabSz="602615">
              <a:defRPr spc="-183" sz="6132"/>
            </a:lvl1pPr>
          </a:lstStyle>
          <a:p>
            <a:pPr/>
            <a:r>
              <a:t>The Ordination offering (ch.8)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What are the natural divisions in verses 14-30?…"/>
          <p:cNvSpPr txBox="1"/>
          <p:nvPr>
            <p:ph type="body" idx="1"/>
          </p:nvPr>
        </p:nvSpPr>
        <p:spPr>
          <a:xfrm>
            <a:off x="164099" y="1250540"/>
            <a:ext cx="24055801" cy="12388609"/>
          </a:xfrm>
          <a:prstGeom prst="rect">
            <a:avLst/>
          </a:prstGeom>
        </p:spPr>
        <p:txBody>
          <a:bodyPr/>
          <a:lstStyle/>
          <a:p>
            <a:pPr marL="926041" indent="-926041">
              <a:buClrTx/>
              <a:buAutoNum type="arabicPeriod" startAt="3"/>
              <a:defRPr sz="5000"/>
            </a:pPr>
            <a:r>
              <a:t>What are the natural divisions in verses 14-30? </a:t>
            </a:r>
          </a:p>
          <a:p>
            <a:pPr lvl="1" marL="1140883" indent="-582083">
              <a:defRPr sz="5000"/>
            </a:pPr>
            <a:r>
              <a:t>sin offering (vs.14-17)</a:t>
            </a:r>
          </a:p>
          <a:p>
            <a:pPr lvl="1" marL="1140883" indent="-582083">
              <a:defRPr sz="5000"/>
            </a:pPr>
          </a:p>
          <a:p>
            <a:pPr lvl="1" marL="1140883" indent="-582083">
              <a:defRPr sz="5000"/>
            </a:pPr>
            <a:r>
              <a:t>burnt offering (vs.18-21)</a:t>
            </a:r>
          </a:p>
          <a:p>
            <a:pPr lvl="1" marL="1140883" indent="-582083">
              <a:defRPr sz="5000"/>
            </a:pPr>
          </a:p>
          <a:p>
            <a:pPr lvl="1" marL="1140883" indent="-582083">
              <a:defRPr sz="5000"/>
            </a:pPr>
            <a:r>
              <a:t>ordination offering (vs.22-24)</a:t>
            </a:r>
          </a:p>
          <a:p>
            <a:pPr lvl="1" marL="1140883" indent="-582083">
              <a:defRPr sz="5000"/>
            </a:pPr>
          </a:p>
          <a:p>
            <a:pPr lvl="1" marL="1140883" indent="-582083">
              <a:defRPr sz="5000"/>
            </a:pPr>
            <a:r>
              <a:t>wave offering (vs.25-30)</a:t>
            </a:r>
          </a:p>
        </p:txBody>
      </p:sp>
      <p:sp>
        <p:nvSpPr>
          <p:cNvPr id="190" name="The Ordination offering (ch.8)"/>
          <p:cNvSpPr txBox="1"/>
          <p:nvPr>
            <p:ph type="title"/>
          </p:nvPr>
        </p:nvSpPr>
        <p:spPr>
          <a:xfrm>
            <a:off x="-24887" y="15946"/>
            <a:ext cx="24433774" cy="1130552"/>
          </a:xfrm>
          <a:prstGeom prst="rect">
            <a:avLst/>
          </a:prstGeom>
        </p:spPr>
        <p:txBody>
          <a:bodyPr/>
          <a:lstStyle>
            <a:lvl1pPr defTabSz="602615">
              <a:defRPr spc="-183" sz="6132"/>
            </a:lvl1pPr>
          </a:lstStyle>
          <a:p>
            <a:pPr/>
            <a:r>
              <a:t>The Ordination offering (ch.8)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What is the goal of the offerings in verses 1-7?…"/>
          <p:cNvSpPr txBox="1"/>
          <p:nvPr>
            <p:ph type="body" idx="1"/>
          </p:nvPr>
        </p:nvSpPr>
        <p:spPr>
          <a:xfrm>
            <a:off x="164099" y="1250540"/>
            <a:ext cx="24055801" cy="12388609"/>
          </a:xfrm>
          <a:prstGeom prst="rect">
            <a:avLst/>
          </a:prstGeom>
        </p:spPr>
        <p:txBody>
          <a:bodyPr/>
          <a:lstStyle/>
          <a:p>
            <a:pPr marL="926041" indent="-926041">
              <a:buClrTx/>
              <a:buAutoNum type="arabicPeriod" startAt="4"/>
              <a:defRPr sz="5000"/>
            </a:pPr>
            <a:r>
              <a:t>What is the goal of the offerings in verses 1-7? </a:t>
            </a:r>
          </a:p>
          <a:p>
            <a:pPr lvl="1" marL="1140883" indent="-582083">
              <a:defRPr i="1" sz="5000"/>
            </a:pPr>
            <a:r>
              <a:t>the Lord will appear to you (v.4); the glory of the Lord may appear to you (v6)</a:t>
            </a:r>
          </a:p>
          <a:p>
            <a:pPr marL="926041" indent="-926041">
              <a:buClrTx/>
              <a:buAutoNum type="arabicPeriod" startAt="4"/>
              <a:defRPr sz="5000"/>
            </a:pPr>
            <a:r>
              <a:t>What is the order of the sacrifices offered in verses 15-21? Bonus: Why might this be important? </a:t>
            </a:r>
          </a:p>
          <a:p>
            <a:pPr lvl="1" marL="1140883" indent="-582083">
              <a:defRPr sz="5000"/>
            </a:pPr>
            <a:r>
              <a:t>Sin offering, burnt offering, grain offering, peace offering </a:t>
            </a:r>
          </a:p>
          <a:p>
            <a:pPr lvl="1" marL="1140883" indent="-582083">
              <a:defRPr sz="5000"/>
            </a:pPr>
            <a:r>
              <a:t>They have atonement for their unholiness (sin), they give their life (burnt), they give their labor (grain), they enjoy communion/fellowship with God (peace)</a:t>
            </a:r>
          </a:p>
        </p:txBody>
      </p:sp>
      <p:sp>
        <p:nvSpPr>
          <p:cNvPr id="193" name="First day of Priestly Work(ch.9)"/>
          <p:cNvSpPr txBox="1"/>
          <p:nvPr>
            <p:ph type="title"/>
          </p:nvPr>
        </p:nvSpPr>
        <p:spPr>
          <a:xfrm>
            <a:off x="-24887" y="15946"/>
            <a:ext cx="24433774" cy="1130552"/>
          </a:xfrm>
          <a:prstGeom prst="rect">
            <a:avLst/>
          </a:prstGeom>
        </p:spPr>
        <p:txBody>
          <a:bodyPr/>
          <a:lstStyle>
            <a:lvl1pPr defTabSz="602615">
              <a:defRPr spc="-183" sz="6132"/>
            </a:lvl1pPr>
          </a:lstStyle>
          <a:p>
            <a:pPr/>
            <a:r>
              <a:t>First day of Priestly Work(ch.9)</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What other verses can you find about the “fire of the Lord” (v.24)?"/>
          <p:cNvSpPr txBox="1"/>
          <p:nvPr>
            <p:ph type="body" sz="quarter" idx="1"/>
          </p:nvPr>
        </p:nvSpPr>
        <p:spPr>
          <a:xfrm>
            <a:off x="164099" y="1250540"/>
            <a:ext cx="24055801" cy="1130552"/>
          </a:xfrm>
          <a:prstGeom prst="rect">
            <a:avLst/>
          </a:prstGeom>
        </p:spPr>
        <p:txBody>
          <a:bodyPr/>
          <a:lstStyle>
            <a:lvl1pPr marL="926041" indent="-926041">
              <a:buClrTx/>
              <a:buAutoNum type="arabicPeriod" startAt="6"/>
              <a:defRPr sz="5000"/>
            </a:lvl1pPr>
          </a:lstStyle>
          <a:p>
            <a:pPr/>
            <a:r>
              <a:t>What other verses can you find about the “fire of the Lord” (v.24)?</a:t>
            </a:r>
          </a:p>
        </p:txBody>
      </p:sp>
      <p:sp>
        <p:nvSpPr>
          <p:cNvPr id="196" name="First day of Priestly Work(ch.9)"/>
          <p:cNvSpPr txBox="1"/>
          <p:nvPr>
            <p:ph type="title"/>
          </p:nvPr>
        </p:nvSpPr>
        <p:spPr>
          <a:xfrm>
            <a:off x="-24887" y="15946"/>
            <a:ext cx="24433774" cy="1130552"/>
          </a:xfrm>
          <a:prstGeom prst="rect">
            <a:avLst/>
          </a:prstGeom>
        </p:spPr>
        <p:txBody>
          <a:bodyPr/>
          <a:lstStyle>
            <a:lvl1pPr defTabSz="602615">
              <a:defRPr spc="-183" sz="6132"/>
            </a:lvl1pPr>
          </a:lstStyle>
          <a:p>
            <a:pPr/>
            <a:r>
              <a:t>First day of Priestly Work(ch.9)</a:t>
            </a:r>
          </a:p>
        </p:txBody>
      </p:sp>
      <p:sp>
        <p:nvSpPr>
          <p:cNvPr id="197" name="Abel’s offering (Gen. 4:4)…"/>
          <p:cNvSpPr txBox="1"/>
          <p:nvPr/>
        </p:nvSpPr>
        <p:spPr>
          <a:xfrm>
            <a:off x="164100" y="2293463"/>
            <a:ext cx="24274829" cy="83813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213741">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Abel’s offering (Gen. 4:4)</a:t>
            </a:r>
          </a:p>
          <a:p>
            <a:pPr lvl="1" marL="1140883" indent="-582083" algn="l" defTabSz="2438400">
              <a:spcBef>
                <a:spcPts val="2400"/>
              </a:spcBef>
              <a:buClr>
                <a:srgbClr val="FFFFFF"/>
              </a:buClr>
              <a:buSzPct val="100000"/>
              <a:buChar char="•"/>
              <a:defRPr sz="5000">
                <a:solidFill>
                  <a:srgbClr val="FFFFFF"/>
                </a:solidFill>
              </a:defRPr>
            </a:pPr>
            <a:r>
              <a:t>Sodom and Gomorrah destroyed (Gen. 19:24)</a:t>
            </a:r>
          </a:p>
          <a:p>
            <a:pPr lvl="1" marL="1140883" indent="-582083" algn="l" defTabSz="2438400">
              <a:spcBef>
                <a:spcPts val="2400"/>
              </a:spcBef>
              <a:buClr>
                <a:srgbClr val="FFFFFF"/>
              </a:buClr>
              <a:buSzPct val="100000"/>
              <a:buChar char="•"/>
              <a:defRPr sz="5000">
                <a:solidFill>
                  <a:srgbClr val="FFFFFF"/>
                </a:solidFill>
              </a:defRPr>
            </a:pPr>
            <a:r>
              <a:t>Aaron’s offering (Lev. 9:24)</a:t>
            </a:r>
          </a:p>
          <a:p>
            <a:pPr lvl="1" marL="1140883" indent="-582083" algn="l" defTabSz="2438400">
              <a:spcBef>
                <a:spcPts val="2400"/>
              </a:spcBef>
              <a:buClr>
                <a:srgbClr val="FFFFFF"/>
              </a:buClr>
              <a:buSzPct val="100000"/>
              <a:buChar char="•"/>
              <a:defRPr sz="5000">
                <a:solidFill>
                  <a:srgbClr val="FFFFFF"/>
                </a:solidFill>
              </a:defRPr>
            </a:pPr>
            <a:r>
              <a:t>Nadab and Abihu offering strange fire (Lev. 10:2)</a:t>
            </a:r>
          </a:p>
          <a:p>
            <a:pPr lvl="1" marL="1140883" indent="-582083" algn="l" defTabSz="2438400">
              <a:spcBef>
                <a:spcPts val="2400"/>
              </a:spcBef>
              <a:buClr>
                <a:srgbClr val="FFFFFF"/>
              </a:buClr>
              <a:buSzPct val="100000"/>
              <a:buChar char="•"/>
              <a:defRPr sz="5000">
                <a:solidFill>
                  <a:srgbClr val="FFFFFF"/>
                </a:solidFill>
              </a:defRPr>
            </a:pPr>
            <a:r>
              <a:t>Men burning incense at Korah’s rebellion (Num. 16:35)</a:t>
            </a:r>
          </a:p>
          <a:p>
            <a:pPr lvl="1" marL="1140883" indent="-582083" algn="l" defTabSz="2438400">
              <a:spcBef>
                <a:spcPts val="2400"/>
              </a:spcBef>
              <a:buClr>
                <a:srgbClr val="FFFFFF"/>
              </a:buClr>
              <a:buSzPct val="100000"/>
              <a:buChar char="•"/>
              <a:defRPr sz="5000">
                <a:solidFill>
                  <a:srgbClr val="FFFFFF"/>
                </a:solidFill>
              </a:defRPr>
            </a:pPr>
            <a:r>
              <a:t>Gideon’s offering (Jdg. 6:21)</a:t>
            </a:r>
          </a:p>
          <a:p>
            <a:pPr lvl="1" marL="1140883" indent="-582083" algn="l" defTabSz="2438400">
              <a:spcBef>
                <a:spcPts val="2400"/>
              </a:spcBef>
              <a:buClr>
                <a:srgbClr val="FFFFFF"/>
              </a:buClr>
              <a:buSzPct val="100000"/>
              <a:buChar char="•"/>
              <a:defRPr sz="5000">
                <a:solidFill>
                  <a:srgbClr val="FFFFFF"/>
                </a:solidFill>
              </a:defRPr>
            </a:pPr>
            <a:r>
              <a:t>Manoah’s offering (Jdg. 13:19-23)</a:t>
            </a:r>
          </a:p>
          <a:p>
            <a:pPr lvl="1" marL="1140883" indent="-582083" algn="l" defTabSz="2438400">
              <a:spcBef>
                <a:spcPts val="2400"/>
              </a:spcBef>
              <a:buClr>
                <a:srgbClr val="FFFFFF"/>
              </a:buClr>
              <a:buSzPct val="100000"/>
              <a:buChar char="•"/>
              <a:defRPr sz="5000">
                <a:solidFill>
                  <a:srgbClr val="FFFFFF"/>
                </a:solidFill>
              </a:defRPr>
            </a:pPr>
            <a:r>
              <a:t>Elijah verses the prophets of Baal (1 Ki. 18:38)</a:t>
            </a:r>
          </a:p>
          <a:p>
            <a:pPr lvl="1" marL="1140883" indent="-582083" algn="l" defTabSz="2438400">
              <a:spcBef>
                <a:spcPts val="2400"/>
              </a:spcBef>
              <a:buClr>
                <a:srgbClr val="FFFFFF"/>
              </a:buClr>
              <a:buSzPct val="100000"/>
              <a:buChar char="•"/>
              <a:defRPr sz="5000">
                <a:solidFill>
                  <a:srgbClr val="FFFFFF"/>
                </a:solidFill>
              </a:defRPr>
            </a:pPr>
            <a:r>
              <a:t>David’s offering (1 Chron. 21:26)</a:t>
            </a:r>
          </a:p>
          <a:p>
            <a:pPr lvl="1" marL="1140883" indent="-582083" algn="l" defTabSz="2438400">
              <a:spcBef>
                <a:spcPts val="2400"/>
              </a:spcBef>
              <a:buClr>
                <a:srgbClr val="FFFFFF"/>
              </a:buClr>
              <a:buSzPct val="100000"/>
              <a:buChar char="•"/>
              <a:defRPr sz="5000">
                <a:solidFill>
                  <a:srgbClr val="FFFFFF"/>
                </a:solidFill>
              </a:defRPr>
            </a:pPr>
            <a:r>
              <a:t>Solomon dedicating the temple (2 Chron. 7:1)</a:t>
            </a:r>
          </a:p>
        </p:txBody>
      </p:sp>
      <p:sp>
        <p:nvSpPr>
          <p:cNvPr id="198" name="Deut. 4:24…"/>
          <p:cNvSpPr txBox="1"/>
          <p:nvPr/>
        </p:nvSpPr>
        <p:spPr>
          <a:xfrm>
            <a:off x="164100" y="10504934"/>
            <a:ext cx="24055800" cy="29790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Deut. 4:24</a:t>
            </a:r>
          </a:p>
          <a:p>
            <a:pPr lvl="1" marL="1140883" indent="-582083" algn="l" defTabSz="2438400">
              <a:spcBef>
                <a:spcPts val="2400"/>
              </a:spcBef>
              <a:buClr>
                <a:srgbClr val="FFFFFF"/>
              </a:buClr>
              <a:buSzPct val="100000"/>
              <a:buChar char="•"/>
              <a:defRPr sz="5000">
                <a:solidFill>
                  <a:srgbClr val="FFFFFF"/>
                </a:solidFill>
              </a:defRPr>
            </a:pPr>
            <a:r>
              <a:t>Heb. 12:28-29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Burnt offering (vs.8-13)…"/>
          <p:cNvSpPr txBox="1"/>
          <p:nvPr>
            <p:ph type="body" idx="1"/>
          </p:nvPr>
        </p:nvSpPr>
        <p:spPr>
          <a:xfrm>
            <a:off x="164099" y="1250540"/>
            <a:ext cx="24055801" cy="12388609"/>
          </a:xfrm>
          <a:prstGeom prst="rect">
            <a:avLst/>
          </a:prstGeom>
        </p:spPr>
        <p:txBody>
          <a:bodyPr/>
          <a:lstStyle/>
          <a:p>
            <a:pPr marL="582083" indent="-582083">
              <a:defRPr sz="5000"/>
            </a:pPr>
            <a:r>
              <a:t>Burnt offering (vs.8-13)</a:t>
            </a:r>
          </a:p>
          <a:p>
            <a:pPr marL="582083" indent="-582083">
              <a:defRPr sz="5000"/>
            </a:pPr>
            <a:r>
              <a:t>Grain offering (vs.14-23)</a:t>
            </a:r>
          </a:p>
          <a:p>
            <a:pPr marL="582083" indent="-582083">
              <a:defRPr sz="5000"/>
            </a:pPr>
            <a:r>
              <a:t>Sin offering (vs.24-30)</a:t>
            </a:r>
          </a:p>
          <a:p>
            <a:pPr marL="582083" indent="-582083">
              <a:defRPr sz="5000"/>
            </a:pPr>
            <a:r>
              <a:t>Guilt offering (7:1-7)</a:t>
            </a:r>
          </a:p>
          <a:p>
            <a:pPr marL="582083" indent="-582083">
              <a:defRPr sz="5000"/>
            </a:pPr>
            <a:r>
              <a:t>Other instructions (7:8-10)</a:t>
            </a:r>
          </a:p>
        </p:txBody>
      </p:sp>
      <p:sp>
        <p:nvSpPr>
          <p:cNvPr id="201" name="Instructions for Priests (6:8-7:7)"/>
          <p:cNvSpPr txBox="1"/>
          <p:nvPr>
            <p:ph type="title"/>
          </p:nvPr>
        </p:nvSpPr>
        <p:spPr>
          <a:xfrm>
            <a:off x="-24887" y="15946"/>
            <a:ext cx="24433774" cy="1130552"/>
          </a:xfrm>
          <a:prstGeom prst="rect">
            <a:avLst/>
          </a:prstGeom>
        </p:spPr>
        <p:txBody>
          <a:bodyPr/>
          <a:lstStyle>
            <a:lvl1pPr defTabSz="602615">
              <a:defRPr spc="-183" sz="6132"/>
            </a:lvl1pPr>
          </a:lstStyle>
          <a:p>
            <a:pPr/>
            <a:r>
              <a:t>Instructions for Priests (6:8-7:7)</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hanksgiving (vs.12-15)…"/>
          <p:cNvSpPr txBox="1"/>
          <p:nvPr>
            <p:ph type="body" idx="1"/>
          </p:nvPr>
        </p:nvSpPr>
        <p:spPr>
          <a:xfrm>
            <a:off x="164099" y="1250540"/>
            <a:ext cx="24055801" cy="12388609"/>
          </a:xfrm>
          <a:prstGeom prst="rect">
            <a:avLst/>
          </a:prstGeom>
        </p:spPr>
        <p:txBody>
          <a:bodyPr/>
          <a:lstStyle/>
          <a:p>
            <a:pPr marL="582083" indent="-582083">
              <a:defRPr sz="5000"/>
            </a:pPr>
            <a:r>
              <a:t>Thanksgiving (vs.12-15) </a:t>
            </a:r>
          </a:p>
          <a:p>
            <a:pPr lvl="1" marL="1140883" indent="-582083">
              <a:defRPr sz="5000"/>
            </a:pPr>
            <a:r>
              <a:t>Accompanied by the grain offering and to be eaten that day </a:t>
            </a:r>
          </a:p>
          <a:p>
            <a:pPr marL="582083" indent="-582083">
              <a:defRPr sz="5000"/>
            </a:pPr>
            <a:r>
              <a:t>Votive/free will (vs.16-21)</a:t>
            </a:r>
          </a:p>
          <a:p>
            <a:pPr lvl="1" marL="1140883" indent="-582083">
              <a:defRPr sz="5000"/>
            </a:pPr>
            <a:r>
              <a:t>Could be eaten that day or the next but it is burned on the third day.</a:t>
            </a:r>
          </a:p>
          <a:p>
            <a:pPr marL="582083" indent="-582083">
              <a:defRPr sz="5000"/>
            </a:pPr>
            <a:r>
              <a:t>These offerings are voluntary but they must be offered as God said. </a:t>
            </a:r>
          </a:p>
          <a:p>
            <a:pPr marL="582083" indent="-582083">
              <a:defRPr sz="5000"/>
            </a:pPr>
            <a:r>
              <a:t>A person must be clean in order to enjoy peace and fellowship with God (vs.19-21)</a:t>
            </a:r>
          </a:p>
        </p:txBody>
      </p:sp>
      <p:sp>
        <p:nvSpPr>
          <p:cNvPr id="204" name="Peace offerings (7:11-21)"/>
          <p:cNvSpPr txBox="1"/>
          <p:nvPr>
            <p:ph type="title"/>
          </p:nvPr>
        </p:nvSpPr>
        <p:spPr>
          <a:xfrm>
            <a:off x="-24887" y="15946"/>
            <a:ext cx="24433774" cy="1130552"/>
          </a:xfrm>
          <a:prstGeom prst="rect">
            <a:avLst/>
          </a:prstGeom>
        </p:spPr>
        <p:txBody>
          <a:bodyPr/>
          <a:lstStyle>
            <a:lvl1pPr defTabSz="602615">
              <a:defRPr spc="-183" sz="6132"/>
            </a:lvl1pPr>
          </a:lstStyle>
          <a:p>
            <a:pPr/>
            <a:r>
              <a:t>Peace offerings (7:11-21)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Lev 8:1-5 – Command is given…"/>
          <p:cNvSpPr txBox="1"/>
          <p:nvPr>
            <p:ph type="body" idx="1"/>
          </p:nvPr>
        </p:nvSpPr>
        <p:spPr>
          <a:xfrm>
            <a:off x="164099" y="1250540"/>
            <a:ext cx="24055801" cy="12388609"/>
          </a:xfrm>
          <a:prstGeom prst="rect">
            <a:avLst/>
          </a:prstGeom>
        </p:spPr>
        <p:txBody>
          <a:bodyPr/>
          <a:lstStyle/>
          <a:p>
            <a:pPr marL="582083" indent="-582083">
              <a:defRPr b="1" sz="5000"/>
            </a:pPr>
            <a:r>
              <a:t>Lev 8:1-5 – Command is given</a:t>
            </a:r>
          </a:p>
          <a:p>
            <a:pPr lvl="1" marL="1140883" indent="-582083">
              <a:defRPr sz="5000"/>
            </a:pPr>
            <a:r>
              <a:t>1 Pet 2:9 – “But you are a chosen race, a royal priesthood, a holy nation, a people for God’s own possession, so that you may proclaim the excellencies of Him who has called you out of darkness into His marvelous light”</a:t>
            </a:r>
          </a:p>
          <a:p>
            <a:pPr marL="582083" indent="-582083">
              <a:defRPr b="1" sz="5000"/>
            </a:pPr>
            <a:r>
              <a:t>Lev 8:6-9 – Priests are washed and clothed</a:t>
            </a:r>
          </a:p>
          <a:p>
            <a:pPr lvl="1" marL="1140883" indent="-582083">
              <a:defRPr sz="5000"/>
            </a:pPr>
            <a:r>
              <a:t>Tit 3:5 – “He saved us, not on the basis of deeds which we have done in righteousness, but according to His mercy, by the washing of regeneration and renewing by the Holy Spirit”</a:t>
            </a:r>
          </a:p>
          <a:p>
            <a:pPr lvl="1" marL="1140883" indent="-582083">
              <a:defRPr sz="5000"/>
            </a:pPr>
            <a:r>
              <a:t>Ex 28:2 – “You shall make holy garments for Aaron your brother, for glory and for beauty.”</a:t>
            </a:r>
          </a:p>
          <a:p>
            <a:pPr lvl="1" marL="1140883" indent="-582083">
              <a:defRPr sz="5000"/>
            </a:pPr>
            <a:r>
              <a:t>Gal 3:27 – “For all of you who were baptized into Christ have clothed yourselves with Christ”</a:t>
            </a:r>
          </a:p>
        </p:txBody>
      </p:sp>
      <p:sp>
        <p:nvSpPr>
          <p:cNvPr id="207" name="Consecration"/>
          <p:cNvSpPr txBox="1"/>
          <p:nvPr>
            <p:ph type="title"/>
          </p:nvPr>
        </p:nvSpPr>
        <p:spPr>
          <a:xfrm>
            <a:off x="-24887" y="15946"/>
            <a:ext cx="24433774" cy="1130552"/>
          </a:xfrm>
          <a:prstGeom prst="rect">
            <a:avLst/>
          </a:prstGeom>
        </p:spPr>
        <p:txBody>
          <a:bodyPr/>
          <a:lstStyle>
            <a:lvl1pPr defTabSz="602615">
              <a:defRPr spc="-183" sz="6132"/>
            </a:lvl1pPr>
          </a:lstStyle>
          <a:p>
            <a:pPr/>
            <a:r>
              <a:t>Consecration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