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lide bullet text"/>
          <p:cNvSpPr txBox="1"/>
          <p:nvPr>
            <p:ph type="body" idx="1"/>
          </p:nvPr>
        </p:nvSpPr>
        <p:spPr>
          <a:xfrm>
            <a:off x="164099" y="1250540"/>
            <a:ext cx="23932054" cy="12388609"/>
          </a:xfrm>
          <a:prstGeom prst="rect">
            <a:avLst/>
          </a:prstGeom>
        </p:spPr>
        <p:txBody>
          <a:bodyPr/>
          <a:lstStyle/>
          <a:p>
            <a:pPr lvl="1" marL="1140883" indent="-582083">
              <a:defRPr sz="500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What Verses 19-25 are a call to be God’s holy and separate people. What does the Bible teach about our reputation with outsiders? (See 1 Timothy 3:7; Acts 6:3; Colossians 4:5)…"/>
          <p:cNvSpPr txBox="1"/>
          <p:nvPr>
            <p:ph type="body" idx="1"/>
          </p:nvPr>
        </p:nvSpPr>
        <p:spPr>
          <a:xfrm>
            <a:off x="164099" y="1165119"/>
            <a:ext cx="23869360" cy="12474030"/>
          </a:xfrm>
          <a:prstGeom prst="rect">
            <a:avLst/>
          </a:prstGeom>
        </p:spPr>
        <p:txBody>
          <a:bodyPr/>
          <a:lstStyle/>
          <a:p>
            <a:pPr marL="898260" indent="-898260" defTabSz="2365248">
              <a:spcBef>
                <a:spcPts val="2300"/>
              </a:spcBef>
              <a:buClrTx/>
              <a:buAutoNum type="arabicPeriod" startAt="1"/>
              <a:defRPr sz="4850"/>
            </a:pPr>
            <a:r>
              <a:t>What Verses 19-25 are a call to be God’s holy and separate people. What does the Bible teach about our reputation with outsiders? (See 1 Timothy 3:7; Acts 6:3; Colossians 4:5) </a:t>
            </a:r>
          </a:p>
          <a:p>
            <a:pPr lvl="1" marL="1106656" indent="-564620" defTabSz="2365248">
              <a:spcBef>
                <a:spcPts val="2300"/>
              </a:spcBef>
              <a:defRPr sz="4850"/>
            </a:pPr>
            <a:r>
              <a:t>1 Timothy 3:7 NASB95- And he must have a good reputation with those outside the church, so that he will not fall into reproach and the snare of the devil.</a:t>
            </a:r>
          </a:p>
          <a:p>
            <a:pPr lvl="1" marL="1106656" indent="-564620" defTabSz="2365248">
              <a:spcBef>
                <a:spcPts val="2300"/>
              </a:spcBef>
              <a:defRPr sz="4850"/>
            </a:pPr>
            <a:r>
              <a:t>Acts 6:3 NASB95- Therefore, brethren, select from among you seven men of good reputation, full of the Spirit and of wisdom, whom we may put in charge of this task.</a:t>
            </a:r>
          </a:p>
          <a:p>
            <a:pPr lvl="1" marL="1106656" indent="-564620" defTabSz="2365248">
              <a:spcBef>
                <a:spcPts val="2300"/>
              </a:spcBef>
              <a:defRPr sz="4850"/>
            </a:pPr>
            <a:r>
              <a:t>Colossians 4:5 NASB95- Conduct yourselves with wisdom toward outsiders, making the most of the opportunity.</a:t>
            </a:r>
          </a:p>
          <a:p>
            <a:pPr lvl="1" marL="1106656" indent="-564620" defTabSz="2365248">
              <a:spcBef>
                <a:spcPts val="2300"/>
              </a:spcBef>
              <a:defRPr sz="4850"/>
            </a:pPr>
            <a:r>
              <a:t>As priests we are representatives of God to others. People evaluate the worthiness of our message based on our reputations as the people of God. If we have poor reputations, our message is tainted as well.</a:t>
            </a:r>
          </a:p>
        </p:txBody>
      </p:sp>
      <p:sp>
        <p:nvSpPr>
          <p:cNvPr id="184"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How does God instruct His people to treat the stranger/sojourner/alien in the land? (see Exodus 22:21; 23:9; Deut. 10:18-19; 14:29; 24:14-17; 27:19; Psalm 146:9)…"/>
          <p:cNvSpPr txBox="1"/>
          <p:nvPr>
            <p:ph type="body" idx="1"/>
          </p:nvPr>
        </p:nvSpPr>
        <p:spPr>
          <a:xfrm>
            <a:off x="164099" y="1165119"/>
            <a:ext cx="23869360" cy="12474030"/>
          </a:xfrm>
          <a:prstGeom prst="rect">
            <a:avLst/>
          </a:prstGeom>
        </p:spPr>
        <p:txBody>
          <a:bodyPr/>
          <a:lstStyle/>
          <a:p>
            <a:pPr marL="926041" indent="-926041">
              <a:buClrTx/>
              <a:buAutoNum type="arabicPeriod" startAt="2"/>
              <a:defRPr sz="5000"/>
            </a:pPr>
            <a:r>
              <a:t>How does God instruct His people to treat the stranger/sojourner/alien in the land? (see Exodus 22:21; 23:9; Deut. 10:18-19; 14:29; 24:14-17; 27:19; Psalm 146:9) </a:t>
            </a:r>
          </a:p>
          <a:p>
            <a:pPr lvl="1" marL="1140883" indent="-582083">
              <a:defRPr sz="5000"/>
            </a:pPr>
            <a:r>
              <a:t>Exodus 22:20-24 NASB95- “He who sacrifices to any god, other than to the LORD alone, shall be utterly destroyed. [21] “You shall not wrong a stranger or oppress him, for you were strangers in the land of Egypt. … [24] and My anger will be kindled, and I will kill you with the sword, and your wives shall become widows and your children fatherless. </a:t>
            </a:r>
          </a:p>
          <a:p>
            <a:pPr lvl="1" marL="1140883" indent="-582083">
              <a:defRPr sz="5000"/>
            </a:pPr>
            <a:r>
              <a:t>Exodus 23:9 NASB95- “You shall not oppress a stranger, since you yourselves know the feelings of a stranger, for you also were strangers in the land of Egypt.</a:t>
            </a:r>
          </a:p>
        </p:txBody>
      </p:sp>
      <p:sp>
        <p:nvSpPr>
          <p:cNvPr id="187"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Deuteronomy 24:14-17 NASB95- “You shall not oppress a hired servant who is poor and needy, whether he is one of your countrymen or one of your aliens who is in your land in your towns. [15] You shall give him his wages on his day before the sun sets, for"/>
          <p:cNvSpPr txBox="1"/>
          <p:nvPr>
            <p:ph type="body" idx="1"/>
          </p:nvPr>
        </p:nvSpPr>
        <p:spPr>
          <a:xfrm>
            <a:off x="164099" y="1250540"/>
            <a:ext cx="23932054" cy="12388609"/>
          </a:xfrm>
          <a:prstGeom prst="rect">
            <a:avLst/>
          </a:prstGeom>
        </p:spPr>
        <p:txBody>
          <a:bodyPr/>
          <a:lstStyle/>
          <a:p>
            <a:pPr lvl="1" marL="1140883" indent="-582083">
              <a:defRPr sz="5000"/>
            </a:pPr>
            <a:r>
              <a:t>Deuteronomy 24:14-17 NASB95- “You shall not oppress a hired servant who is poor and needy, whether he is one of your countrymen or one of your aliens who is in your land in your towns. [15] You shall give him his wages on his day before the sun sets, for he is poor and sets his heart on it; so that he will not cry against you to the LORD and it become sin in you. [16] “Fathers shall not be put to death for their sons, nor shall sons be put to death for their fathers; everyone shall be put to death for his own sin. [17] “You shall not pervert the justice due an alien or an orphan, nor take a widow’s garment in pledge.</a:t>
            </a:r>
          </a:p>
          <a:p>
            <a:pPr lvl="1" marL="1140883" indent="-582083">
              <a:defRPr sz="5000"/>
            </a:pPr>
            <a:r>
              <a:t>Deuteronomy 27:19 NASB95- ‘Cursed is he who distorts the justice due an alien, orphan, and widow.’ And all the people shall say, ‘Amen.’</a:t>
            </a:r>
          </a:p>
          <a:p>
            <a:pPr lvl="1" marL="1140883" indent="-582083">
              <a:defRPr sz="5000"/>
            </a:pPr>
            <a:r>
              <a:t>Psalm 146:9 NASB95- The LORD protects the strangers; He supports the fatherless and the widow, But He thwarts the way of the wicked.</a:t>
            </a:r>
          </a:p>
        </p:txBody>
      </p:sp>
      <p:sp>
        <p:nvSpPr>
          <p:cNvPr id="190"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Deuteronomy 10:18-19 NASB95- He executes justice for the orphan and the widow, and shows His love for the alien by giving him food and clothing. [19] So show your love for the alien, for you were aliens in the land of Egypt.…"/>
          <p:cNvSpPr txBox="1"/>
          <p:nvPr>
            <p:ph type="body" idx="1"/>
          </p:nvPr>
        </p:nvSpPr>
        <p:spPr>
          <a:xfrm>
            <a:off x="164099" y="1250540"/>
            <a:ext cx="23932054" cy="12388609"/>
          </a:xfrm>
          <a:prstGeom prst="rect">
            <a:avLst/>
          </a:prstGeom>
        </p:spPr>
        <p:txBody>
          <a:bodyPr/>
          <a:lstStyle/>
          <a:p>
            <a:pPr lvl="1" marL="1140883" indent="-582083">
              <a:defRPr sz="5000"/>
            </a:pPr>
          </a:p>
          <a:p>
            <a:pPr lvl="1" marL="1140883" indent="-582083">
              <a:defRPr sz="5000"/>
            </a:pPr>
            <a:r>
              <a:t>Deuteronomy 10:18-19 NASB95- He executes justice for the orphan and the widow, and </a:t>
            </a:r>
            <a:r>
              <a:rPr b="1" u="sng"/>
              <a:t>shows His love for the alien</a:t>
            </a:r>
            <a:r>
              <a:t> by giving him food and clothing. [19] So </a:t>
            </a:r>
            <a:r>
              <a:rPr b="1" u="sng"/>
              <a:t>show your love for the alien</a:t>
            </a:r>
            <a:r>
              <a:t>, for you were aliens in the land of Egypt.</a:t>
            </a:r>
          </a:p>
          <a:p>
            <a:pPr lvl="1" marL="1140883" indent="-582083">
              <a:defRPr sz="5000"/>
            </a:pPr>
            <a:r>
              <a:t>Deuteronomy 14:29 NASB95- The Levite, because he has no portion or inheritance among you, and the alien, the orphan and the widow who are in your town, shall come and eat and be satisfied, in order that the LORD your God may bless you in all the work of your hand which you do.</a:t>
            </a:r>
          </a:p>
        </p:txBody>
      </p:sp>
      <p:sp>
        <p:nvSpPr>
          <p:cNvPr id="193"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How does God instruct His people to treat the stranger/sojourner/alien in the land? (see Exodus 22:21; 23:9; Deut. 10:18-19; 14:29; 24:14-17; 27:19; Psalm 146:9)…"/>
          <p:cNvSpPr txBox="1"/>
          <p:nvPr>
            <p:ph type="body" idx="1"/>
          </p:nvPr>
        </p:nvSpPr>
        <p:spPr>
          <a:xfrm>
            <a:off x="164099" y="1165119"/>
            <a:ext cx="23869360" cy="12474030"/>
          </a:xfrm>
          <a:prstGeom prst="rect">
            <a:avLst/>
          </a:prstGeom>
        </p:spPr>
        <p:txBody>
          <a:bodyPr/>
          <a:lstStyle/>
          <a:p>
            <a:pPr marL="916781" indent="-916781" defTabSz="2414016">
              <a:spcBef>
                <a:spcPts val="2300"/>
              </a:spcBef>
              <a:buClrTx/>
              <a:buAutoNum type="arabicPeriod" startAt="2"/>
              <a:defRPr sz="4950"/>
            </a:pPr>
            <a:r>
              <a:t>How does God instruct His people to treat the stranger/sojourner/alien in the land? (see Exodus 22:21; 23:9; Deut. 10:18-19; 14:29; 24:14-17; 27:19; Psalm 146:9) </a:t>
            </a:r>
          </a:p>
          <a:p>
            <a:pPr lvl="1" marL="1129474" indent="-576262" defTabSz="2414016">
              <a:spcBef>
                <a:spcPts val="2300"/>
              </a:spcBef>
              <a:defRPr sz="4950"/>
            </a:pPr>
            <a:r>
              <a:t>Do not forget that you are a stranger too! Israel was constantly reminded that they had been strangers in their past and therefore should show mercy to strangers. And besides this they were strangers on God's earth like we all are. The fact that God created everything, that he created mankind in his image, applies to every human being in every nation in the same way. The “foreigner” isn’t a foreigner to God.</a:t>
            </a:r>
          </a:p>
          <a:p>
            <a:pPr lvl="1" marL="1129474" indent="-576262" defTabSz="2414016">
              <a:spcBef>
                <a:spcPts val="2300"/>
              </a:spcBef>
              <a:defRPr sz="4950"/>
            </a:pPr>
            <a:r>
              <a:t>Do not forget that everything belongs to God. Israel was reminded of the fact that God had given them their land, and that it always remained the land of God. For us this might mean: your land, your property, your money - everything is given to you by God. Therefore be prepared to share it with others who are in need.</a:t>
            </a:r>
          </a:p>
        </p:txBody>
      </p:sp>
      <p:sp>
        <p:nvSpPr>
          <p:cNvPr id="196"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How does God instruct His people to treat the stranger/sojourner/alien in the land? (see Exodus 22:21; 23:9; Deut. 10:18-19; 14:29; 24:14-17; 27:19; Psalm 146:9)…"/>
          <p:cNvSpPr txBox="1"/>
          <p:nvPr>
            <p:ph type="body" idx="1"/>
          </p:nvPr>
        </p:nvSpPr>
        <p:spPr>
          <a:xfrm>
            <a:off x="164099" y="1165119"/>
            <a:ext cx="23869360" cy="12474030"/>
          </a:xfrm>
          <a:prstGeom prst="rect">
            <a:avLst/>
          </a:prstGeom>
        </p:spPr>
        <p:txBody>
          <a:bodyPr/>
          <a:lstStyle/>
          <a:p>
            <a:pPr marL="926041" indent="-926041">
              <a:buClrTx/>
              <a:buAutoNum type="arabicPeriod" startAt="2"/>
              <a:defRPr sz="5000"/>
            </a:pPr>
            <a:r>
              <a:t>How does God instruct His people to treat the stranger/sojourner/alien in the land? (see Exodus 22:21; 23:9; Deut. 10:18-19; 14:29; 24:14-17; 27:19; Psalm 146:9) </a:t>
            </a:r>
          </a:p>
          <a:p>
            <a:pPr lvl="1" marL="1140883" indent="-582083">
              <a:defRPr sz="5000"/>
            </a:pPr>
            <a:r>
              <a:t>Create an atmosphere where people want to live, where they want to become a person of God. In Israel God wanted his people to create such an atmosphere, an atmosphere of loving kindness where strangers could feel at home. Is this a stranger-friendly atmosphere?</a:t>
            </a:r>
          </a:p>
          <a:p>
            <a:pPr lvl="1" marL="1140883" indent="-582083">
              <a:defRPr sz="5000"/>
            </a:pPr>
            <a:r>
              <a:t>Do we as Christians love strangers? Do we help them integrate? Do we care about their welfare? Do we remember the fact that God indeed loves the stranger (Deut 10:18) and that he asks us to love them too?</a:t>
            </a:r>
          </a:p>
        </p:txBody>
      </p:sp>
      <p:sp>
        <p:nvSpPr>
          <p:cNvPr id="199" name="A call to holiness (ch.19)"/>
          <p:cNvSpPr txBox="1"/>
          <p:nvPr>
            <p:ph type="title"/>
          </p:nvPr>
        </p:nvSpPr>
        <p:spPr>
          <a:xfrm>
            <a:off x="-24887" y="15946"/>
            <a:ext cx="24433774" cy="1130552"/>
          </a:xfrm>
          <a:prstGeom prst="rect">
            <a:avLst/>
          </a:prstGeom>
        </p:spPr>
        <p:txBody>
          <a:bodyPr/>
          <a:lstStyle>
            <a:lvl1pPr defTabSz="602615">
              <a:defRPr spc="-183" sz="6132"/>
            </a:lvl1pPr>
          </a:lstStyle>
          <a:p>
            <a:pPr/>
            <a:r>
              <a:t>A call to holiness (ch.19)</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What is the most repeated phrase in this chapter? (Hint: see vs. 2, 9, 10, 12, etc.) Why does God want this for His people? (See verses 22-26)…"/>
          <p:cNvSpPr txBox="1"/>
          <p:nvPr>
            <p:ph type="body" idx="1"/>
          </p:nvPr>
        </p:nvSpPr>
        <p:spPr>
          <a:xfrm>
            <a:off x="225973" y="1250540"/>
            <a:ext cx="23932054" cy="12388609"/>
          </a:xfrm>
          <a:prstGeom prst="rect">
            <a:avLst/>
          </a:prstGeom>
        </p:spPr>
        <p:txBody>
          <a:bodyPr/>
          <a:lstStyle/>
          <a:p>
            <a:pPr marL="926041" indent="-926041">
              <a:buClrTx/>
              <a:buAutoNum type="arabicPeriod" startAt="3"/>
              <a:defRPr sz="5000"/>
            </a:pPr>
            <a:r>
              <a:t>What is the most repeated phrase in this chapter? (Hint: see vs. 2, 9, 10, 12, etc.) Why does God want this for His people? (See verses 22-26)</a:t>
            </a:r>
          </a:p>
          <a:p>
            <a:pPr lvl="1" marL="1140883" indent="-582083">
              <a:defRPr sz="5000"/>
            </a:pPr>
            <a:r>
              <a:t>Shall surely be put to death; this communicates the ideal standard God’s people were to live up to. This would make you take sin more seriously. </a:t>
            </a:r>
          </a:p>
          <a:p>
            <a:pPr lvl="1" marL="1140883" indent="-582083">
              <a:defRPr sz="5000"/>
            </a:pPr>
            <a:r>
              <a:t>Romans 6:23 NASB95- For the wages of sin is death, but the free gift of God is eternal life in Christ Jesus our Lord.</a:t>
            </a:r>
          </a:p>
          <a:p>
            <a:pPr lvl="1" marL="1140883" indent="-582083">
              <a:defRPr sz="5000"/>
            </a:pPr>
            <a:r>
              <a:t>James 1:14-15 NASB95- But each one is tempted when he is carried away and enticed by his own lust. [15] Then when lust has conceived, it gives birth to sin; and when sin is accomplished, it brings forth death.</a:t>
            </a:r>
          </a:p>
        </p:txBody>
      </p:sp>
      <p:sp>
        <p:nvSpPr>
          <p:cNvPr id="202" name="Failure to keep God’s statues (ch.20)"/>
          <p:cNvSpPr txBox="1"/>
          <p:nvPr>
            <p:ph type="title"/>
          </p:nvPr>
        </p:nvSpPr>
        <p:spPr>
          <a:xfrm>
            <a:off x="-24887" y="15946"/>
            <a:ext cx="24433774" cy="1130552"/>
          </a:xfrm>
          <a:prstGeom prst="rect">
            <a:avLst/>
          </a:prstGeom>
        </p:spPr>
        <p:txBody>
          <a:bodyPr/>
          <a:lstStyle>
            <a:lvl1pPr defTabSz="602615">
              <a:defRPr spc="-183" sz="6132"/>
            </a:lvl1pPr>
          </a:lstStyle>
          <a:p>
            <a:pPr/>
            <a:r>
              <a:t>Failure to keep God’s statues (ch.20)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In verses 16-24 God states that the priests are to be without defect. What might be the spiritual application for us today? (see 2 Corinthians 7:1)…"/>
          <p:cNvSpPr txBox="1"/>
          <p:nvPr>
            <p:ph type="body" idx="1"/>
          </p:nvPr>
        </p:nvSpPr>
        <p:spPr>
          <a:xfrm>
            <a:off x="225973" y="1250540"/>
            <a:ext cx="23932054" cy="12388609"/>
          </a:xfrm>
          <a:prstGeom prst="rect">
            <a:avLst/>
          </a:prstGeom>
        </p:spPr>
        <p:txBody>
          <a:bodyPr/>
          <a:lstStyle/>
          <a:p>
            <a:pPr marL="926041" indent="-926041">
              <a:buClrTx/>
              <a:buAutoNum type="arabicPeriod" startAt="4"/>
              <a:defRPr sz="5000"/>
            </a:pPr>
            <a:r>
              <a:t>In verses 16-24 God states that the priests are to be without defect. What might be the spiritual application for us today? (see 2 Corinthians 7:1)</a:t>
            </a:r>
          </a:p>
          <a:p>
            <a:pPr lvl="1" marL="1140883" indent="-582083">
              <a:defRPr sz="5000"/>
            </a:pPr>
            <a:r>
              <a:t>2 Corinthians 7:1 NASB95- Therefore, having these promises, beloved, let us cleanse ourselves from all defilement of flesh and spirit, perfecting holiness in the fear of God.</a:t>
            </a:r>
          </a:p>
          <a:p>
            <a:pPr lvl="1" marL="1140883" indent="-582083">
              <a:defRPr sz="5000"/>
            </a:pPr>
            <a:r>
              <a:t>God wants His priests to be with out defect (sin) so that we can offer the sacrifices and service as those who represent God </a:t>
            </a:r>
          </a:p>
        </p:txBody>
      </p:sp>
      <p:sp>
        <p:nvSpPr>
          <p:cNvPr id="205" name="Sanctification of the priesthood (ch.21)"/>
          <p:cNvSpPr txBox="1"/>
          <p:nvPr>
            <p:ph type="title"/>
          </p:nvPr>
        </p:nvSpPr>
        <p:spPr>
          <a:xfrm>
            <a:off x="-24887" y="15946"/>
            <a:ext cx="24433774" cy="1130552"/>
          </a:xfrm>
          <a:prstGeom prst="rect">
            <a:avLst/>
          </a:prstGeom>
        </p:spPr>
        <p:txBody>
          <a:bodyPr/>
          <a:lstStyle>
            <a:lvl1pPr defTabSz="602615">
              <a:defRPr spc="-183" sz="6132"/>
            </a:lvl1pPr>
          </a:lstStyle>
          <a:p>
            <a:pPr/>
            <a:r>
              <a:t>Sanctification of the priesthood (ch.21)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