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Our words matter! What we say or don’t say can bring people closer to or further away from God’s holiness…"/>
          <p:cNvSpPr txBox="1"/>
          <p:nvPr>
            <p:ph type="body" idx="1"/>
          </p:nvPr>
        </p:nvSpPr>
        <p:spPr>
          <a:xfrm>
            <a:off x="164099" y="1214610"/>
            <a:ext cx="23932054" cy="12424539"/>
          </a:xfrm>
          <a:prstGeom prst="rect">
            <a:avLst/>
          </a:prstGeom>
        </p:spPr>
        <p:txBody>
          <a:bodyPr/>
          <a:lstStyle/>
          <a:p>
            <a:pPr lvl="1" marL="1140883" indent="-582083">
              <a:defRPr sz="5000"/>
            </a:pPr>
            <a:r>
              <a:t>Our words matter! What we say or don’t say can bring people closer to or further away from God’s holiness</a:t>
            </a:r>
          </a:p>
          <a:p>
            <a:pPr lvl="1" marL="1140883" indent="-582083">
              <a:defRPr sz="5000"/>
            </a:pPr>
            <a:r>
              <a:t>1 Peter 2:21-23 NASB95- For you have been called for this purpose, since Christ also suffered for you, leaving you an example for you to follow in His steps, [22] WHO COMMITTED NO SIN, NOR WAS ANY DECEIT FOUND IN HIS MOUTH; [23] and while being reviled, He did not revile in return; while suffering, He uttered no threats, but kept entrusting Himself to Him who judges righteously;</a:t>
            </a:r>
          </a:p>
        </p:txBody>
      </p:sp>
      <p:sp>
        <p:nvSpPr>
          <p:cNvPr id="208" name="So what?"/>
          <p:cNvSpPr txBox="1"/>
          <p:nvPr>
            <p:ph type="title"/>
          </p:nvPr>
        </p:nvSpPr>
        <p:spPr>
          <a:xfrm>
            <a:off x="-24887" y="15946"/>
            <a:ext cx="24433774" cy="1130552"/>
          </a:xfrm>
          <a:prstGeom prst="rect">
            <a:avLst/>
          </a:prstGeom>
        </p:spPr>
        <p:txBody>
          <a:bodyPr/>
          <a:lstStyle>
            <a:lvl1pPr defTabSz="602615">
              <a:defRPr spc="-183" sz="6132"/>
            </a:lvl1pPr>
          </a:lstStyle>
          <a:p>
            <a:pPr/>
            <a:r>
              <a:t>So what?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Leviticus 24:23 NASB95- Then Moses spoke to the sons of Israel, and they brought the one who had cursed outside the camp and stoned him with stones. Thus the sons of Israel did, just as the LORD had commanded Moses.…"/>
          <p:cNvSpPr txBox="1"/>
          <p:nvPr>
            <p:ph type="body" idx="1"/>
          </p:nvPr>
        </p:nvSpPr>
        <p:spPr>
          <a:xfrm>
            <a:off x="225973" y="1560078"/>
            <a:ext cx="23932054" cy="12079071"/>
          </a:xfrm>
          <a:prstGeom prst="rect">
            <a:avLst/>
          </a:prstGeom>
        </p:spPr>
        <p:txBody>
          <a:bodyPr/>
          <a:lstStyle/>
          <a:p>
            <a:pPr lvl="1" marL="1140883" indent="-582083">
              <a:defRPr sz="5000"/>
            </a:pPr>
            <a:r>
              <a:t>Leviticus 24:23 NASB95- Then Moses spoke to the sons of Israel, and they brought the one who had cursed outside the camp and stoned him with stones. Thus the sons of Israel did, just as the LORD had commanded Moses.</a:t>
            </a:r>
          </a:p>
          <a:p>
            <a:pPr lvl="1" marL="1140883" indent="-582083">
              <a:defRPr sz="5000"/>
            </a:pPr>
            <a:r>
              <a:t>This verse is important. It demonstrates to us that the law of God was not given to Israel for interesting facts or mere guidelines; God expected them to obey it. Here, they obey even when it is difficult.</a:t>
            </a:r>
          </a:p>
        </p:txBody>
      </p:sp>
      <p:sp>
        <p:nvSpPr>
          <p:cNvPr id="211" name="Care for the Law of God"/>
          <p:cNvSpPr txBox="1"/>
          <p:nvPr>
            <p:ph type="title"/>
          </p:nvPr>
        </p:nvSpPr>
        <p:spPr>
          <a:xfrm>
            <a:off x="-24887" y="15946"/>
            <a:ext cx="24433774" cy="1130552"/>
          </a:xfrm>
          <a:prstGeom prst="rect">
            <a:avLst/>
          </a:prstGeom>
        </p:spPr>
        <p:txBody>
          <a:bodyPr/>
          <a:lstStyle>
            <a:lvl1pPr defTabSz="602615">
              <a:defRPr spc="-183" sz="6132"/>
            </a:lvl1pPr>
          </a:lstStyle>
          <a:p>
            <a:pPr/>
            <a:r>
              <a:t>Care for the Law of God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he lamps in the tabernacle - standing on the solid gold lampstand - were the only source of light for the tabernacle. They had to be tended to continually, supplied with pure olive oil and trimmed wicks, so they would continually give light. (24:1-4)…"/>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The lamps in the tabernacle - standing on the solid gold lampstand - were the only source of light for the tabernacle. They had to be tended to continually, supplied with pure olive oil and trimmed wicks, so they would continually give light. (24:1-4)</a:t>
            </a:r>
          </a:p>
          <a:p>
            <a:pPr lvl="1" marL="1140883" indent="-582083" algn="l" defTabSz="2438400">
              <a:spcBef>
                <a:spcPts val="2400"/>
              </a:spcBef>
              <a:buClr>
                <a:srgbClr val="FFFFFF"/>
              </a:buClr>
              <a:buSzPct val="100000"/>
              <a:buChar char="•"/>
              <a:defRPr sz="5000">
                <a:solidFill>
                  <a:srgbClr val="FFFFFF"/>
                </a:solidFill>
              </a:defRPr>
            </a:pPr>
            <a:r>
              <a:t>This bread of the tabernacle speaks of fellowship and communion with God - a symbolic "breaking bread" with God, and speaks of the continual fellowship God wanted with Israel. (24:5-9)</a:t>
            </a:r>
          </a:p>
          <a:p>
            <a:pPr lvl="2" marL="1699683" indent="-582083" algn="l" defTabSz="2438400">
              <a:spcBef>
                <a:spcPts val="2400"/>
              </a:spcBef>
              <a:buClr>
                <a:srgbClr val="FFFFFF"/>
              </a:buClr>
              <a:buSzPct val="100000"/>
              <a:buChar char="•"/>
              <a:defRPr sz="5000">
                <a:solidFill>
                  <a:srgbClr val="FFFFFF"/>
                </a:solidFill>
              </a:defRPr>
            </a:pPr>
            <a:r>
              <a:t>This bread is called showbread in Exodus 25:30, which literally means "bread of the face" in the sense of it being eaten in the presence or before the face of God.</a:t>
            </a:r>
          </a:p>
          <a:p>
            <a:pPr lvl="2" marL="1699683" indent="-582083" algn="l" defTabSz="2438400">
              <a:spcBef>
                <a:spcPts val="2400"/>
              </a:spcBef>
              <a:buClr>
                <a:srgbClr val="FFFFFF"/>
              </a:buClr>
              <a:buSzPct val="100000"/>
              <a:buChar char="•"/>
              <a:defRPr sz="5000">
                <a:solidFill>
                  <a:srgbClr val="FFFFFF"/>
                </a:solidFill>
              </a:defRPr>
            </a:pPr>
            <a:r>
              <a:t>Significantly, God wanted the fellowship fresh. He didn't want a stale communion with His people, but a fresh, new relationship. </a:t>
            </a:r>
          </a:p>
        </p:txBody>
      </p:sp>
      <p:sp>
        <p:nvSpPr>
          <p:cNvPr id="184" name="Care for the Tabernacle (24:1-9)"/>
          <p:cNvSpPr txBox="1"/>
          <p:nvPr>
            <p:ph type="title"/>
          </p:nvPr>
        </p:nvSpPr>
        <p:spPr>
          <a:xfrm>
            <a:off x="-24887" y="15946"/>
            <a:ext cx="24433774" cy="1130552"/>
          </a:xfrm>
          <a:prstGeom prst="rect">
            <a:avLst/>
          </a:prstGeom>
        </p:spPr>
        <p:txBody>
          <a:bodyPr/>
          <a:lstStyle>
            <a:lvl1pPr defTabSz="602615">
              <a:defRPr spc="-183" sz="6132"/>
            </a:lvl1pPr>
          </a:lstStyle>
          <a:p>
            <a:pPr/>
            <a:r>
              <a:t>Care for the Tabernacle (24:1-9)</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his man, half Egyptian and half Hebrew, was most likely part of the mixed multitude (Exodus 12:38) that went with Israel out of Egypt.…"/>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This man, half Egyptian and half Hebrew, was most likely part of the mixed multitude (Exodus 12:38) that went with Israel out of Egypt.</a:t>
            </a:r>
          </a:p>
          <a:p>
            <a:pPr lvl="1" marL="1140883" indent="-582083" algn="l" defTabSz="2438400">
              <a:spcBef>
                <a:spcPts val="2400"/>
              </a:spcBef>
              <a:buClr>
                <a:srgbClr val="FFFFFF"/>
              </a:buClr>
              <a:buSzPct val="100000"/>
              <a:buChar char="•"/>
              <a:defRPr sz="5000">
                <a:solidFill>
                  <a:srgbClr val="FFFFFF"/>
                </a:solidFill>
              </a:defRPr>
            </a:pPr>
            <a:r>
              <a:t>He committed the crime of blasphemy (profanity), which is to attack someone - especially God - with your words. It is somewhat like the modern idea of "verbal abuse," but usually directed at God.</a:t>
            </a:r>
          </a:p>
          <a:p>
            <a:pPr lvl="1" marL="1140883" indent="-582083" algn="l" defTabSz="2438400">
              <a:spcBef>
                <a:spcPts val="2400"/>
              </a:spcBef>
              <a:buClr>
                <a:srgbClr val="FFFFFF"/>
              </a:buClr>
              <a:buSzPct val="100000"/>
              <a:buChar char="•"/>
              <a:defRPr sz="5000">
                <a:solidFill>
                  <a:srgbClr val="FFFFFF"/>
                </a:solidFill>
              </a:defRPr>
            </a:pPr>
            <a:r>
              <a:t>In accord with the principle of Deuteronomy 17:6-7. Two or three of the witnesses publicly laid hands on the accused, as a sure testimony to his guilt - and so the accused would know his accuser.</a:t>
            </a:r>
          </a:p>
          <a:p>
            <a:pPr lvl="2" marL="1699683" indent="-582083" algn="l" defTabSz="2438400">
              <a:spcBef>
                <a:spcPts val="2400"/>
              </a:spcBef>
              <a:buClr>
                <a:srgbClr val="FFFFFF"/>
              </a:buClr>
              <a:buSzPct val="100000"/>
              <a:buChar char="•"/>
              <a:defRPr sz="5000">
                <a:solidFill>
                  <a:srgbClr val="FFFFFF"/>
                </a:solidFill>
              </a:defRPr>
            </a:pPr>
            <a:r>
              <a:t>Deuteronomy 17:6-7 NASB95- On the evidence of two witnesses or three witnesses, he who is to die shall be put to death; he shall not be put to death on the evidence of one witness. [7] The hand of the witnesses shall be first against him to put him to death, and afterward the hand of all the people. </a:t>
            </a:r>
            <a:r>
              <a:rPr b="1" u="sng"/>
              <a:t>So you shall purge the evil from your midst.</a:t>
            </a:r>
          </a:p>
        </p:txBody>
      </p:sp>
      <p:sp>
        <p:nvSpPr>
          <p:cNvPr id="187" name="Care for the Name of God (24:10-16)"/>
          <p:cNvSpPr txBox="1"/>
          <p:nvPr>
            <p:ph type="title"/>
          </p:nvPr>
        </p:nvSpPr>
        <p:spPr>
          <a:xfrm>
            <a:off x="-24887" y="15946"/>
            <a:ext cx="24433774" cy="1130552"/>
          </a:xfrm>
          <a:prstGeom prst="rect">
            <a:avLst/>
          </a:prstGeom>
        </p:spPr>
        <p:txBody>
          <a:bodyPr/>
          <a:lstStyle>
            <a:lvl1pPr defTabSz="602615">
              <a:defRPr spc="-183" sz="6132"/>
            </a:lvl1pPr>
          </a:lstStyle>
          <a:p>
            <a:pPr/>
            <a:r>
              <a:t>Care for the Name of God (24:10-16)</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he punishment for this blasphemer was death (24:14)…"/>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The punishment for this blasphemer was death (24:14)</a:t>
            </a:r>
          </a:p>
          <a:p>
            <a:pPr lvl="1" marL="1140883" indent="-582083" algn="l" defTabSz="2438400">
              <a:spcBef>
                <a:spcPts val="2400"/>
              </a:spcBef>
              <a:buClr>
                <a:srgbClr val="FFFFFF"/>
              </a:buClr>
              <a:buSzPct val="100000"/>
              <a:buChar char="•"/>
              <a:defRPr sz="5000">
                <a:solidFill>
                  <a:srgbClr val="FFFFFF"/>
                </a:solidFill>
              </a:defRPr>
            </a:pPr>
            <a:r>
              <a:t>God’s people were expected to participate in the execution of this man, for both a deterrent and a means of proclaiming, "This man has not only sinned against God, he has sinned against the people of God."</a:t>
            </a:r>
          </a:p>
        </p:txBody>
      </p:sp>
      <p:sp>
        <p:nvSpPr>
          <p:cNvPr id="190" name="Care for the Name of God (24:10-16)"/>
          <p:cNvSpPr txBox="1"/>
          <p:nvPr>
            <p:ph type="title"/>
          </p:nvPr>
        </p:nvSpPr>
        <p:spPr>
          <a:xfrm>
            <a:off x="-24887" y="15946"/>
            <a:ext cx="24433774" cy="1130552"/>
          </a:xfrm>
          <a:prstGeom prst="rect">
            <a:avLst/>
          </a:prstGeom>
        </p:spPr>
        <p:txBody>
          <a:bodyPr/>
          <a:lstStyle>
            <a:lvl1pPr defTabSz="602615">
              <a:defRPr spc="-183" sz="6132"/>
            </a:lvl1pPr>
          </a:lstStyle>
          <a:p>
            <a:pPr/>
            <a:r>
              <a:t>Care for the Name of God (24:10-16)</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o keep themselves from blaspheming the name of the LORD, the Jews, in their traditions, went to extreme lengths to avoid saying or writing the name of God - because, in their thinking, you could not blaspheme God's name if you never said it.…"/>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038203" indent="-529695" algn="l" defTabSz="2218944">
              <a:spcBef>
                <a:spcPts val="2100"/>
              </a:spcBef>
              <a:buClr>
                <a:srgbClr val="FFFFFF"/>
              </a:buClr>
              <a:buSzPct val="100000"/>
              <a:buChar char="•"/>
              <a:defRPr sz="4550">
                <a:solidFill>
                  <a:srgbClr val="FFFFFF"/>
                </a:solidFill>
              </a:defRPr>
            </a:pPr>
            <a:r>
              <a:t>To keep themselves from blaspheming the name of the LORD, the Jews, in their traditions, went to extreme lengths to avoid saying or writing the name of God - because, in their thinking, you could not blaspheme God's name if you never said it.</a:t>
            </a:r>
          </a:p>
          <a:p>
            <a:pPr lvl="1" marL="1038203" indent="-529695" algn="l" defTabSz="2218944">
              <a:spcBef>
                <a:spcPts val="2100"/>
              </a:spcBef>
              <a:buClr>
                <a:srgbClr val="FFFFFF"/>
              </a:buClr>
              <a:buSzPct val="100000"/>
              <a:buChar char="•"/>
              <a:defRPr sz="4550">
                <a:solidFill>
                  <a:srgbClr val="FFFFFF"/>
                </a:solidFill>
              </a:defRPr>
            </a:pPr>
            <a:r>
              <a:t>So, only the High Priest was allowed to pronounce the holy name of God (Yahweh), and only once a year - on the day of atonement. </a:t>
            </a:r>
          </a:p>
          <a:p>
            <a:pPr lvl="2" marL="1546711" indent="-529695" algn="l" defTabSz="2218944">
              <a:spcBef>
                <a:spcPts val="2100"/>
              </a:spcBef>
              <a:buClr>
                <a:srgbClr val="FFFFFF"/>
              </a:buClr>
              <a:buSzPct val="100000"/>
              <a:buChar char="•"/>
              <a:defRPr sz="4550">
                <a:solidFill>
                  <a:srgbClr val="FFFFFF"/>
                </a:solidFill>
              </a:defRPr>
            </a:pPr>
            <a:r>
              <a:t>The proper pronunciation of the name would be passed on from the high priest to his successor, with the former's last breath. This is why where was confusion for many years about the exact pronunciation of the Tetragrammaton (YHWH), some mistakenly pronouncing the name "Jehovah" instead of "Yahweh" or "Yah-veh."</a:t>
            </a:r>
          </a:p>
          <a:p>
            <a:pPr lvl="1" marL="1038203" indent="-529695" algn="l" defTabSz="2218944">
              <a:spcBef>
                <a:spcPts val="2100"/>
              </a:spcBef>
              <a:buClr>
                <a:srgbClr val="FFFFFF"/>
              </a:buClr>
              <a:buSzPct val="100000"/>
              <a:buChar char="•"/>
              <a:defRPr sz="4550">
                <a:solidFill>
                  <a:srgbClr val="FFFFFF"/>
                </a:solidFill>
              </a:defRPr>
            </a:pPr>
            <a:r>
              <a:t>The Jews also did not write the name of God, because if that paper were destroyed, it might be considered blasphemy or taking the name of the LORD in vain. </a:t>
            </a:r>
          </a:p>
          <a:p>
            <a:pPr lvl="2" marL="1546711" indent="-529695" algn="l" defTabSz="2218944">
              <a:spcBef>
                <a:spcPts val="2100"/>
              </a:spcBef>
              <a:buClr>
                <a:srgbClr val="FFFFFF"/>
              </a:buClr>
              <a:buSzPct val="100000"/>
              <a:buChar char="•"/>
              <a:defRPr sz="4550">
                <a:solidFill>
                  <a:srgbClr val="FFFFFF"/>
                </a:solidFill>
              </a:defRPr>
            </a:pPr>
            <a:r>
              <a:t>So, they would write Adonai ("Lord") instead of Yahweh, and instead of "God" write "G-d" and refer to God with names like "the Name" instead of saying "God."</a:t>
            </a:r>
          </a:p>
        </p:txBody>
      </p:sp>
      <p:sp>
        <p:nvSpPr>
          <p:cNvPr id="193" name="Care for the Name of God (24:10-16)"/>
          <p:cNvSpPr txBox="1"/>
          <p:nvPr>
            <p:ph type="title"/>
          </p:nvPr>
        </p:nvSpPr>
        <p:spPr>
          <a:xfrm>
            <a:off x="-24887" y="15946"/>
            <a:ext cx="24433774" cy="1130552"/>
          </a:xfrm>
          <a:prstGeom prst="rect">
            <a:avLst/>
          </a:prstGeom>
        </p:spPr>
        <p:txBody>
          <a:bodyPr/>
          <a:lstStyle>
            <a:lvl1pPr defTabSz="602615">
              <a:defRPr spc="-183" sz="6132"/>
            </a:lvl1pPr>
          </a:lstStyle>
          <a:p>
            <a:pPr/>
            <a:r>
              <a:t>Care for the Name of God (24:10-16)</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Many people have taken eye for eye, tooth for tooth as a command; instead, God intended it as a limit - so no man or judge would be able to make up his own punishment. Human nature wants to hurt our attacker worse than they hurt us; God here puts a limit"/>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Many people have taken eye for eye, tooth for tooth as a command; instead, God intended it as a limit - so no man or judge would be able to make up his own punishment. Human nature wants to hurt our attacker worse than they hurt us; God here puts a limit on the vengeful tendency of man.</a:t>
            </a:r>
          </a:p>
        </p:txBody>
      </p:sp>
      <p:sp>
        <p:nvSpPr>
          <p:cNvPr id="196" name="Care for Justice (24:17-22)"/>
          <p:cNvSpPr txBox="1"/>
          <p:nvPr>
            <p:ph type="title"/>
          </p:nvPr>
        </p:nvSpPr>
        <p:spPr>
          <a:xfrm>
            <a:off x="-24887" y="15946"/>
            <a:ext cx="24433774" cy="1130552"/>
          </a:xfrm>
          <a:prstGeom prst="rect">
            <a:avLst/>
          </a:prstGeom>
        </p:spPr>
        <p:txBody>
          <a:bodyPr/>
          <a:lstStyle>
            <a:lvl1pPr defTabSz="602615">
              <a:defRPr spc="-183" sz="6132"/>
            </a:lvl1pPr>
          </a:lstStyle>
          <a:p>
            <a:pPr/>
            <a:r>
              <a:t>Care for Justice (24:17-22)</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Jesus heightens this command and instructs us to show forgiveness, grace, mercy, patience, kindness, gentleness, self-control- not equal retribution…"/>
          <p:cNvSpPr txBox="1"/>
          <p:nvPr>
            <p:ph type="body" idx="1"/>
          </p:nvPr>
        </p:nvSpPr>
        <p:spPr>
          <a:xfrm>
            <a:off x="164099" y="1214610"/>
            <a:ext cx="23932054" cy="12424539"/>
          </a:xfrm>
          <a:prstGeom prst="rect">
            <a:avLst/>
          </a:prstGeom>
        </p:spPr>
        <p:txBody>
          <a:bodyPr/>
          <a:lstStyle/>
          <a:p>
            <a:pPr lvl="1" marL="1140883" indent="-582083">
              <a:defRPr sz="5000"/>
            </a:pPr>
            <a:r>
              <a:t>Jesus heightens this command and instructs us to show forgiveness, grace, mercy, patience, kindness, gentleness, self-control- not equal retribution </a:t>
            </a:r>
          </a:p>
          <a:p>
            <a:pPr lvl="1" marL="1140883" indent="-582083">
              <a:defRPr sz="5000"/>
            </a:pPr>
            <a:r>
              <a:t>Matthew 5:38-42 NASB95- “You have heard that it was said, ‘AN EYE FOR AN EYE, AND A TOOTH FOR A TOOTH.’ [39] But I say to you, do not resist an evil person; but whoever slaps you on your right cheek, turn the other to him also. [40] If anyone wants to sue you and take your shirt, let him have your coat also. [41] Whoever forces you to go one mile, go with him two. [42] Give to him who asks of you, and do not turn away from him who wants to borrow from you.</a:t>
            </a:r>
          </a:p>
          <a:p>
            <a:pPr lvl="1" marL="1140883" indent="-582083">
              <a:defRPr sz="5000"/>
            </a:pPr>
            <a:r>
              <a:t>Romans 12:19 NASB95- Never take your own revenge, beloved, but leave room for the wrath of God, for it is written, “VENGEANCE IS MINE, I WILL REPAY,” says the Lord.</a:t>
            </a:r>
          </a:p>
        </p:txBody>
      </p:sp>
      <p:sp>
        <p:nvSpPr>
          <p:cNvPr id="199" name="So what?"/>
          <p:cNvSpPr txBox="1"/>
          <p:nvPr>
            <p:ph type="title"/>
          </p:nvPr>
        </p:nvSpPr>
        <p:spPr>
          <a:xfrm>
            <a:off x="-24887" y="15946"/>
            <a:ext cx="24433774" cy="1130552"/>
          </a:xfrm>
          <a:prstGeom prst="rect">
            <a:avLst/>
          </a:prstGeom>
        </p:spPr>
        <p:txBody>
          <a:bodyPr/>
          <a:lstStyle>
            <a:lvl1pPr defTabSz="602615">
              <a:defRPr spc="-183" sz="6132"/>
            </a:lvl1pPr>
          </a:lstStyle>
          <a:p>
            <a:pPr/>
            <a:r>
              <a:t>So what?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Our words matter! What we say or don’t say can bring people closer to or further away from God’s holiness…"/>
          <p:cNvSpPr txBox="1"/>
          <p:nvPr>
            <p:ph type="body" idx="1"/>
          </p:nvPr>
        </p:nvSpPr>
        <p:spPr>
          <a:xfrm>
            <a:off x="164099" y="1214610"/>
            <a:ext cx="23932054" cy="12424539"/>
          </a:xfrm>
          <a:prstGeom prst="rect">
            <a:avLst/>
          </a:prstGeom>
        </p:spPr>
        <p:txBody>
          <a:bodyPr/>
          <a:lstStyle/>
          <a:p>
            <a:pPr lvl="1" marL="1140883" indent="-582083">
              <a:defRPr sz="5000"/>
            </a:pPr>
            <a:r>
              <a:t>Our words matter! What we say or don’t say can bring people closer to or further away from God’s holiness</a:t>
            </a:r>
          </a:p>
          <a:p>
            <a:pPr lvl="1" marL="1140883" indent="-582083">
              <a:defRPr sz="5000"/>
            </a:pPr>
            <a:r>
              <a:t>Matthew 12:32-37 NASB95- Whoever speaks a word against the Son of Man, it shall be forgiven him; but whoever speaks against the Holy Spirit, it shall not be forgiven him, either in this age or in the age to come. [33] “Either make the tree good and its fruit good, or make the tree bad and its fruit bad; for the tree is known by its fruit. [34] You brood of vipers, how can you, being evil, speak what is good? For the mouth speaks out of that which fills the heart. [35] The good man brings out of his good treasure what is good; and the evil man brings out of his evil treasure what is evil. [36] But I tell you that every careless word that people speak, they shall give an accounting for it in the day of judgment. [37] For by your words you will be justified, and by your words you will be condemned.”</a:t>
            </a:r>
          </a:p>
        </p:txBody>
      </p:sp>
      <p:sp>
        <p:nvSpPr>
          <p:cNvPr id="202" name="So what?"/>
          <p:cNvSpPr txBox="1"/>
          <p:nvPr>
            <p:ph type="title"/>
          </p:nvPr>
        </p:nvSpPr>
        <p:spPr>
          <a:xfrm>
            <a:off x="-24887" y="15946"/>
            <a:ext cx="24433774" cy="1130552"/>
          </a:xfrm>
          <a:prstGeom prst="rect">
            <a:avLst/>
          </a:prstGeom>
        </p:spPr>
        <p:txBody>
          <a:bodyPr/>
          <a:lstStyle>
            <a:lvl1pPr defTabSz="602615">
              <a:defRPr spc="-183" sz="6132"/>
            </a:lvl1pPr>
          </a:lstStyle>
          <a:p>
            <a:pPr/>
            <a:r>
              <a:t>So what?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Our words matter! What we say or don’t say can bring people closer to or further away from God’s holiness…"/>
          <p:cNvSpPr txBox="1"/>
          <p:nvPr>
            <p:ph type="body" idx="1"/>
          </p:nvPr>
        </p:nvSpPr>
        <p:spPr>
          <a:xfrm>
            <a:off x="164099" y="1214610"/>
            <a:ext cx="23932054" cy="12424539"/>
          </a:xfrm>
          <a:prstGeom prst="rect">
            <a:avLst/>
          </a:prstGeom>
        </p:spPr>
        <p:txBody>
          <a:bodyPr/>
          <a:lstStyle/>
          <a:p>
            <a:pPr lvl="1" marL="1140883" indent="-582083">
              <a:defRPr sz="5000"/>
            </a:pPr>
            <a:r>
              <a:t>Our words matter! What we say or don’t say can bring people closer to or further away from God’s holiness</a:t>
            </a:r>
          </a:p>
          <a:p>
            <a:pPr lvl="1" marL="1140883" indent="-582083">
              <a:defRPr sz="5000"/>
            </a:pPr>
            <a:r>
              <a:t>Matthew 26:53 NASB95- Or do you think that I cannot appeal to My Father, and He will at once put at My disposal more than twelve legions of angels?</a:t>
            </a:r>
          </a:p>
          <a:p>
            <a:pPr lvl="1" marL="1140883" indent="-582083">
              <a:defRPr sz="5000"/>
            </a:pPr>
            <a:r>
              <a:t>Matthew 27:12,14 NASB95- And while He was being accused by the chief priests and elders, He did not answer. [14] And He did not answer him with regard to even a single charge, so the governor was quite amazed.</a:t>
            </a:r>
          </a:p>
          <a:p>
            <a:pPr lvl="1" marL="1140883" indent="-582083">
              <a:defRPr sz="5000"/>
            </a:pPr>
            <a:r>
              <a:t>Acts 8:32 NASB95- Now the passage of Scripture which he was reading was this: “HE WAS LED AS A SHEEP TO SLAUGHTER; AND AS A LAMB BEFORE ITS SHEARER IS SILENT, SO HE DOES NOT OPEN HIS MOUTH.</a:t>
            </a:r>
          </a:p>
        </p:txBody>
      </p:sp>
      <p:sp>
        <p:nvSpPr>
          <p:cNvPr id="205" name="So what?"/>
          <p:cNvSpPr txBox="1"/>
          <p:nvPr>
            <p:ph type="title"/>
          </p:nvPr>
        </p:nvSpPr>
        <p:spPr>
          <a:xfrm>
            <a:off x="-24887" y="15946"/>
            <a:ext cx="24433774" cy="1130552"/>
          </a:xfrm>
          <a:prstGeom prst="rect">
            <a:avLst/>
          </a:prstGeom>
        </p:spPr>
        <p:txBody>
          <a:bodyPr/>
          <a:lstStyle>
            <a:lvl1pPr defTabSz="602615">
              <a:defRPr spc="-183" sz="6132"/>
            </a:lvl1pPr>
          </a:lstStyle>
          <a:p>
            <a:pPr/>
            <a:r>
              <a:t>So what?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