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sldIdLst>
    <p:sldId id="256" r:id="rId2"/>
    <p:sldId id="291" r:id="rId3"/>
    <p:sldId id="257" r:id="rId4"/>
    <p:sldId id="276" r:id="rId5"/>
    <p:sldId id="280" r:id="rId6"/>
    <p:sldId id="295" r:id="rId7"/>
    <p:sldId id="296" r:id="rId8"/>
    <p:sldId id="292" r:id="rId9"/>
    <p:sldId id="297" r:id="rId10"/>
    <p:sldId id="298" r:id="rId11"/>
    <p:sldId id="299" r:id="rId12"/>
    <p:sldId id="300" r:id="rId13"/>
    <p:sldId id="301" r:id="rId14"/>
    <p:sldId id="302" r:id="rId15"/>
    <p:sldId id="283" r:id="rId16"/>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Century Gothic" panose="020B0502020202020204" pitchFamily="34" charset="0"/>
      <p:regular r:id="rId23"/>
      <p:bold r:id="rId24"/>
      <p:italic r:id="rId25"/>
      <p:boldItalic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3"/>
    <p:restoredTop sz="94620"/>
  </p:normalViewPr>
  <p:slideViewPr>
    <p:cSldViewPr snapToGrid="0" snapToObjects="1">
      <p:cViewPr varScale="1">
        <p:scale>
          <a:sx n="103" d="100"/>
          <a:sy n="103" d="100"/>
        </p:scale>
        <p:origin x="93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E8B6C07-7603-8B45-A5C1-112442AE017F}" type="datetimeFigureOut">
              <a:rPr lang="en-US" smtClean="0"/>
              <a:t>10/23/21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46E7D-D5E4-AD4F-AE54-0085314B3B44}" type="slidenum">
              <a:rPr lang="en-US" smtClean="0"/>
              <a:t>‹#›</a:t>
            </a:fld>
            <a:endParaRPr lang="en-US"/>
          </a:p>
        </p:txBody>
      </p:sp>
    </p:spTree>
    <p:extLst>
      <p:ext uri="{BB962C8B-B14F-4D97-AF65-F5344CB8AC3E}">
        <p14:creationId xmlns:p14="http://schemas.microsoft.com/office/powerpoint/2010/main" val="2937492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8B6C07-7603-8B45-A5C1-112442AE017F}" type="datetimeFigureOut">
              <a:rPr lang="en-US" smtClean="0"/>
              <a:t>10/23/21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46E7D-D5E4-AD4F-AE54-0085314B3B44}" type="slidenum">
              <a:rPr lang="en-US" smtClean="0"/>
              <a:t>‹#›</a:t>
            </a:fld>
            <a:endParaRPr lang="en-US"/>
          </a:p>
        </p:txBody>
      </p:sp>
    </p:spTree>
    <p:extLst>
      <p:ext uri="{BB962C8B-B14F-4D97-AF65-F5344CB8AC3E}">
        <p14:creationId xmlns:p14="http://schemas.microsoft.com/office/powerpoint/2010/main" val="168913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8B6C07-7603-8B45-A5C1-112442AE017F}" type="datetimeFigureOut">
              <a:rPr lang="en-US" smtClean="0"/>
              <a:t>10/23/21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46E7D-D5E4-AD4F-AE54-0085314B3B44}" type="slidenum">
              <a:rPr lang="en-US" smtClean="0"/>
              <a:t>‹#›</a:t>
            </a:fld>
            <a:endParaRPr lang="en-US"/>
          </a:p>
        </p:txBody>
      </p:sp>
    </p:spTree>
    <p:extLst>
      <p:ext uri="{BB962C8B-B14F-4D97-AF65-F5344CB8AC3E}">
        <p14:creationId xmlns:p14="http://schemas.microsoft.com/office/powerpoint/2010/main" val="296887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8B6C07-7603-8B45-A5C1-112442AE017F}" type="datetimeFigureOut">
              <a:rPr lang="en-US" smtClean="0"/>
              <a:t>10/23/21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46E7D-D5E4-AD4F-AE54-0085314B3B44}" type="slidenum">
              <a:rPr lang="en-US" smtClean="0"/>
              <a:t>‹#›</a:t>
            </a:fld>
            <a:endParaRPr lang="en-US"/>
          </a:p>
        </p:txBody>
      </p:sp>
    </p:spTree>
    <p:extLst>
      <p:ext uri="{BB962C8B-B14F-4D97-AF65-F5344CB8AC3E}">
        <p14:creationId xmlns:p14="http://schemas.microsoft.com/office/powerpoint/2010/main" val="3825860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8B6C07-7603-8B45-A5C1-112442AE017F}" type="datetimeFigureOut">
              <a:rPr lang="en-US" smtClean="0"/>
              <a:t>10/23/21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46E7D-D5E4-AD4F-AE54-0085314B3B44}" type="slidenum">
              <a:rPr lang="en-US" smtClean="0"/>
              <a:t>‹#›</a:t>
            </a:fld>
            <a:endParaRPr lang="en-US"/>
          </a:p>
        </p:txBody>
      </p:sp>
    </p:spTree>
    <p:extLst>
      <p:ext uri="{BB962C8B-B14F-4D97-AF65-F5344CB8AC3E}">
        <p14:creationId xmlns:p14="http://schemas.microsoft.com/office/powerpoint/2010/main" val="475193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8B6C07-7603-8B45-A5C1-112442AE017F}" type="datetimeFigureOut">
              <a:rPr lang="en-US" smtClean="0"/>
              <a:t>10/23/21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646E7D-D5E4-AD4F-AE54-0085314B3B44}" type="slidenum">
              <a:rPr lang="en-US" smtClean="0"/>
              <a:t>‹#›</a:t>
            </a:fld>
            <a:endParaRPr lang="en-US"/>
          </a:p>
        </p:txBody>
      </p:sp>
    </p:spTree>
    <p:extLst>
      <p:ext uri="{BB962C8B-B14F-4D97-AF65-F5344CB8AC3E}">
        <p14:creationId xmlns:p14="http://schemas.microsoft.com/office/powerpoint/2010/main" val="3167336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8B6C07-7603-8B45-A5C1-112442AE017F}" type="datetimeFigureOut">
              <a:rPr lang="en-US" smtClean="0"/>
              <a:t>10/23/21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646E7D-D5E4-AD4F-AE54-0085314B3B44}" type="slidenum">
              <a:rPr lang="en-US" smtClean="0"/>
              <a:t>‹#›</a:t>
            </a:fld>
            <a:endParaRPr lang="en-US"/>
          </a:p>
        </p:txBody>
      </p:sp>
    </p:spTree>
    <p:extLst>
      <p:ext uri="{BB962C8B-B14F-4D97-AF65-F5344CB8AC3E}">
        <p14:creationId xmlns:p14="http://schemas.microsoft.com/office/powerpoint/2010/main" val="816990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8B6C07-7603-8B45-A5C1-112442AE017F}" type="datetimeFigureOut">
              <a:rPr lang="en-US" smtClean="0"/>
              <a:t>10/23/21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646E7D-D5E4-AD4F-AE54-0085314B3B44}" type="slidenum">
              <a:rPr lang="en-US" smtClean="0"/>
              <a:t>‹#›</a:t>
            </a:fld>
            <a:endParaRPr lang="en-US"/>
          </a:p>
        </p:txBody>
      </p:sp>
    </p:spTree>
    <p:extLst>
      <p:ext uri="{BB962C8B-B14F-4D97-AF65-F5344CB8AC3E}">
        <p14:creationId xmlns:p14="http://schemas.microsoft.com/office/powerpoint/2010/main" val="3960204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B6C07-7603-8B45-A5C1-112442AE017F}" type="datetimeFigureOut">
              <a:rPr lang="en-US" smtClean="0"/>
              <a:t>10/23/21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646E7D-D5E4-AD4F-AE54-0085314B3B44}" type="slidenum">
              <a:rPr lang="en-US" smtClean="0"/>
              <a:t>‹#›</a:t>
            </a:fld>
            <a:endParaRPr lang="en-US"/>
          </a:p>
        </p:txBody>
      </p:sp>
    </p:spTree>
    <p:extLst>
      <p:ext uri="{BB962C8B-B14F-4D97-AF65-F5344CB8AC3E}">
        <p14:creationId xmlns:p14="http://schemas.microsoft.com/office/powerpoint/2010/main" val="3967869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8B6C07-7603-8B45-A5C1-112442AE017F}" type="datetimeFigureOut">
              <a:rPr lang="en-US" smtClean="0"/>
              <a:t>10/23/21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646E7D-D5E4-AD4F-AE54-0085314B3B44}" type="slidenum">
              <a:rPr lang="en-US" smtClean="0"/>
              <a:t>‹#›</a:t>
            </a:fld>
            <a:endParaRPr lang="en-US"/>
          </a:p>
        </p:txBody>
      </p:sp>
    </p:spTree>
    <p:extLst>
      <p:ext uri="{BB962C8B-B14F-4D97-AF65-F5344CB8AC3E}">
        <p14:creationId xmlns:p14="http://schemas.microsoft.com/office/powerpoint/2010/main" val="4108155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8B6C07-7603-8B45-A5C1-112442AE017F}" type="datetimeFigureOut">
              <a:rPr lang="en-US" smtClean="0"/>
              <a:t>10/23/21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646E7D-D5E4-AD4F-AE54-0085314B3B44}" type="slidenum">
              <a:rPr lang="en-US" smtClean="0"/>
              <a:t>‹#›</a:t>
            </a:fld>
            <a:endParaRPr lang="en-US"/>
          </a:p>
        </p:txBody>
      </p:sp>
    </p:spTree>
    <p:extLst>
      <p:ext uri="{BB962C8B-B14F-4D97-AF65-F5344CB8AC3E}">
        <p14:creationId xmlns:p14="http://schemas.microsoft.com/office/powerpoint/2010/main" val="4044863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B6C07-7603-8B45-A5C1-112442AE017F}" type="datetimeFigureOut">
              <a:rPr lang="en-US" smtClean="0"/>
              <a:t>10/23/21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646E7D-D5E4-AD4F-AE54-0085314B3B44}" type="slidenum">
              <a:rPr lang="en-US" smtClean="0"/>
              <a:t>‹#›</a:t>
            </a:fld>
            <a:endParaRPr lang="en-US"/>
          </a:p>
        </p:txBody>
      </p:sp>
    </p:spTree>
    <p:extLst>
      <p:ext uri="{BB962C8B-B14F-4D97-AF65-F5344CB8AC3E}">
        <p14:creationId xmlns:p14="http://schemas.microsoft.com/office/powerpoint/2010/main" val="131843271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479224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ark, light, night sky&#10;&#10;Description automatically generated">
            <a:extLst>
              <a:ext uri="{FF2B5EF4-FFF2-40B4-BE49-F238E27FC236}">
                <a16:creationId xmlns:a16="http://schemas.microsoft.com/office/drawing/2014/main" id="{868BDA03-954B-0B48-A05B-BF5BF722E38D}"/>
              </a:ext>
            </a:extLst>
          </p:cNvPr>
          <p:cNvPicPr>
            <a:picLocks noChangeAspect="1"/>
          </p:cNvPicPr>
          <p:nvPr/>
        </p:nvPicPr>
        <p:blipFill>
          <a:blip r:embed="rId2"/>
          <a:stretch>
            <a:fillRect/>
          </a:stretch>
        </p:blipFill>
        <p:spPr>
          <a:xfrm>
            <a:off x="0" y="0"/>
            <a:ext cx="12192000" cy="6858000"/>
          </a:xfrm>
          <a:prstGeom prst="rect">
            <a:avLst/>
          </a:prstGeom>
        </p:spPr>
      </p:pic>
      <p:sp>
        <p:nvSpPr>
          <p:cNvPr id="13" name="TextBox 12">
            <a:extLst>
              <a:ext uri="{FF2B5EF4-FFF2-40B4-BE49-F238E27FC236}">
                <a16:creationId xmlns:a16="http://schemas.microsoft.com/office/drawing/2014/main" id="{38CA8C0C-7ED1-C645-8340-8836A3B67755}"/>
              </a:ext>
            </a:extLst>
          </p:cNvPr>
          <p:cNvSpPr txBox="1"/>
          <p:nvPr/>
        </p:nvSpPr>
        <p:spPr>
          <a:xfrm>
            <a:off x="344387" y="656302"/>
            <a:ext cx="11503226" cy="4308872"/>
          </a:xfrm>
          <a:prstGeom prst="rect">
            <a:avLst/>
          </a:prstGeom>
          <a:noFill/>
        </p:spPr>
        <p:txBody>
          <a:bodyPr wrap="square" rtlCol="0">
            <a:spAutoFit/>
          </a:bodyPr>
          <a:lstStyle/>
          <a:p>
            <a:pPr>
              <a:spcAft>
                <a:spcPts val="3000"/>
              </a:spcAft>
            </a:pPr>
            <a:r>
              <a:rPr lang="en-US" sz="3200" baseline="30000" dirty="0">
                <a:effectLst>
                  <a:outerShdw blurRad="50800" dist="38100" dir="2700000" algn="tl" rotWithShape="0">
                    <a:prstClr val="black">
                      <a:alpha val="40000"/>
                    </a:prstClr>
                  </a:outerShdw>
                </a:effectLst>
                <a:latin typeface="Century Gothic" panose="020B0502020202020204" pitchFamily="34" charset="0"/>
              </a:rPr>
              <a:t>5</a:t>
            </a:r>
            <a:r>
              <a:rPr lang="en-US" sz="3200" dirty="0">
                <a:effectLst>
                  <a:outerShdw blurRad="50800" dist="38100" dir="2700000" algn="tl" rotWithShape="0">
                    <a:prstClr val="black">
                      <a:alpha val="40000"/>
                    </a:prstClr>
                  </a:outerShdw>
                </a:effectLst>
                <a:latin typeface="Century Gothic" panose="020B0502020202020204" pitchFamily="34" charset="0"/>
              </a:rPr>
              <a:t> Thus says the Lord, “What injustice did your fathers find in Me, That they went far from Me And walked after emptiness and became empty? </a:t>
            </a:r>
          </a:p>
          <a:p>
            <a:pPr>
              <a:spcAft>
                <a:spcPts val="3000"/>
              </a:spcAft>
            </a:pPr>
            <a:r>
              <a:rPr lang="en-US" sz="3200" baseline="30000" dirty="0">
                <a:effectLst>
                  <a:outerShdw blurRad="50800" dist="38100" dir="2700000" algn="tl" rotWithShape="0">
                    <a:prstClr val="black">
                      <a:alpha val="40000"/>
                    </a:prstClr>
                  </a:outerShdw>
                </a:effectLst>
                <a:latin typeface="Century Gothic" panose="020B0502020202020204" pitchFamily="34" charset="0"/>
              </a:rPr>
              <a:t>11</a:t>
            </a:r>
            <a:r>
              <a:rPr lang="en-US" sz="3200" dirty="0">
                <a:effectLst>
                  <a:outerShdw blurRad="50800" dist="38100" dir="2700000" algn="tl" rotWithShape="0">
                    <a:prstClr val="black">
                      <a:alpha val="40000"/>
                    </a:prstClr>
                  </a:outerShdw>
                </a:effectLst>
                <a:latin typeface="Century Gothic" panose="020B0502020202020204" pitchFamily="34" charset="0"/>
              </a:rPr>
              <a:t> “Has a nation changed gods When they were not gods? But My people have changed their glory For that which does not profit. </a:t>
            </a:r>
          </a:p>
          <a:p>
            <a:pPr algn="r">
              <a:spcAft>
                <a:spcPts val="3000"/>
              </a:spcAft>
            </a:pPr>
            <a:r>
              <a:rPr lang="en-US" sz="3200" dirty="0">
                <a:effectLst>
                  <a:outerShdw blurRad="50800" dist="38100" dir="2700000" algn="tl" rotWithShape="0">
                    <a:prstClr val="black">
                      <a:alpha val="40000"/>
                    </a:prstClr>
                  </a:outerShdw>
                </a:effectLst>
                <a:latin typeface="Century Gothic" panose="020B0502020202020204" pitchFamily="34" charset="0"/>
              </a:rPr>
              <a:t>(Jeremiah 2:5,11 NASB95) </a:t>
            </a:r>
          </a:p>
        </p:txBody>
      </p:sp>
      <p:sp>
        <p:nvSpPr>
          <p:cNvPr id="11" name="TextBox 10">
            <a:extLst>
              <a:ext uri="{FF2B5EF4-FFF2-40B4-BE49-F238E27FC236}">
                <a16:creationId xmlns:a16="http://schemas.microsoft.com/office/drawing/2014/main" id="{0C8246AB-7721-AE43-A1D7-4309FA728DBC}"/>
              </a:ext>
            </a:extLst>
          </p:cNvPr>
          <p:cNvSpPr txBox="1"/>
          <p:nvPr/>
        </p:nvSpPr>
        <p:spPr>
          <a:xfrm>
            <a:off x="0" y="5842337"/>
            <a:ext cx="12192000" cy="1015663"/>
          </a:xfrm>
          <a:prstGeom prst="rect">
            <a:avLst/>
          </a:prstGeom>
          <a:noFill/>
        </p:spPr>
        <p:txBody>
          <a:bodyPr wrap="square" rtlCol="0">
            <a:spAutoFit/>
          </a:bodyPr>
          <a:lstStyle/>
          <a:p>
            <a:r>
              <a:rPr lang="en-US" sz="6000" dirty="0">
                <a:solidFill>
                  <a:srgbClr val="FFC000"/>
                </a:solidFill>
                <a:latin typeface="Century Gothic" panose="020B0502020202020204" pitchFamily="34" charset="0"/>
              </a:rPr>
              <a:t>exchanging glory for vanity</a:t>
            </a:r>
          </a:p>
        </p:txBody>
      </p:sp>
    </p:spTree>
    <p:extLst>
      <p:ext uri="{BB962C8B-B14F-4D97-AF65-F5344CB8AC3E}">
        <p14:creationId xmlns:p14="http://schemas.microsoft.com/office/powerpoint/2010/main" val="2546181463"/>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ark, light, night sky&#10;&#10;Description automatically generated">
            <a:extLst>
              <a:ext uri="{FF2B5EF4-FFF2-40B4-BE49-F238E27FC236}">
                <a16:creationId xmlns:a16="http://schemas.microsoft.com/office/drawing/2014/main" id="{868BDA03-954B-0B48-A05B-BF5BF722E38D}"/>
              </a:ext>
            </a:extLst>
          </p:cNvPr>
          <p:cNvPicPr>
            <a:picLocks noChangeAspect="1"/>
          </p:cNvPicPr>
          <p:nvPr/>
        </p:nvPicPr>
        <p:blipFill>
          <a:blip r:embed="rId2"/>
          <a:stretch>
            <a:fillRect/>
          </a:stretch>
        </p:blipFill>
        <p:spPr>
          <a:xfrm>
            <a:off x="0" y="0"/>
            <a:ext cx="12192000" cy="6858000"/>
          </a:xfrm>
          <a:prstGeom prst="rect">
            <a:avLst/>
          </a:prstGeom>
        </p:spPr>
      </p:pic>
      <p:sp>
        <p:nvSpPr>
          <p:cNvPr id="13" name="TextBox 12">
            <a:extLst>
              <a:ext uri="{FF2B5EF4-FFF2-40B4-BE49-F238E27FC236}">
                <a16:creationId xmlns:a16="http://schemas.microsoft.com/office/drawing/2014/main" id="{38CA8C0C-7ED1-C645-8340-8836A3B67755}"/>
              </a:ext>
            </a:extLst>
          </p:cNvPr>
          <p:cNvSpPr txBox="1"/>
          <p:nvPr/>
        </p:nvSpPr>
        <p:spPr>
          <a:xfrm>
            <a:off x="344387" y="1217134"/>
            <a:ext cx="11503226" cy="3924151"/>
          </a:xfrm>
          <a:prstGeom prst="rect">
            <a:avLst/>
          </a:prstGeom>
          <a:noFill/>
        </p:spPr>
        <p:txBody>
          <a:bodyPr wrap="square" rtlCol="0">
            <a:spAutoFit/>
          </a:bodyPr>
          <a:lstStyle/>
          <a:p>
            <a:pPr>
              <a:spcAft>
                <a:spcPts val="3000"/>
              </a:spcAft>
            </a:pPr>
            <a:r>
              <a:rPr lang="en-US" sz="3200" dirty="0">
                <a:effectLst>
                  <a:outerShdw blurRad="50800" dist="38100" dir="2700000" algn="tl" rotWithShape="0">
                    <a:prstClr val="black">
                      <a:alpha val="40000"/>
                    </a:prstClr>
                  </a:outerShdw>
                </a:effectLst>
                <a:latin typeface="Century Gothic" panose="020B0502020202020204" pitchFamily="34" charset="0"/>
              </a:rPr>
              <a:t>“They rejected His statutes and His covenant which He made with their fathers and His warnings with which He warned them. And they followed vanity and became vain, and went after the nations which surrounded them, concerning which the Lord had commanded them not to do like them.” </a:t>
            </a:r>
          </a:p>
          <a:p>
            <a:pPr algn="r">
              <a:spcAft>
                <a:spcPts val="3000"/>
              </a:spcAft>
            </a:pPr>
            <a:r>
              <a:rPr lang="en-US" sz="3200" dirty="0">
                <a:effectLst>
                  <a:outerShdw blurRad="50800" dist="38100" dir="2700000" algn="tl" rotWithShape="0">
                    <a:prstClr val="black">
                      <a:alpha val="40000"/>
                    </a:prstClr>
                  </a:outerShdw>
                </a:effectLst>
                <a:latin typeface="Century Gothic" panose="020B0502020202020204" pitchFamily="34" charset="0"/>
              </a:rPr>
              <a:t>(2 Kings 17:15, NASB95) </a:t>
            </a:r>
          </a:p>
        </p:txBody>
      </p:sp>
      <p:sp>
        <p:nvSpPr>
          <p:cNvPr id="11" name="TextBox 10">
            <a:extLst>
              <a:ext uri="{FF2B5EF4-FFF2-40B4-BE49-F238E27FC236}">
                <a16:creationId xmlns:a16="http://schemas.microsoft.com/office/drawing/2014/main" id="{0C8246AB-7721-AE43-A1D7-4309FA728DBC}"/>
              </a:ext>
            </a:extLst>
          </p:cNvPr>
          <p:cNvSpPr txBox="1"/>
          <p:nvPr/>
        </p:nvSpPr>
        <p:spPr>
          <a:xfrm>
            <a:off x="0" y="5842337"/>
            <a:ext cx="12192000" cy="1015663"/>
          </a:xfrm>
          <a:prstGeom prst="rect">
            <a:avLst/>
          </a:prstGeom>
          <a:noFill/>
        </p:spPr>
        <p:txBody>
          <a:bodyPr wrap="square" rtlCol="0">
            <a:spAutoFit/>
          </a:bodyPr>
          <a:lstStyle/>
          <a:p>
            <a:r>
              <a:rPr lang="en-US" sz="6000" dirty="0">
                <a:solidFill>
                  <a:srgbClr val="FFC000"/>
                </a:solidFill>
                <a:latin typeface="Century Gothic" panose="020B0502020202020204" pitchFamily="34" charset="0"/>
              </a:rPr>
              <a:t>exchanging glory for vanity</a:t>
            </a:r>
          </a:p>
        </p:txBody>
      </p:sp>
    </p:spTree>
    <p:extLst>
      <p:ext uri="{BB962C8B-B14F-4D97-AF65-F5344CB8AC3E}">
        <p14:creationId xmlns:p14="http://schemas.microsoft.com/office/powerpoint/2010/main" val="286674966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ark, light, night sky&#10;&#10;Description automatically generated">
            <a:extLst>
              <a:ext uri="{FF2B5EF4-FFF2-40B4-BE49-F238E27FC236}">
                <a16:creationId xmlns:a16="http://schemas.microsoft.com/office/drawing/2014/main" id="{868BDA03-954B-0B48-A05B-BF5BF722E38D}"/>
              </a:ext>
            </a:extLst>
          </p:cNvPr>
          <p:cNvPicPr>
            <a:picLocks noChangeAspect="1"/>
          </p:cNvPicPr>
          <p:nvPr/>
        </p:nvPicPr>
        <p:blipFill>
          <a:blip r:embed="rId2"/>
          <a:stretch>
            <a:fillRect/>
          </a:stretch>
        </p:blipFill>
        <p:spPr>
          <a:xfrm>
            <a:off x="0" y="0"/>
            <a:ext cx="12192000" cy="6858000"/>
          </a:xfrm>
          <a:prstGeom prst="rect">
            <a:avLst/>
          </a:prstGeom>
        </p:spPr>
      </p:pic>
      <p:sp>
        <p:nvSpPr>
          <p:cNvPr id="13" name="TextBox 12">
            <a:extLst>
              <a:ext uri="{FF2B5EF4-FFF2-40B4-BE49-F238E27FC236}">
                <a16:creationId xmlns:a16="http://schemas.microsoft.com/office/drawing/2014/main" id="{38CA8C0C-7ED1-C645-8340-8836A3B67755}"/>
              </a:ext>
            </a:extLst>
          </p:cNvPr>
          <p:cNvSpPr txBox="1"/>
          <p:nvPr/>
        </p:nvSpPr>
        <p:spPr>
          <a:xfrm>
            <a:off x="344387" y="1998324"/>
            <a:ext cx="11503226" cy="3185487"/>
          </a:xfrm>
          <a:prstGeom prst="rect">
            <a:avLst/>
          </a:prstGeom>
          <a:noFill/>
        </p:spPr>
        <p:txBody>
          <a:bodyPr wrap="square" rtlCol="0">
            <a:spAutoFit/>
          </a:bodyPr>
          <a:lstStyle/>
          <a:p>
            <a:pPr>
              <a:spcAft>
                <a:spcPts val="3000"/>
              </a:spcAft>
            </a:pPr>
            <a:r>
              <a:rPr lang="en-US" sz="3600" dirty="0">
                <a:effectLst>
                  <a:outerShdw blurRad="50800" dist="38100" dir="2700000" algn="tl" rotWithShape="0">
                    <a:prstClr val="black">
                      <a:alpha val="40000"/>
                    </a:prstClr>
                  </a:outerShdw>
                </a:effectLst>
                <a:latin typeface="Century Gothic" panose="020B0502020202020204" pitchFamily="34" charset="0"/>
              </a:rPr>
              <a:t>“and exchanged the glory of the incorruptible God for an image in the form of corruptible man and of birds and four-footed animals and crawling creatures.” </a:t>
            </a:r>
          </a:p>
          <a:p>
            <a:pPr algn="r">
              <a:spcAft>
                <a:spcPts val="3000"/>
              </a:spcAft>
            </a:pPr>
            <a:r>
              <a:rPr lang="en-US" sz="3200" dirty="0">
                <a:effectLst>
                  <a:outerShdw blurRad="50800" dist="38100" dir="2700000" algn="tl" rotWithShape="0">
                    <a:prstClr val="black">
                      <a:alpha val="40000"/>
                    </a:prstClr>
                  </a:outerShdw>
                </a:effectLst>
                <a:latin typeface="Century Gothic" panose="020B0502020202020204" pitchFamily="34" charset="0"/>
              </a:rPr>
              <a:t>(Romans 1:23, NASB95) </a:t>
            </a:r>
          </a:p>
        </p:txBody>
      </p:sp>
      <p:sp>
        <p:nvSpPr>
          <p:cNvPr id="11" name="TextBox 10">
            <a:extLst>
              <a:ext uri="{FF2B5EF4-FFF2-40B4-BE49-F238E27FC236}">
                <a16:creationId xmlns:a16="http://schemas.microsoft.com/office/drawing/2014/main" id="{0C8246AB-7721-AE43-A1D7-4309FA728DBC}"/>
              </a:ext>
            </a:extLst>
          </p:cNvPr>
          <p:cNvSpPr txBox="1"/>
          <p:nvPr/>
        </p:nvSpPr>
        <p:spPr>
          <a:xfrm>
            <a:off x="0" y="5842337"/>
            <a:ext cx="12192000" cy="1015663"/>
          </a:xfrm>
          <a:prstGeom prst="rect">
            <a:avLst/>
          </a:prstGeom>
          <a:noFill/>
        </p:spPr>
        <p:txBody>
          <a:bodyPr wrap="square" rtlCol="0">
            <a:spAutoFit/>
          </a:bodyPr>
          <a:lstStyle/>
          <a:p>
            <a:r>
              <a:rPr lang="en-US" sz="6000" dirty="0">
                <a:solidFill>
                  <a:srgbClr val="FFC000"/>
                </a:solidFill>
                <a:latin typeface="Century Gothic" panose="020B0502020202020204" pitchFamily="34" charset="0"/>
              </a:rPr>
              <a:t>exchanging glory for vanity</a:t>
            </a:r>
          </a:p>
        </p:txBody>
      </p:sp>
    </p:spTree>
    <p:extLst>
      <p:ext uri="{BB962C8B-B14F-4D97-AF65-F5344CB8AC3E}">
        <p14:creationId xmlns:p14="http://schemas.microsoft.com/office/powerpoint/2010/main" val="10296470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ark, light, night sky&#10;&#10;Description automatically generated">
            <a:extLst>
              <a:ext uri="{FF2B5EF4-FFF2-40B4-BE49-F238E27FC236}">
                <a16:creationId xmlns:a16="http://schemas.microsoft.com/office/drawing/2014/main" id="{868BDA03-954B-0B48-A05B-BF5BF722E38D}"/>
              </a:ext>
            </a:extLst>
          </p:cNvPr>
          <p:cNvPicPr>
            <a:picLocks noChangeAspect="1"/>
          </p:cNvPicPr>
          <p:nvPr/>
        </p:nvPicPr>
        <p:blipFill>
          <a:blip r:embed="rId2"/>
          <a:stretch>
            <a:fillRect/>
          </a:stretch>
        </p:blipFill>
        <p:spPr>
          <a:xfrm>
            <a:off x="0" y="0"/>
            <a:ext cx="12192000" cy="6858000"/>
          </a:xfrm>
          <a:prstGeom prst="rect">
            <a:avLst/>
          </a:prstGeom>
        </p:spPr>
      </p:pic>
      <p:sp>
        <p:nvSpPr>
          <p:cNvPr id="13" name="TextBox 12">
            <a:extLst>
              <a:ext uri="{FF2B5EF4-FFF2-40B4-BE49-F238E27FC236}">
                <a16:creationId xmlns:a16="http://schemas.microsoft.com/office/drawing/2014/main" id="{38CA8C0C-7ED1-C645-8340-8836A3B67755}"/>
              </a:ext>
            </a:extLst>
          </p:cNvPr>
          <p:cNvSpPr txBox="1"/>
          <p:nvPr/>
        </p:nvSpPr>
        <p:spPr>
          <a:xfrm>
            <a:off x="344387" y="1836256"/>
            <a:ext cx="11503226" cy="3185487"/>
          </a:xfrm>
          <a:prstGeom prst="rect">
            <a:avLst/>
          </a:prstGeom>
          <a:noFill/>
        </p:spPr>
        <p:txBody>
          <a:bodyPr wrap="square" rtlCol="0">
            <a:spAutoFit/>
          </a:bodyPr>
          <a:lstStyle/>
          <a:p>
            <a:pPr>
              <a:spcAft>
                <a:spcPts val="3000"/>
              </a:spcAft>
            </a:pPr>
            <a:r>
              <a:rPr lang="en-US" sz="3600" dirty="0">
                <a:effectLst>
                  <a:outerShdw blurRad="50800" dist="38100" dir="2700000" algn="tl" rotWithShape="0">
                    <a:prstClr val="black">
                      <a:alpha val="40000"/>
                    </a:prstClr>
                  </a:outerShdw>
                </a:effectLst>
                <a:latin typeface="Century Gothic" panose="020B0502020202020204" pitchFamily="34" charset="0"/>
              </a:rPr>
              <a:t>“But we all, with unveiled face, beholding as in a mirror the glory of the Lord, are being transformed into the same image from glory to glory, just as from the Lord, the Spirit.” </a:t>
            </a:r>
          </a:p>
          <a:p>
            <a:pPr algn="r">
              <a:spcAft>
                <a:spcPts val="3000"/>
              </a:spcAft>
            </a:pPr>
            <a:r>
              <a:rPr lang="en-US" sz="3200" dirty="0">
                <a:effectLst>
                  <a:outerShdw blurRad="50800" dist="38100" dir="2700000" algn="tl" rotWithShape="0">
                    <a:prstClr val="black">
                      <a:alpha val="40000"/>
                    </a:prstClr>
                  </a:outerShdw>
                </a:effectLst>
                <a:latin typeface="Century Gothic" panose="020B0502020202020204" pitchFamily="34" charset="0"/>
              </a:rPr>
              <a:t>(2 Corinthians 3:18, NASB95) </a:t>
            </a:r>
          </a:p>
        </p:txBody>
      </p:sp>
      <p:sp>
        <p:nvSpPr>
          <p:cNvPr id="11" name="TextBox 10">
            <a:extLst>
              <a:ext uri="{FF2B5EF4-FFF2-40B4-BE49-F238E27FC236}">
                <a16:creationId xmlns:a16="http://schemas.microsoft.com/office/drawing/2014/main" id="{0C8246AB-7721-AE43-A1D7-4309FA728DBC}"/>
              </a:ext>
            </a:extLst>
          </p:cNvPr>
          <p:cNvSpPr txBox="1"/>
          <p:nvPr/>
        </p:nvSpPr>
        <p:spPr>
          <a:xfrm>
            <a:off x="0" y="5842337"/>
            <a:ext cx="12192000" cy="1015663"/>
          </a:xfrm>
          <a:prstGeom prst="rect">
            <a:avLst/>
          </a:prstGeom>
          <a:noFill/>
        </p:spPr>
        <p:txBody>
          <a:bodyPr wrap="square" rtlCol="0">
            <a:spAutoFit/>
          </a:bodyPr>
          <a:lstStyle/>
          <a:p>
            <a:r>
              <a:rPr lang="en-US" sz="6000" dirty="0">
                <a:solidFill>
                  <a:srgbClr val="FFC000"/>
                </a:solidFill>
                <a:latin typeface="Century Gothic" panose="020B0502020202020204" pitchFamily="34" charset="0"/>
              </a:rPr>
              <a:t>reverencing glory</a:t>
            </a:r>
          </a:p>
        </p:txBody>
      </p:sp>
    </p:spTree>
    <p:extLst>
      <p:ext uri="{BB962C8B-B14F-4D97-AF65-F5344CB8AC3E}">
        <p14:creationId xmlns:p14="http://schemas.microsoft.com/office/powerpoint/2010/main" val="27432787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10;&#10;Description automatically generated">
            <a:extLst>
              <a:ext uri="{FF2B5EF4-FFF2-40B4-BE49-F238E27FC236}">
                <a16:creationId xmlns:a16="http://schemas.microsoft.com/office/drawing/2014/main" id="{C387C843-CCB6-AB4C-AB6E-39341249FAEC}"/>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0FE01B6-D3C5-CF47-8646-D731E714F78F}"/>
              </a:ext>
            </a:extLst>
          </p:cNvPr>
          <p:cNvSpPr txBox="1"/>
          <p:nvPr/>
        </p:nvSpPr>
        <p:spPr>
          <a:xfrm>
            <a:off x="6247885" y="4756734"/>
            <a:ext cx="4590803" cy="923330"/>
          </a:xfrm>
          <a:prstGeom prst="rect">
            <a:avLst/>
          </a:prstGeom>
          <a:noFill/>
        </p:spPr>
        <p:txBody>
          <a:bodyPr wrap="square" rtlCol="0">
            <a:spAutoFit/>
          </a:bodyPr>
          <a:lstStyle/>
          <a:p>
            <a:pPr algn="ctr"/>
            <a:r>
              <a:rPr lang="en-US" sz="5400" dirty="0">
                <a:latin typeface="Century Gothic" panose="020B0502020202020204" pitchFamily="34" charset="0"/>
              </a:rPr>
              <a:t>you become</a:t>
            </a:r>
          </a:p>
        </p:txBody>
      </p:sp>
      <p:sp>
        <p:nvSpPr>
          <p:cNvPr id="5" name="TextBox 4">
            <a:extLst>
              <a:ext uri="{FF2B5EF4-FFF2-40B4-BE49-F238E27FC236}">
                <a16:creationId xmlns:a16="http://schemas.microsoft.com/office/drawing/2014/main" id="{58260B4A-2D76-8242-9913-D560246E5501}"/>
              </a:ext>
            </a:extLst>
          </p:cNvPr>
          <p:cNvSpPr txBox="1"/>
          <p:nvPr/>
        </p:nvSpPr>
        <p:spPr>
          <a:xfrm>
            <a:off x="6247885" y="5683915"/>
            <a:ext cx="4485503" cy="923330"/>
          </a:xfrm>
          <a:prstGeom prst="rect">
            <a:avLst/>
          </a:prstGeom>
          <a:noFill/>
        </p:spPr>
        <p:txBody>
          <a:bodyPr wrap="square" rtlCol="0">
            <a:spAutoFit/>
          </a:bodyPr>
          <a:lstStyle/>
          <a:p>
            <a:pPr algn="ctr"/>
            <a:r>
              <a:rPr lang="en-US" sz="5400" dirty="0">
                <a:latin typeface="Century Gothic" panose="020B0502020202020204" pitchFamily="34" charset="0"/>
              </a:rPr>
              <a:t>worship</a:t>
            </a:r>
          </a:p>
        </p:txBody>
      </p:sp>
      <p:sp>
        <p:nvSpPr>
          <p:cNvPr id="6" name="TextBox 5">
            <a:extLst>
              <a:ext uri="{FF2B5EF4-FFF2-40B4-BE49-F238E27FC236}">
                <a16:creationId xmlns:a16="http://schemas.microsoft.com/office/drawing/2014/main" id="{A292B2B7-C89C-8846-A68E-85597F317C93}"/>
              </a:ext>
            </a:extLst>
          </p:cNvPr>
          <p:cNvSpPr txBox="1"/>
          <p:nvPr/>
        </p:nvSpPr>
        <p:spPr>
          <a:xfrm>
            <a:off x="6953301" y="5435768"/>
            <a:ext cx="3074670" cy="492443"/>
          </a:xfrm>
          <a:prstGeom prst="rect">
            <a:avLst/>
          </a:prstGeom>
          <a:noFill/>
        </p:spPr>
        <p:txBody>
          <a:bodyPr wrap="square" rtlCol="0">
            <a:spAutoFit/>
          </a:bodyPr>
          <a:lstStyle/>
          <a:p>
            <a:pPr algn="ctr"/>
            <a:r>
              <a:rPr lang="en-US" sz="2600" dirty="0">
                <a:latin typeface="Century Gothic" panose="020B0502020202020204" pitchFamily="34" charset="0"/>
              </a:rPr>
              <a:t>what you</a:t>
            </a:r>
          </a:p>
        </p:txBody>
      </p:sp>
    </p:spTree>
    <p:extLst>
      <p:ext uri="{BB962C8B-B14F-4D97-AF65-F5344CB8AC3E}">
        <p14:creationId xmlns:p14="http://schemas.microsoft.com/office/powerpoint/2010/main" val="1740058810"/>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5902988"/>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E8652-7C16-4742-99CD-72F99DE3EA41}"/>
              </a:ext>
            </a:extLst>
          </p:cNvPr>
          <p:cNvSpPr txBox="1"/>
          <p:nvPr/>
        </p:nvSpPr>
        <p:spPr>
          <a:xfrm>
            <a:off x="318135" y="2551837"/>
            <a:ext cx="11555730" cy="1754326"/>
          </a:xfrm>
          <a:prstGeom prst="rect">
            <a:avLst/>
          </a:prstGeom>
          <a:noFill/>
        </p:spPr>
        <p:txBody>
          <a:bodyPr wrap="square" rtlCol="0">
            <a:spAutoFit/>
          </a:bodyPr>
          <a:lstStyle/>
          <a:p>
            <a:r>
              <a:rPr lang="en-US" sz="3600" dirty="0">
                <a:latin typeface="Century Gothic" panose="020B0502020202020204" pitchFamily="34" charset="0"/>
              </a:rPr>
              <a:t>“… and to keep the Lord’s commandments and His statutes which I am commanding you today </a:t>
            </a:r>
            <a:br>
              <a:rPr lang="en-US" sz="3600" dirty="0">
                <a:latin typeface="Century Gothic" panose="020B0502020202020204" pitchFamily="34" charset="0"/>
              </a:rPr>
            </a:br>
            <a:r>
              <a:rPr lang="en-US" sz="3600" dirty="0">
                <a:solidFill>
                  <a:srgbClr val="FFFF00"/>
                </a:solidFill>
                <a:latin typeface="Century Gothic" panose="020B0502020202020204" pitchFamily="34" charset="0"/>
              </a:rPr>
              <a:t>for your good</a:t>
            </a:r>
            <a:r>
              <a:rPr lang="en-US" sz="3600" dirty="0">
                <a:latin typeface="Century Gothic" panose="020B0502020202020204" pitchFamily="34" charset="0"/>
              </a:rPr>
              <a:t>?” (Deuteronomy 10:13, NASB95) </a:t>
            </a:r>
          </a:p>
        </p:txBody>
      </p:sp>
    </p:spTree>
    <p:extLst>
      <p:ext uri="{BB962C8B-B14F-4D97-AF65-F5344CB8AC3E}">
        <p14:creationId xmlns:p14="http://schemas.microsoft.com/office/powerpoint/2010/main" val="523498479"/>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10;&#10;Description automatically generated">
            <a:extLst>
              <a:ext uri="{FF2B5EF4-FFF2-40B4-BE49-F238E27FC236}">
                <a16:creationId xmlns:a16="http://schemas.microsoft.com/office/drawing/2014/main" id="{C387C843-CCB6-AB4C-AB6E-39341249FAEC}"/>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0FE01B6-D3C5-CF47-8646-D731E714F78F}"/>
              </a:ext>
            </a:extLst>
          </p:cNvPr>
          <p:cNvSpPr txBox="1"/>
          <p:nvPr/>
        </p:nvSpPr>
        <p:spPr>
          <a:xfrm>
            <a:off x="6247885" y="4694950"/>
            <a:ext cx="4485503" cy="923330"/>
          </a:xfrm>
          <a:prstGeom prst="rect">
            <a:avLst/>
          </a:prstGeom>
          <a:noFill/>
        </p:spPr>
        <p:txBody>
          <a:bodyPr wrap="square" rtlCol="0">
            <a:spAutoFit/>
          </a:bodyPr>
          <a:lstStyle/>
          <a:p>
            <a:pPr algn="ctr"/>
            <a:r>
              <a:rPr lang="en-US" sz="5400" dirty="0">
                <a:latin typeface="Century Gothic" panose="020B0502020202020204" pitchFamily="34" charset="0"/>
              </a:rPr>
              <a:t>IDOLATRY</a:t>
            </a:r>
          </a:p>
        </p:txBody>
      </p:sp>
      <p:sp>
        <p:nvSpPr>
          <p:cNvPr id="5" name="TextBox 4">
            <a:extLst>
              <a:ext uri="{FF2B5EF4-FFF2-40B4-BE49-F238E27FC236}">
                <a16:creationId xmlns:a16="http://schemas.microsoft.com/office/drawing/2014/main" id="{58260B4A-2D76-8242-9913-D560246E5501}"/>
              </a:ext>
            </a:extLst>
          </p:cNvPr>
          <p:cNvSpPr txBox="1"/>
          <p:nvPr/>
        </p:nvSpPr>
        <p:spPr>
          <a:xfrm>
            <a:off x="6247885" y="5776475"/>
            <a:ext cx="4485503" cy="923330"/>
          </a:xfrm>
          <a:prstGeom prst="rect">
            <a:avLst/>
          </a:prstGeom>
          <a:noFill/>
        </p:spPr>
        <p:txBody>
          <a:bodyPr wrap="square" rtlCol="0">
            <a:spAutoFit/>
          </a:bodyPr>
          <a:lstStyle/>
          <a:p>
            <a:pPr algn="ctr"/>
            <a:r>
              <a:rPr lang="en-US" sz="5400" dirty="0">
                <a:latin typeface="Century Gothic" panose="020B0502020202020204" pitchFamily="34" charset="0"/>
              </a:rPr>
              <a:t>PROBLEM</a:t>
            </a:r>
          </a:p>
        </p:txBody>
      </p:sp>
      <p:sp>
        <p:nvSpPr>
          <p:cNvPr id="6" name="TextBox 5">
            <a:extLst>
              <a:ext uri="{FF2B5EF4-FFF2-40B4-BE49-F238E27FC236}">
                <a16:creationId xmlns:a16="http://schemas.microsoft.com/office/drawing/2014/main" id="{A292B2B7-C89C-8846-A68E-85597F317C93}"/>
              </a:ext>
            </a:extLst>
          </p:cNvPr>
          <p:cNvSpPr txBox="1"/>
          <p:nvPr/>
        </p:nvSpPr>
        <p:spPr>
          <a:xfrm>
            <a:off x="6953301" y="5435768"/>
            <a:ext cx="3074670" cy="492443"/>
          </a:xfrm>
          <a:prstGeom prst="rect">
            <a:avLst/>
          </a:prstGeom>
          <a:noFill/>
        </p:spPr>
        <p:txBody>
          <a:bodyPr wrap="square" rtlCol="0">
            <a:spAutoFit/>
          </a:bodyPr>
          <a:lstStyle/>
          <a:p>
            <a:pPr algn="ctr"/>
            <a:r>
              <a:rPr lang="en-US" sz="2600" dirty="0">
                <a:latin typeface="Century Gothic" panose="020B0502020202020204" pitchFamily="34" charset="0"/>
              </a:rPr>
              <a:t>is the</a:t>
            </a:r>
          </a:p>
        </p:txBody>
      </p:sp>
    </p:spTree>
    <p:extLst>
      <p:ext uri="{BB962C8B-B14F-4D97-AF65-F5344CB8AC3E}">
        <p14:creationId xmlns:p14="http://schemas.microsoft.com/office/powerpoint/2010/main" val="1213592085"/>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10;&#10;Description automatically generated">
            <a:extLst>
              <a:ext uri="{FF2B5EF4-FFF2-40B4-BE49-F238E27FC236}">
                <a16:creationId xmlns:a16="http://schemas.microsoft.com/office/drawing/2014/main" id="{C387C843-CCB6-AB4C-AB6E-39341249FAEC}"/>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0FE01B6-D3C5-CF47-8646-D731E714F78F}"/>
              </a:ext>
            </a:extLst>
          </p:cNvPr>
          <p:cNvSpPr txBox="1"/>
          <p:nvPr/>
        </p:nvSpPr>
        <p:spPr>
          <a:xfrm>
            <a:off x="6247885" y="4756734"/>
            <a:ext cx="4590803" cy="923330"/>
          </a:xfrm>
          <a:prstGeom prst="rect">
            <a:avLst/>
          </a:prstGeom>
          <a:noFill/>
        </p:spPr>
        <p:txBody>
          <a:bodyPr wrap="square" rtlCol="0">
            <a:spAutoFit/>
          </a:bodyPr>
          <a:lstStyle/>
          <a:p>
            <a:pPr algn="ctr"/>
            <a:r>
              <a:rPr lang="en-US" sz="5400" dirty="0">
                <a:latin typeface="Century Gothic" panose="020B0502020202020204" pitchFamily="34" charset="0"/>
              </a:rPr>
              <a:t>you become</a:t>
            </a:r>
          </a:p>
        </p:txBody>
      </p:sp>
      <p:sp>
        <p:nvSpPr>
          <p:cNvPr id="5" name="TextBox 4">
            <a:extLst>
              <a:ext uri="{FF2B5EF4-FFF2-40B4-BE49-F238E27FC236}">
                <a16:creationId xmlns:a16="http://schemas.microsoft.com/office/drawing/2014/main" id="{58260B4A-2D76-8242-9913-D560246E5501}"/>
              </a:ext>
            </a:extLst>
          </p:cNvPr>
          <p:cNvSpPr txBox="1"/>
          <p:nvPr/>
        </p:nvSpPr>
        <p:spPr>
          <a:xfrm>
            <a:off x="6247885" y="5683915"/>
            <a:ext cx="4485503" cy="923330"/>
          </a:xfrm>
          <a:prstGeom prst="rect">
            <a:avLst/>
          </a:prstGeom>
          <a:noFill/>
        </p:spPr>
        <p:txBody>
          <a:bodyPr wrap="square" rtlCol="0">
            <a:spAutoFit/>
          </a:bodyPr>
          <a:lstStyle/>
          <a:p>
            <a:pPr algn="ctr"/>
            <a:r>
              <a:rPr lang="en-US" sz="5400" dirty="0">
                <a:latin typeface="Century Gothic" panose="020B0502020202020204" pitchFamily="34" charset="0"/>
              </a:rPr>
              <a:t>worship</a:t>
            </a:r>
          </a:p>
        </p:txBody>
      </p:sp>
      <p:sp>
        <p:nvSpPr>
          <p:cNvPr id="6" name="TextBox 5">
            <a:extLst>
              <a:ext uri="{FF2B5EF4-FFF2-40B4-BE49-F238E27FC236}">
                <a16:creationId xmlns:a16="http://schemas.microsoft.com/office/drawing/2014/main" id="{A292B2B7-C89C-8846-A68E-85597F317C93}"/>
              </a:ext>
            </a:extLst>
          </p:cNvPr>
          <p:cNvSpPr txBox="1"/>
          <p:nvPr/>
        </p:nvSpPr>
        <p:spPr>
          <a:xfrm>
            <a:off x="6953301" y="5435768"/>
            <a:ext cx="3074670" cy="492443"/>
          </a:xfrm>
          <a:prstGeom prst="rect">
            <a:avLst/>
          </a:prstGeom>
          <a:noFill/>
        </p:spPr>
        <p:txBody>
          <a:bodyPr wrap="square" rtlCol="0">
            <a:spAutoFit/>
          </a:bodyPr>
          <a:lstStyle/>
          <a:p>
            <a:pPr algn="ctr"/>
            <a:r>
              <a:rPr lang="en-US" sz="2600" dirty="0">
                <a:latin typeface="Century Gothic" panose="020B0502020202020204" pitchFamily="34" charset="0"/>
              </a:rPr>
              <a:t>what you</a:t>
            </a:r>
          </a:p>
        </p:txBody>
      </p:sp>
    </p:spTree>
    <p:extLst>
      <p:ext uri="{BB962C8B-B14F-4D97-AF65-F5344CB8AC3E}">
        <p14:creationId xmlns:p14="http://schemas.microsoft.com/office/powerpoint/2010/main" val="1894164861"/>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ark, light, night sky&#10;&#10;Description automatically generated">
            <a:extLst>
              <a:ext uri="{FF2B5EF4-FFF2-40B4-BE49-F238E27FC236}">
                <a16:creationId xmlns:a16="http://schemas.microsoft.com/office/drawing/2014/main" id="{868BDA03-954B-0B48-A05B-BF5BF722E38D}"/>
              </a:ext>
            </a:extLst>
          </p:cNvPr>
          <p:cNvPicPr>
            <a:picLocks noChangeAspect="1"/>
          </p:cNvPicPr>
          <p:nvPr/>
        </p:nvPicPr>
        <p:blipFill>
          <a:blip r:embed="rId2"/>
          <a:stretch>
            <a:fillRect/>
          </a:stretch>
        </p:blipFill>
        <p:spPr>
          <a:xfrm>
            <a:off x="0" y="0"/>
            <a:ext cx="12192000" cy="6858000"/>
          </a:xfrm>
          <a:prstGeom prst="rect">
            <a:avLst/>
          </a:prstGeom>
        </p:spPr>
      </p:pic>
      <p:sp>
        <p:nvSpPr>
          <p:cNvPr id="13" name="TextBox 12">
            <a:extLst>
              <a:ext uri="{FF2B5EF4-FFF2-40B4-BE49-F238E27FC236}">
                <a16:creationId xmlns:a16="http://schemas.microsoft.com/office/drawing/2014/main" id="{38CA8C0C-7ED1-C645-8340-8836A3B67755}"/>
              </a:ext>
            </a:extLst>
          </p:cNvPr>
          <p:cNvSpPr txBox="1"/>
          <p:nvPr/>
        </p:nvSpPr>
        <p:spPr>
          <a:xfrm>
            <a:off x="344387" y="1466924"/>
            <a:ext cx="11503226" cy="3924151"/>
          </a:xfrm>
          <a:prstGeom prst="rect">
            <a:avLst/>
          </a:prstGeom>
          <a:noFill/>
        </p:spPr>
        <p:txBody>
          <a:bodyPr wrap="square" rtlCol="0">
            <a:spAutoFit/>
          </a:bodyPr>
          <a:lstStyle/>
          <a:p>
            <a:pPr>
              <a:spcAft>
                <a:spcPts val="3000"/>
              </a:spcAft>
            </a:pPr>
            <a:r>
              <a:rPr lang="en-US" sz="3200" baseline="30000" dirty="0">
                <a:effectLst>
                  <a:outerShdw blurRad="50800" dist="38100" dir="2700000" algn="tl" rotWithShape="0">
                    <a:prstClr val="black">
                      <a:alpha val="40000"/>
                    </a:prstClr>
                  </a:outerShdw>
                </a:effectLst>
                <a:latin typeface="Century Gothic" panose="020B0502020202020204" pitchFamily="34" charset="0"/>
              </a:rPr>
              <a:t>9</a:t>
            </a:r>
            <a:r>
              <a:rPr lang="en-US" sz="3200" dirty="0">
                <a:effectLst>
                  <a:outerShdw blurRad="50800" dist="38100" dir="2700000" algn="tl" rotWithShape="0">
                    <a:prstClr val="black">
                      <a:alpha val="40000"/>
                    </a:prstClr>
                  </a:outerShdw>
                </a:effectLst>
                <a:latin typeface="Century Gothic" panose="020B0502020202020204" pitchFamily="34" charset="0"/>
              </a:rPr>
              <a:t> He said, “Go, and tell this people: ‘Keep on listening, but do not perceive; Keep on looking, but do not understand.’ </a:t>
            </a:r>
            <a:r>
              <a:rPr lang="en-US" sz="3200" baseline="30000" dirty="0">
                <a:effectLst>
                  <a:outerShdw blurRad="50800" dist="38100" dir="2700000" algn="tl" rotWithShape="0">
                    <a:prstClr val="black">
                      <a:alpha val="40000"/>
                    </a:prstClr>
                  </a:outerShdw>
                </a:effectLst>
                <a:latin typeface="Century Gothic" panose="020B0502020202020204" pitchFamily="34" charset="0"/>
              </a:rPr>
              <a:t>10</a:t>
            </a:r>
            <a:r>
              <a:rPr lang="en-US" sz="3200" dirty="0">
                <a:effectLst>
                  <a:outerShdw blurRad="50800" dist="38100" dir="2700000" algn="tl" rotWithShape="0">
                    <a:prstClr val="black">
                      <a:alpha val="40000"/>
                    </a:prstClr>
                  </a:outerShdw>
                </a:effectLst>
                <a:latin typeface="Century Gothic" panose="020B0502020202020204" pitchFamily="34" charset="0"/>
              </a:rPr>
              <a:t> “Render the hearts of this people insensitive, Their ears dull, And their eyes dim, Otherwise they might see with their eyes, Hear with their ears, Understand with their hearts, And return and be healed.”</a:t>
            </a:r>
          </a:p>
          <a:p>
            <a:pPr algn="r">
              <a:spcAft>
                <a:spcPts val="3000"/>
              </a:spcAft>
            </a:pPr>
            <a:r>
              <a:rPr lang="en-US" sz="3200" dirty="0">
                <a:effectLst>
                  <a:outerShdw blurRad="50800" dist="38100" dir="2700000" algn="tl" rotWithShape="0">
                    <a:prstClr val="black">
                      <a:alpha val="40000"/>
                    </a:prstClr>
                  </a:outerShdw>
                </a:effectLst>
                <a:latin typeface="Century Gothic" panose="020B0502020202020204" pitchFamily="34" charset="0"/>
              </a:rPr>
              <a:t>(Isaiah 6:9–10 NASB95)  </a:t>
            </a:r>
          </a:p>
        </p:txBody>
      </p:sp>
      <p:sp>
        <p:nvSpPr>
          <p:cNvPr id="11" name="TextBox 10">
            <a:extLst>
              <a:ext uri="{FF2B5EF4-FFF2-40B4-BE49-F238E27FC236}">
                <a16:creationId xmlns:a16="http://schemas.microsoft.com/office/drawing/2014/main" id="{0C8246AB-7721-AE43-A1D7-4309FA728DBC}"/>
              </a:ext>
            </a:extLst>
          </p:cNvPr>
          <p:cNvSpPr txBox="1"/>
          <p:nvPr/>
        </p:nvSpPr>
        <p:spPr>
          <a:xfrm>
            <a:off x="0" y="5842337"/>
            <a:ext cx="12192000" cy="1015663"/>
          </a:xfrm>
          <a:prstGeom prst="rect">
            <a:avLst/>
          </a:prstGeom>
          <a:noFill/>
        </p:spPr>
        <p:txBody>
          <a:bodyPr wrap="square" rtlCol="0">
            <a:spAutoFit/>
          </a:bodyPr>
          <a:lstStyle/>
          <a:p>
            <a:r>
              <a:rPr lang="en-US" sz="6000" dirty="0">
                <a:solidFill>
                  <a:srgbClr val="FFC000"/>
                </a:solidFill>
                <a:latin typeface="Century Gothic" panose="020B0502020202020204" pitchFamily="34" charset="0"/>
              </a:rPr>
              <a:t>the blind, deaf &amp; dumb</a:t>
            </a:r>
          </a:p>
        </p:txBody>
      </p:sp>
    </p:spTree>
    <p:extLst>
      <p:ext uri="{BB962C8B-B14F-4D97-AF65-F5344CB8AC3E}">
        <p14:creationId xmlns:p14="http://schemas.microsoft.com/office/powerpoint/2010/main" val="33457864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ark, light, night sky&#10;&#10;Description automatically generated">
            <a:extLst>
              <a:ext uri="{FF2B5EF4-FFF2-40B4-BE49-F238E27FC236}">
                <a16:creationId xmlns:a16="http://schemas.microsoft.com/office/drawing/2014/main" id="{868BDA03-954B-0B48-A05B-BF5BF722E38D}"/>
              </a:ext>
            </a:extLst>
          </p:cNvPr>
          <p:cNvPicPr>
            <a:picLocks noChangeAspect="1"/>
          </p:cNvPicPr>
          <p:nvPr/>
        </p:nvPicPr>
        <p:blipFill>
          <a:blip r:embed="rId2"/>
          <a:stretch>
            <a:fillRect/>
          </a:stretch>
        </p:blipFill>
        <p:spPr>
          <a:xfrm>
            <a:off x="0" y="0"/>
            <a:ext cx="12192000" cy="6858000"/>
          </a:xfrm>
          <a:prstGeom prst="rect">
            <a:avLst/>
          </a:prstGeom>
        </p:spPr>
      </p:pic>
      <p:sp>
        <p:nvSpPr>
          <p:cNvPr id="13" name="TextBox 12">
            <a:extLst>
              <a:ext uri="{FF2B5EF4-FFF2-40B4-BE49-F238E27FC236}">
                <a16:creationId xmlns:a16="http://schemas.microsoft.com/office/drawing/2014/main" id="{38CA8C0C-7ED1-C645-8340-8836A3B67755}"/>
              </a:ext>
            </a:extLst>
          </p:cNvPr>
          <p:cNvSpPr txBox="1"/>
          <p:nvPr/>
        </p:nvSpPr>
        <p:spPr>
          <a:xfrm>
            <a:off x="344387" y="735404"/>
            <a:ext cx="11503226" cy="4909036"/>
          </a:xfrm>
          <a:prstGeom prst="rect">
            <a:avLst/>
          </a:prstGeom>
          <a:noFill/>
        </p:spPr>
        <p:txBody>
          <a:bodyPr wrap="square" rtlCol="0">
            <a:spAutoFit/>
          </a:bodyPr>
          <a:lstStyle/>
          <a:p>
            <a:pPr>
              <a:spcAft>
                <a:spcPts val="3000"/>
              </a:spcAft>
            </a:pPr>
            <a:r>
              <a:rPr lang="en-US" sz="3200" baseline="30000" dirty="0">
                <a:effectLst>
                  <a:outerShdw blurRad="50800" dist="38100" dir="2700000" algn="tl" rotWithShape="0">
                    <a:prstClr val="black">
                      <a:alpha val="40000"/>
                    </a:prstClr>
                  </a:outerShdw>
                </a:effectLst>
                <a:latin typeface="Century Gothic" panose="020B0502020202020204" pitchFamily="34" charset="0"/>
              </a:rPr>
              <a:t>4</a:t>
            </a:r>
            <a:r>
              <a:rPr lang="en-US" sz="3200" dirty="0">
                <a:effectLst>
                  <a:outerShdw blurRad="50800" dist="38100" dir="2700000" algn="tl" rotWithShape="0">
                    <a:prstClr val="black">
                      <a:alpha val="40000"/>
                    </a:prstClr>
                  </a:outerShdw>
                </a:effectLst>
                <a:latin typeface="Century Gothic" panose="020B0502020202020204" pitchFamily="34" charset="0"/>
              </a:rPr>
              <a:t> Their idols are silver and gold, The work of man’s hands. </a:t>
            </a:r>
            <a:r>
              <a:rPr lang="en-US" sz="3200" baseline="30000" dirty="0">
                <a:effectLst>
                  <a:outerShdw blurRad="50800" dist="38100" dir="2700000" algn="tl" rotWithShape="0">
                    <a:prstClr val="black">
                      <a:alpha val="40000"/>
                    </a:prstClr>
                  </a:outerShdw>
                </a:effectLst>
                <a:latin typeface="Century Gothic" panose="020B0502020202020204" pitchFamily="34" charset="0"/>
              </a:rPr>
              <a:t>5</a:t>
            </a:r>
            <a:r>
              <a:rPr lang="en-US" sz="3200" dirty="0">
                <a:effectLst>
                  <a:outerShdw blurRad="50800" dist="38100" dir="2700000" algn="tl" rotWithShape="0">
                    <a:prstClr val="black">
                      <a:alpha val="40000"/>
                    </a:prstClr>
                  </a:outerShdw>
                </a:effectLst>
                <a:latin typeface="Century Gothic" panose="020B0502020202020204" pitchFamily="34" charset="0"/>
              </a:rPr>
              <a:t> They have mouths, but they cannot speak; They have eyes, but they cannot see; </a:t>
            </a:r>
            <a:r>
              <a:rPr lang="en-US" sz="3200" baseline="30000" dirty="0">
                <a:effectLst>
                  <a:outerShdw blurRad="50800" dist="38100" dir="2700000" algn="tl" rotWithShape="0">
                    <a:prstClr val="black">
                      <a:alpha val="40000"/>
                    </a:prstClr>
                  </a:outerShdw>
                </a:effectLst>
                <a:latin typeface="Century Gothic" panose="020B0502020202020204" pitchFamily="34" charset="0"/>
              </a:rPr>
              <a:t>6</a:t>
            </a:r>
            <a:r>
              <a:rPr lang="en-US" sz="3200" dirty="0">
                <a:effectLst>
                  <a:outerShdw blurRad="50800" dist="38100" dir="2700000" algn="tl" rotWithShape="0">
                    <a:prstClr val="black">
                      <a:alpha val="40000"/>
                    </a:prstClr>
                  </a:outerShdw>
                </a:effectLst>
                <a:latin typeface="Century Gothic" panose="020B0502020202020204" pitchFamily="34" charset="0"/>
              </a:rPr>
              <a:t> They have ears, but they cannot hear; They have noses, but they cannot smell; </a:t>
            </a:r>
            <a:r>
              <a:rPr lang="en-US" sz="3200" baseline="30000" dirty="0">
                <a:effectLst>
                  <a:outerShdw blurRad="50800" dist="38100" dir="2700000" algn="tl" rotWithShape="0">
                    <a:prstClr val="black">
                      <a:alpha val="40000"/>
                    </a:prstClr>
                  </a:outerShdw>
                </a:effectLst>
                <a:latin typeface="Century Gothic" panose="020B0502020202020204" pitchFamily="34" charset="0"/>
              </a:rPr>
              <a:t>7</a:t>
            </a:r>
            <a:r>
              <a:rPr lang="en-US" sz="3200" dirty="0">
                <a:effectLst>
                  <a:outerShdw blurRad="50800" dist="38100" dir="2700000" algn="tl" rotWithShape="0">
                    <a:prstClr val="black">
                      <a:alpha val="40000"/>
                    </a:prstClr>
                  </a:outerShdw>
                </a:effectLst>
                <a:latin typeface="Century Gothic" panose="020B0502020202020204" pitchFamily="34" charset="0"/>
              </a:rPr>
              <a:t> They have hands, but they cannot feel; They have feet, but they cannot walk; They cannot make a sound with their throat. </a:t>
            </a:r>
            <a:r>
              <a:rPr lang="en-US" sz="3200" baseline="30000" dirty="0">
                <a:effectLst>
                  <a:outerShdw blurRad="50800" dist="38100" dir="2700000" algn="tl" rotWithShape="0">
                    <a:prstClr val="black">
                      <a:alpha val="40000"/>
                    </a:prstClr>
                  </a:outerShdw>
                </a:effectLst>
                <a:latin typeface="Century Gothic" panose="020B0502020202020204" pitchFamily="34" charset="0"/>
              </a:rPr>
              <a:t>8</a:t>
            </a:r>
            <a:r>
              <a:rPr lang="en-US" sz="3200" dirty="0">
                <a:effectLst>
                  <a:outerShdw blurRad="50800" dist="38100" dir="2700000" algn="tl" rotWithShape="0">
                    <a:prstClr val="black">
                      <a:alpha val="40000"/>
                    </a:prstClr>
                  </a:outerShdw>
                </a:effectLst>
                <a:latin typeface="Century Gothic" panose="020B0502020202020204" pitchFamily="34" charset="0"/>
              </a:rPr>
              <a:t> Those who make them will become like them, Everyone who trusts in them. </a:t>
            </a:r>
          </a:p>
          <a:p>
            <a:pPr algn="r">
              <a:spcAft>
                <a:spcPts val="3000"/>
              </a:spcAft>
            </a:pPr>
            <a:r>
              <a:rPr lang="en-US" sz="3200" dirty="0">
                <a:effectLst>
                  <a:outerShdw blurRad="50800" dist="38100" dir="2700000" algn="tl" rotWithShape="0">
                    <a:prstClr val="black">
                      <a:alpha val="40000"/>
                    </a:prstClr>
                  </a:outerShdw>
                </a:effectLst>
                <a:latin typeface="Century Gothic" panose="020B0502020202020204" pitchFamily="34" charset="0"/>
              </a:rPr>
              <a:t>(Psalm 115:4–8 NASB95) </a:t>
            </a:r>
          </a:p>
        </p:txBody>
      </p:sp>
      <p:sp>
        <p:nvSpPr>
          <p:cNvPr id="11" name="TextBox 10">
            <a:extLst>
              <a:ext uri="{FF2B5EF4-FFF2-40B4-BE49-F238E27FC236}">
                <a16:creationId xmlns:a16="http://schemas.microsoft.com/office/drawing/2014/main" id="{0C8246AB-7721-AE43-A1D7-4309FA728DBC}"/>
              </a:ext>
            </a:extLst>
          </p:cNvPr>
          <p:cNvSpPr txBox="1"/>
          <p:nvPr/>
        </p:nvSpPr>
        <p:spPr>
          <a:xfrm>
            <a:off x="0" y="5842337"/>
            <a:ext cx="12192000" cy="1015663"/>
          </a:xfrm>
          <a:prstGeom prst="rect">
            <a:avLst/>
          </a:prstGeom>
          <a:noFill/>
        </p:spPr>
        <p:txBody>
          <a:bodyPr wrap="square" rtlCol="0">
            <a:spAutoFit/>
          </a:bodyPr>
          <a:lstStyle/>
          <a:p>
            <a:r>
              <a:rPr lang="en-US" sz="6000" dirty="0">
                <a:solidFill>
                  <a:srgbClr val="FFC000"/>
                </a:solidFill>
                <a:latin typeface="Century Gothic" panose="020B0502020202020204" pitchFamily="34" charset="0"/>
              </a:rPr>
              <a:t>the blind, deaf &amp; dumb</a:t>
            </a:r>
          </a:p>
        </p:txBody>
      </p:sp>
    </p:spTree>
    <p:extLst>
      <p:ext uri="{BB962C8B-B14F-4D97-AF65-F5344CB8AC3E}">
        <p14:creationId xmlns:p14="http://schemas.microsoft.com/office/powerpoint/2010/main" val="2432148475"/>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ark, light, night sky&#10;&#10;Description automatically generated">
            <a:extLst>
              <a:ext uri="{FF2B5EF4-FFF2-40B4-BE49-F238E27FC236}">
                <a16:creationId xmlns:a16="http://schemas.microsoft.com/office/drawing/2014/main" id="{868BDA03-954B-0B48-A05B-BF5BF722E38D}"/>
              </a:ext>
            </a:extLst>
          </p:cNvPr>
          <p:cNvPicPr>
            <a:picLocks noChangeAspect="1"/>
          </p:cNvPicPr>
          <p:nvPr/>
        </p:nvPicPr>
        <p:blipFill>
          <a:blip r:embed="rId2"/>
          <a:stretch>
            <a:fillRect/>
          </a:stretch>
        </p:blipFill>
        <p:spPr>
          <a:xfrm>
            <a:off x="0" y="0"/>
            <a:ext cx="12192000" cy="6858000"/>
          </a:xfrm>
          <a:prstGeom prst="rect">
            <a:avLst/>
          </a:prstGeom>
        </p:spPr>
      </p:pic>
      <p:sp>
        <p:nvSpPr>
          <p:cNvPr id="13" name="TextBox 12">
            <a:extLst>
              <a:ext uri="{FF2B5EF4-FFF2-40B4-BE49-F238E27FC236}">
                <a16:creationId xmlns:a16="http://schemas.microsoft.com/office/drawing/2014/main" id="{38CA8C0C-7ED1-C645-8340-8836A3B67755}"/>
              </a:ext>
            </a:extLst>
          </p:cNvPr>
          <p:cNvSpPr txBox="1"/>
          <p:nvPr/>
        </p:nvSpPr>
        <p:spPr>
          <a:xfrm>
            <a:off x="344387" y="735404"/>
            <a:ext cx="11503226" cy="4909036"/>
          </a:xfrm>
          <a:prstGeom prst="rect">
            <a:avLst/>
          </a:prstGeom>
          <a:noFill/>
        </p:spPr>
        <p:txBody>
          <a:bodyPr wrap="square" rtlCol="0">
            <a:spAutoFit/>
          </a:bodyPr>
          <a:lstStyle/>
          <a:p>
            <a:pPr>
              <a:spcAft>
                <a:spcPts val="3000"/>
              </a:spcAft>
            </a:pPr>
            <a:r>
              <a:rPr lang="en-US" sz="3200" baseline="30000" dirty="0">
                <a:effectLst>
                  <a:outerShdw blurRad="50800" dist="38100" dir="2700000" algn="tl" rotWithShape="0">
                    <a:prstClr val="black">
                      <a:alpha val="40000"/>
                    </a:prstClr>
                  </a:outerShdw>
                </a:effectLst>
                <a:latin typeface="Century Gothic" panose="020B0502020202020204" pitchFamily="34" charset="0"/>
              </a:rPr>
              <a:t>17</a:t>
            </a:r>
            <a:r>
              <a:rPr lang="en-US" sz="3200" dirty="0">
                <a:effectLst>
                  <a:outerShdw blurRad="50800" dist="38100" dir="2700000" algn="tl" rotWithShape="0">
                    <a:prstClr val="black">
                      <a:alpha val="40000"/>
                    </a:prstClr>
                  </a:outerShdw>
                </a:effectLst>
                <a:latin typeface="Century Gothic" panose="020B0502020202020204" pitchFamily="34" charset="0"/>
              </a:rPr>
              <a:t> They will be turned back and be utterly put to shame, Who trust in idols, Who say to molten images, “You are our gods.” </a:t>
            </a:r>
            <a:r>
              <a:rPr lang="en-US" sz="3200" baseline="30000" dirty="0">
                <a:effectLst>
                  <a:outerShdw blurRad="50800" dist="38100" dir="2700000" algn="tl" rotWithShape="0">
                    <a:prstClr val="black">
                      <a:alpha val="40000"/>
                    </a:prstClr>
                  </a:outerShdw>
                </a:effectLst>
                <a:latin typeface="Century Gothic" panose="020B0502020202020204" pitchFamily="34" charset="0"/>
              </a:rPr>
              <a:t>18</a:t>
            </a:r>
            <a:r>
              <a:rPr lang="en-US" sz="3200" dirty="0">
                <a:effectLst>
                  <a:outerShdw blurRad="50800" dist="38100" dir="2700000" algn="tl" rotWithShape="0">
                    <a:prstClr val="black">
                      <a:alpha val="40000"/>
                    </a:prstClr>
                  </a:outerShdw>
                </a:effectLst>
                <a:latin typeface="Century Gothic" panose="020B0502020202020204" pitchFamily="34" charset="0"/>
              </a:rPr>
              <a:t> Hear, you deaf! And look, you blind, that you may see. </a:t>
            </a:r>
            <a:r>
              <a:rPr lang="en-US" sz="3200" baseline="30000" dirty="0">
                <a:effectLst>
                  <a:outerShdw blurRad="50800" dist="38100" dir="2700000" algn="tl" rotWithShape="0">
                    <a:prstClr val="black">
                      <a:alpha val="40000"/>
                    </a:prstClr>
                  </a:outerShdw>
                </a:effectLst>
                <a:latin typeface="Century Gothic" panose="020B0502020202020204" pitchFamily="34" charset="0"/>
              </a:rPr>
              <a:t>19</a:t>
            </a:r>
            <a:r>
              <a:rPr lang="en-US" sz="3200" dirty="0">
                <a:effectLst>
                  <a:outerShdw blurRad="50800" dist="38100" dir="2700000" algn="tl" rotWithShape="0">
                    <a:prstClr val="black">
                      <a:alpha val="40000"/>
                    </a:prstClr>
                  </a:outerShdw>
                </a:effectLst>
                <a:latin typeface="Century Gothic" panose="020B0502020202020204" pitchFamily="34" charset="0"/>
              </a:rPr>
              <a:t> Who is blind but My servant, Or so deaf as My messenger whom I send? Who is so blind as he that is at peace with Me, Or so blind as the servant of the Lord? </a:t>
            </a:r>
            <a:r>
              <a:rPr lang="en-US" sz="3200" baseline="30000" dirty="0">
                <a:effectLst>
                  <a:outerShdw blurRad="50800" dist="38100" dir="2700000" algn="tl" rotWithShape="0">
                    <a:prstClr val="black">
                      <a:alpha val="40000"/>
                    </a:prstClr>
                  </a:outerShdw>
                </a:effectLst>
                <a:latin typeface="Century Gothic" panose="020B0502020202020204" pitchFamily="34" charset="0"/>
              </a:rPr>
              <a:t>20</a:t>
            </a:r>
            <a:r>
              <a:rPr lang="en-US" sz="3200" dirty="0">
                <a:effectLst>
                  <a:outerShdw blurRad="50800" dist="38100" dir="2700000" algn="tl" rotWithShape="0">
                    <a:prstClr val="black">
                      <a:alpha val="40000"/>
                    </a:prstClr>
                  </a:outerShdw>
                </a:effectLst>
                <a:latin typeface="Century Gothic" panose="020B0502020202020204" pitchFamily="34" charset="0"/>
              </a:rPr>
              <a:t> You have seen many things, but you do not observe them; Your ears are open, but none hears.</a:t>
            </a:r>
          </a:p>
          <a:p>
            <a:pPr algn="r">
              <a:spcAft>
                <a:spcPts val="3000"/>
              </a:spcAft>
            </a:pPr>
            <a:r>
              <a:rPr lang="en-US" sz="3200" dirty="0">
                <a:effectLst>
                  <a:outerShdw blurRad="50800" dist="38100" dir="2700000" algn="tl" rotWithShape="0">
                    <a:prstClr val="black">
                      <a:alpha val="40000"/>
                    </a:prstClr>
                  </a:outerShdw>
                </a:effectLst>
                <a:latin typeface="Century Gothic" panose="020B0502020202020204" pitchFamily="34" charset="0"/>
              </a:rPr>
              <a:t>(Isaiah 42:17–20 NASB95) </a:t>
            </a:r>
          </a:p>
        </p:txBody>
      </p:sp>
      <p:sp>
        <p:nvSpPr>
          <p:cNvPr id="11" name="TextBox 10">
            <a:extLst>
              <a:ext uri="{FF2B5EF4-FFF2-40B4-BE49-F238E27FC236}">
                <a16:creationId xmlns:a16="http://schemas.microsoft.com/office/drawing/2014/main" id="{0C8246AB-7721-AE43-A1D7-4309FA728DBC}"/>
              </a:ext>
            </a:extLst>
          </p:cNvPr>
          <p:cNvSpPr txBox="1"/>
          <p:nvPr/>
        </p:nvSpPr>
        <p:spPr>
          <a:xfrm>
            <a:off x="0" y="5842337"/>
            <a:ext cx="12192000" cy="1015663"/>
          </a:xfrm>
          <a:prstGeom prst="rect">
            <a:avLst/>
          </a:prstGeom>
          <a:noFill/>
        </p:spPr>
        <p:txBody>
          <a:bodyPr wrap="square" rtlCol="0">
            <a:spAutoFit/>
          </a:bodyPr>
          <a:lstStyle/>
          <a:p>
            <a:r>
              <a:rPr lang="en-US" sz="6000" dirty="0">
                <a:solidFill>
                  <a:srgbClr val="FFC000"/>
                </a:solidFill>
                <a:latin typeface="Century Gothic" panose="020B0502020202020204" pitchFamily="34" charset="0"/>
              </a:rPr>
              <a:t>the blind, deaf &amp; dumb</a:t>
            </a:r>
          </a:p>
        </p:txBody>
      </p:sp>
    </p:spTree>
    <p:extLst>
      <p:ext uri="{BB962C8B-B14F-4D97-AF65-F5344CB8AC3E}">
        <p14:creationId xmlns:p14="http://schemas.microsoft.com/office/powerpoint/2010/main" val="159462142"/>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ark, light, night sky&#10;&#10;Description automatically generated">
            <a:extLst>
              <a:ext uri="{FF2B5EF4-FFF2-40B4-BE49-F238E27FC236}">
                <a16:creationId xmlns:a16="http://schemas.microsoft.com/office/drawing/2014/main" id="{868BDA03-954B-0B48-A05B-BF5BF722E38D}"/>
              </a:ext>
            </a:extLst>
          </p:cNvPr>
          <p:cNvPicPr>
            <a:picLocks noChangeAspect="1"/>
          </p:cNvPicPr>
          <p:nvPr/>
        </p:nvPicPr>
        <p:blipFill>
          <a:blip r:embed="rId2"/>
          <a:stretch>
            <a:fillRect/>
          </a:stretch>
        </p:blipFill>
        <p:spPr>
          <a:xfrm>
            <a:off x="0" y="0"/>
            <a:ext cx="12192000" cy="6858000"/>
          </a:xfrm>
          <a:prstGeom prst="rect">
            <a:avLst/>
          </a:prstGeom>
        </p:spPr>
      </p:pic>
      <p:sp>
        <p:nvSpPr>
          <p:cNvPr id="13" name="TextBox 12">
            <a:extLst>
              <a:ext uri="{FF2B5EF4-FFF2-40B4-BE49-F238E27FC236}">
                <a16:creationId xmlns:a16="http://schemas.microsoft.com/office/drawing/2014/main" id="{38CA8C0C-7ED1-C645-8340-8836A3B67755}"/>
              </a:ext>
            </a:extLst>
          </p:cNvPr>
          <p:cNvSpPr txBox="1"/>
          <p:nvPr/>
        </p:nvSpPr>
        <p:spPr>
          <a:xfrm>
            <a:off x="344387" y="1959367"/>
            <a:ext cx="11503226" cy="2939266"/>
          </a:xfrm>
          <a:prstGeom prst="rect">
            <a:avLst/>
          </a:prstGeom>
          <a:noFill/>
        </p:spPr>
        <p:txBody>
          <a:bodyPr wrap="square" rtlCol="0">
            <a:spAutoFit/>
          </a:bodyPr>
          <a:lstStyle/>
          <a:p>
            <a:pPr>
              <a:spcAft>
                <a:spcPts val="3000"/>
              </a:spcAft>
            </a:pPr>
            <a:r>
              <a:rPr lang="en-US" sz="3200" baseline="30000" dirty="0">
                <a:effectLst>
                  <a:outerShdw blurRad="50800" dist="38100" dir="2700000" algn="tl" rotWithShape="0">
                    <a:prstClr val="black">
                      <a:alpha val="40000"/>
                    </a:prstClr>
                  </a:outerShdw>
                </a:effectLst>
                <a:latin typeface="Century Gothic" panose="020B0502020202020204" pitchFamily="34" charset="0"/>
              </a:rPr>
              <a:t>19</a:t>
            </a:r>
            <a:r>
              <a:rPr lang="en-US" sz="3200" dirty="0">
                <a:effectLst>
                  <a:outerShdw blurRad="50800" dist="38100" dir="2700000" algn="tl" rotWithShape="0">
                    <a:prstClr val="black">
                      <a:alpha val="40000"/>
                    </a:prstClr>
                  </a:outerShdw>
                </a:effectLst>
                <a:latin typeface="Century Gothic" panose="020B0502020202020204" pitchFamily="34" charset="0"/>
              </a:rPr>
              <a:t> They made a calf in Horeb And worshiped a molten image. </a:t>
            </a:r>
            <a:r>
              <a:rPr lang="en-US" sz="3200" baseline="30000" dirty="0">
                <a:effectLst>
                  <a:outerShdw blurRad="50800" dist="38100" dir="2700000" algn="tl" rotWithShape="0">
                    <a:prstClr val="black">
                      <a:alpha val="40000"/>
                    </a:prstClr>
                  </a:outerShdw>
                </a:effectLst>
                <a:latin typeface="Century Gothic" panose="020B0502020202020204" pitchFamily="34" charset="0"/>
              </a:rPr>
              <a:t>20</a:t>
            </a:r>
            <a:r>
              <a:rPr lang="en-US" sz="3200" dirty="0">
                <a:effectLst>
                  <a:outerShdw blurRad="50800" dist="38100" dir="2700000" algn="tl" rotWithShape="0">
                    <a:prstClr val="black">
                      <a:alpha val="40000"/>
                    </a:prstClr>
                  </a:outerShdw>
                </a:effectLst>
                <a:latin typeface="Century Gothic" panose="020B0502020202020204" pitchFamily="34" charset="0"/>
              </a:rPr>
              <a:t> Thus they exchanged their glory For the image of an ox that eats grass. </a:t>
            </a:r>
            <a:r>
              <a:rPr lang="en-US" sz="3200" baseline="30000" dirty="0">
                <a:effectLst>
                  <a:outerShdw blurRad="50800" dist="38100" dir="2700000" algn="tl" rotWithShape="0">
                    <a:prstClr val="black">
                      <a:alpha val="40000"/>
                    </a:prstClr>
                  </a:outerShdw>
                </a:effectLst>
                <a:latin typeface="Century Gothic" panose="020B0502020202020204" pitchFamily="34" charset="0"/>
              </a:rPr>
              <a:t>21</a:t>
            </a:r>
            <a:r>
              <a:rPr lang="en-US" sz="3200" dirty="0">
                <a:effectLst>
                  <a:outerShdw blurRad="50800" dist="38100" dir="2700000" algn="tl" rotWithShape="0">
                    <a:prstClr val="black">
                      <a:alpha val="40000"/>
                    </a:prstClr>
                  </a:outerShdw>
                </a:effectLst>
                <a:latin typeface="Century Gothic" panose="020B0502020202020204" pitchFamily="34" charset="0"/>
              </a:rPr>
              <a:t> They forgot God their Savior, Who had done great things in Egypt</a:t>
            </a:r>
          </a:p>
          <a:p>
            <a:pPr algn="r">
              <a:spcAft>
                <a:spcPts val="3000"/>
              </a:spcAft>
            </a:pPr>
            <a:r>
              <a:rPr lang="en-US" sz="3200" dirty="0">
                <a:effectLst>
                  <a:outerShdw blurRad="50800" dist="38100" dir="2700000" algn="tl" rotWithShape="0">
                    <a:prstClr val="black">
                      <a:alpha val="40000"/>
                    </a:prstClr>
                  </a:outerShdw>
                </a:effectLst>
                <a:latin typeface="Century Gothic" panose="020B0502020202020204" pitchFamily="34" charset="0"/>
              </a:rPr>
              <a:t>(Psalm 106:19–21 NASB95)</a:t>
            </a:r>
          </a:p>
        </p:txBody>
      </p:sp>
      <p:sp>
        <p:nvSpPr>
          <p:cNvPr id="11" name="TextBox 10">
            <a:extLst>
              <a:ext uri="{FF2B5EF4-FFF2-40B4-BE49-F238E27FC236}">
                <a16:creationId xmlns:a16="http://schemas.microsoft.com/office/drawing/2014/main" id="{0C8246AB-7721-AE43-A1D7-4309FA728DBC}"/>
              </a:ext>
            </a:extLst>
          </p:cNvPr>
          <p:cNvSpPr txBox="1"/>
          <p:nvPr/>
        </p:nvSpPr>
        <p:spPr>
          <a:xfrm>
            <a:off x="0" y="5842337"/>
            <a:ext cx="12192000" cy="1015663"/>
          </a:xfrm>
          <a:prstGeom prst="rect">
            <a:avLst/>
          </a:prstGeom>
          <a:noFill/>
        </p:spPr>
        <p:txBody>
          <a:bodyPr wrap="square" rtlCol="0">
            <a:spAutoFit/>
          </a:bodyPr>
          <a:lstStyle/>
          <a:p>
            <a:r>
              <a:rPr lang="en-US" sz="6000" dirty="0">
                <a:solidFill>
                  <a:srgbClr val="FFC000"/>
                </a:solidFill>
                <a:latin typeface="Century Gothic" panose="020B0502020202020204" pitchFamily="34" charset="0"/>
              </a:rPr>
              <a:t>exchanging glory for vanity</a:t>
            </a:r>
          </a:p>
        </p:txBody>
      </p:sp>
    </p:spTree>
    <p:extLst>
      <p:ext uri="{BB962C8B-B14F-4D97-AF65-F5344CB8AC3E}">
        <p14:creationId xmlns:p14="http://schemas.microsoft.com/office/powerpoint/2010/main" val="293070692"/>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ark, light, night sky&#10;&#10;Description automatically generated">
            <a:extLst>
              <a:ext uri="{FF2B5EF4-FFF2-40B4-BE49-F238E27FC236}">
                <a16:creationId xmlns:a16="http://schemas.microsoft.com/office/drawing/2014/main" id="{868BDA03-954B-0B48-A05B-BF5BF722E38D}"/>
              </a:ext>
            </a:extLst>
          </p:cNvPr>
          <p:cNvPicPr>
            <a:picLocks noChangeAspect="1"/>
          </p:cNvPicPr>
          <p:nvPr/>
        </p:nvPicPr>
        <p:blipFill>
          <a:blip r:embed="rId2"/>
          <a:stretch>
            <a:fillRect/>
          </a:stretch>
        </p:blipFill>
        <p:spPr>
          <a:xfrm>
            <a:off x="0" y="0"/>
            <a:ext cx="12192000" cy="6858000"/>
          </a:xfrm>
          <a:prstGeom prst="rect">
            <a:avLst/>
          </a:prstGeom>
        </p:spPr>
      </p:pic>
      <p:sp>
        <p:nvSpPr>
          <p:cNvPr id="13" name="TextBox 12">
            <a:extLst>
              <a:ext uri="{FF2B5EF4-FFF2-40B4-BE49-F238E27FC236}">
                <a16:creationId xmlns:a16="http://schemas.microsoft.com/office/drawing/2014/main" id="{38CA8C0C-7ED1-C645-8340-8836A3B67755}"/>
              </a:ext>
            </a:extLst>
          </p:cNvPr>
          <p:cNvSpPr txBox="1"/>
          <p:nvPr/>
        </p:nvSpPr>
        <p:spPr>
          <a:xfrm>
            <a:off x="344387" y="1012954"/>
            <a:ext cx="11503226" cy="3816429"/>
          </a:xfrm>
          <a:prstGeom prst="rect">
            <a:avLst/>
          </a:prstGeom>
          <a:noFill/>
        </p:spPr>
        <p:txBody>
          <a:bodyPr wrap="square" rtlCol="0">
            <a:spAutoFit/>
          </a:bodyPr>
          <a:lstStyle/>
          <a:p>
            <a:pPr>
              <a:spcAft>
                <a:spcPts val="3000"/>
              </a:spcAft>
            </a:pPr>
            <a:r>
              <a:rPr lang="en-US" sz="3200" baseline="30000" dirty="0">
                <a:effectLst>
                  <a:outerShdw blurRad="50800" dist="38100" dir="2700000" algn="tl" rotWithShape="0">
                    <a:prstClr val="black">
                      <a:alpha val="40000"/>
                    </a:prstClr>
                  </a:outerShdw>
                </a:effectLst>
                <a:latin typeface="Century Gothic" panose="020B0502020202020204" pitchFamily="34" charset="0"/>
              </a:rPr>
              <a:t>7</a:t>
            </a:r>
            <a:r>
              <a:rPr lang="en-US" sz="3200" dirty="0">
                <a:effectLst>
                  <a:outerShdw blurRad="50800" dist="38100" dir="2700000" algn="tl" rotWithShape="0">
                    <a:prstClr val="black">
                      <a:alpha val="40000"/>
                    </a:prstClr>
                  </a:outerShdw>
                </a:effectLst>
                <a:latin typeface="Century Gothic" panose="020B0502020202020204" pitchFamily="34" charset="0"/>
              </a:rPr>
              <a:t> The more they multiplied, the more they sinned against Me; I will change their glory into shame. </a:t>
            </a:r>
          </a:p>
          <a:p>
            <a:pPr>
              <a:spcAft>
                <a:spcPts val="3000"/>
              </a:spcAft>
            </a:pPr>
            <a:r>
              <a:rPr lang="en-US" sz="3200" baseline="30000" dirty="0">
                <a:effectLst>
                  <a:outerShdw blurRad="50800" dist="38100" dir="2700000" algn="tl" rotWithShape="0">
                    <a:prstClr val="black">
                      <a:alpha val="40000"/>
                    </a:prstClr>
                  </a:outerShdw>
                </a:effectLst>
                <a:latin typeface="Century Gothic" panose="020B0502020202020204" pitchFamily="34" charset="0"/>
              </a:rPr>
              <a:t>16</a:t>
            </a:r>
            <a:r>
              <a:rPr lang="en-US" sz="3200" dirty="0">
                <a:effectLst>
                  <a:outerShdw blurRad="50800" dist="38100" dir="2700000" algn="tl" rotWithShape="0">
                    <a:prstClr val="black">
                      <a:alpha val="40000"/>
                    </a:prstClr>
                  </a:outerShdw>
                </a:effectLst>
                <a:latin typeface="Century Gothic" panose="020B0502020202020204" pitchFamily="34" charset="0"/>
              </a:rPr>
              <a:t> Since Israel is stubborn Like a stubborn heifer, Can the Lord now pasture them Like a lamb in a large field? </a:t>
            </a:r>
            <a:r>
              <a:rPr lang="en-US" sz="3200" baseline="30000" dirty="0">
                <a:effectLst>
                  <a:outerShdw blurRad="50800" dist="38100" dir="2700000" algn="tl" rotWithShape="0">
                    <a:prstClr val="black">
                      <a:alpha val="40000"/>
                    </a:prstClr>
                  </a:outerShdw>
                </a:effectLst>
                <a:latin typeface="Century Gothic" panose="020B0502020202020204" pitchFamily="34" charset="0"/>
              </a:rPr>
              <a:t>17</a:t>
            </a:r>
            <a:r>
              <a:rPr lang="en-US" sz="3200" dirty="0">
                <a:effectLst>
                  <a:outerShdw blurRad="50800" dist="38100" dir="2700000" algn="tl" rotWithShape="0">
                    <a:prstClr val="black">
                      <a:alpha val="40000"/>
                    </a:prstClr>
                  </a:outerShdw>
                </a:effectLst>
                <a:latin typeface="Century Gothic" panose="020B0502020202020204" pitchFamily="34" charset="0"/>
              </a:rPr>
              <a:t> Ephraim is joined to idols; Let him alone. </a:t>
            </a:r>
          </a:p>
          <a:p>
            <a:pPr algn="r">
              <a:spcAft>
                <a:spcPts val="3000"/>
              </a:spcAft>
            </a:pPr>
            <a:r>
              <a:rPr lang="en-US" sz="3200" dirty="0">
                <a:effectLst>
                  <a:outerShdw blurRad="50800" dist="38100" dir="2700000" algn="tl" rotWithShape="0">
                    <a:prstClr val="black">
                      <a:alpha val="40000"/>
                    </a:prstClr>
                  </a:outerShdw>
                </a:effectLst>
                <a:latin typeface="Century Gothic" panose="020B0502020202020204" pitchFamily="34" charset="0"/>
              </a:rPr>
              <a:t>(Hosea 4:7,16-17 NASB95) </a:t>
            </a:r>
          </a:p>
        </p:txBody>
      </p:sp>
      <p:sp>
        <p:nvSpPr>
          <p:cNvPr id="11" name="TextBox 10">
            <a:extLst>
              <a:ext uri="{FF2B5EF4-FFF2-40B4-BE49-F238E27FC236}">
                <a16:creationId xmlns:a16="http://schemas.microsoft.com/office/drawing/2014/main" id="{0C8246AB-7721-AE43-A1D7-4309FA728DBC}"/>
              </a:ext>
            </a:extLst>
          </p:cNvPr>
          <p:cNvSpPr txBox="1"/>
          <p:nvPr/>
        </p:nvSpPr>
        <p:spPr>
          <a:xfrm>
            <a:off x="0" y="5842337"/>
            <a:ext cx="12192000" cy="1015663"/>
          </a:xfrm>
          <a:prstGeom prst="rect">
            <a:avLst/>
          </a:prstGeom>
          <a:noFill/>
        </p:spPr>
        <p:txBody>
          <a:bodyPr wrap="square" rtlCol="0">
            <a:spAutoFit/>
          </a:bodyPr>
          <a:lstStyle/>
          <a:p>
            <a:r>
              <a:rPr lang="en-US" sz="6000" dirty="0">
                <a:solidFill>
                  <a:srgbClr val="FFC000"/>
                </a:solidFill>
                <a:latin typeface="Century Gothic" panose="020B0502020202020204" pitchFamily="34" charset="0"/>
              </a:rPr>
              <a:t>exchanging glory for vanity</a:t>
            </a:r>
          </a:p>
        </p:txBody>
      </p:sp>
    </p:spTree>
    <p:extLst>
      <p:ext uri="{BB962C8B-B14F-4D97-AF65-F5344CB8AC3E}">
        <p14:creationId xmlns:p14="http://schemas.microsoft.com/office/powerpoint/2010/main" val="4010429257"/>
      </p:ext>
    </p:extLst>
  </p:cSld>
  <p:clrMapOvr>
    <a:masterClrMapping/>
  </p:clrMapOvr>
  <p:transition spd="slow">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326</TotalTime>
  <Words>690</Words>
  <Application>Microsoft Macintosh PowerPoint</Application>
  <PresentationFormat>Widescreen</PresentationFormat>
  <Paragraphs>39</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Calibri</vt:lpstr>
      <vt:lpstr>Arial</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Creel</dc:creator>
  <cp:lastModifiedBy>Joshua Creel</cp:lastModifiedBy>
  <cp:revision>14</cp:revision>
  <dcterms:created xsi:type="dcterms:W3CDTF">2021-08-20T18:44:25Z</dcterms:created>
  <dcterms:modified xsi:type="dcterms:W3CDTF">2021-10-23T20:20:46Z</dcterms:modified>
</cp:coreProperties>
</file>