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91" r:id="rId3"/>
    <p:sldId id="257" r:id="rId4"/>
    <p:sldId id="280" r:id="rId5"/>
    <p:sldId id="295" r:id="rId6"/>
    <p:sldId id="303" r:id="rId7"/>
    <p:sldId id="304" r:id="rId8"/>
    <p:sldId id="307" r:id="rId9"/>
    <p:sldId id="313" r:id="rId10"/>
    <p:sldId id="308" r:id="rId11"/>
    <p:sldId id="309" r:id="rId12"/>
    <p:sldId id="310" r:id="rId13"/>
    <p:sldId id="314" r:id="rId14"/>
    <p:sldId id="311" r:id="rId15"/>
    <p:sldId id="312" r:id="rId16"/>
    <p:sldId id="306" r:id="rId17"/>
    <p:sldId id="283"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p:restoredTop sz="94649"/>
  </p:normalViewPr>
  <p:slideViewPr>
    <p:cSldViewPr snapToGrid="0" snapToObjects="1">
      <p:cViewPr varScale="1">
        <p:scale>
          <a:sx n="102" d="100"/>
          <a:sy n="102" d="100"/>
        </p:scale>
        <p:origin x="9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93749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16891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29688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B6C07-7603-8B45-A5C1-112442AE017F}"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82586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B6C07-7603-8B45-A5C1-112442AE017F}"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7519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B6C07-7603-8B45-A5C1-112442AE017F}"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16733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B6C07-7603-8B45-A5C1-112442AE017F}" type="datetimeFigureOut">
              <a:rPr lang="en-US" smtClean="0"/>
              <a:t>10/31/21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81699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B6C07-7603-8B45-A5C1-112442AE017F}" type="datetimeFigureOut">
              <a:rPr lang="en-US" smtClean="0"/>
              <a:t>10/31/21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96020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B6C07-7603-8B45-A5C1-112442AE017F}" type="datetimeFigureOut">
              <a:rPr lang="en-US" smtClean="0"/>
              <a:t>10/31/21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39678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10815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B6C07-7603-8B45-A5C1-112442AE017F}" type="datetimeFigureOut">
              <a:rPr lang="en-US" smtClean="0"/>
              <a:t>10/31/21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46E7D-D5E4-AD4F-AE54-0085314B3B44}" type="slidenum">
              <a:rPr lang="en-US" smtClean="0"/>
              <a:t>‹#›</a:t>
            </a:fld>
            <a:endParaRPr lang="en-US"/>
          </a:p>
        </p:txBody>
      </p:sp>
    </p:spTree>
    <p:extLst>
      <p:ext uri="{BB962C8B-B14F-4D97-AF65-F5344CB8AC3E}">
        <p14:creationId xmlns:p14="http://schemas.microsoft.com/office/powerpoint/2010/main" val="404486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6C07-7603-8B45-A5C1-112442AE017F}" type="datetimeFigureOut">
              <a:rPr lang="en-US" smtClean="0"/>
              <a:t>10/31/21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46E7D-D5E4-AD4F-AE54-0085314B3B44}" type="slidenum">
              <a:rPr lang="en-US" smtClean="0"/>
              <a:t>‹#›</a:t>
            </a:fld>
            <a:endParaRPr lang="en-US"/>
          </a:p>
        </p:txBody>
      </p:sp>
    </p:spTree>
    <p:extLst>
      <p:ext uri="{BB962C8B-B14F-4D97-AF65-F5344CB8AC3E}">
        <p14:creationId xmlns:p14="http://schemas.microsoft.com/office/powerpoint/2010/main" val="13184327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79224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a:t>
            </a:r>
            <a:r>
              <a:rPr lang="en-US" sz="3200" dirty="0">
                <a:solidFill>
                  <a:schemeClr val="accent5"/>
                </a:solidFill>
                <a:effectLst>
                  <a:outerShdw blurRad="50800" dist="38100" dir="2700000" algn="tl" rotWithShape="0">
                    <a:prstClr val="black">
                      <a:alpha val="40000"/>
                    </a:prstClr>
                  </a:outerShdw>
                </a:effectLst>
                <a:latin typeface="Century Gothic" panose="020B0502020202020204" pitchFamily="34" charset="0"/>
              </a:rPr>
              <a:t>fear the Lord </a:t>
            </a:r>
            <a:r>
              <a:rPr lang="en-US" sz="3200" dirty="0">
                <a:effectLst>
                  <a:outerShdw blurRad="50800" dist="38100" dir="2700000" algn="tl" rotWithShape="0">
                    <a:prstClr val="black">
                      <a:alpha val="40000"/>
                    </a:prstClr>
                  </a:outerShdw>
                </a:effectLst>
                <a:latin typeface="Century Gothic" panose="020B0502020202020204" pitchFamily="34" charset="0"/>
              </a:rPr>
              <a:t>and </a:t>
            </a:r>
            <a:r>
              <a:rPr lang="en-US" sz="3200" dirty="0">
                <a:solidFill>
                  <a:schemeClr val="accent5"/>
                </a:solidFill>
                <a:effectLst>
                  <a:outerShdw blurRad="50800" dist="38100" dir="2700000" algn="tl" rotWithShape="0">
                    <a:prstClr val="black">
                      <a:alpha val="40000"/>
                    </a:prstClr>
                  </a:outerShdw>
                </a:effectLst>
                <a:latin typeface="Century Gothic" panose="020B0502020202020204" pitchFamily="34" charset="0"/>
              </a:rPr>
              <a:t>serve Him in sincerity and truth</a:t>
            </a:r>
            <a:r>
              <a:rPr lang="en-US" sz="3200" dirty="0">
                <a:effectLst>
                  <a:outerShdw blurRad="50800" dist="38100" dir="2700000" algn="tl" rotWithShape="0">
                    <a:prstClr val="black">
                      <a:alpha val="40000"/>
                    </a:prstClr>
                  </a:outerShdw>
                </a:effectLst>
                <a:latin typeface="Century Gothic" panose="020B0502020202020204" pitchFamily="34" charset="0"/>
              </a:rPr>
              <a:t>; and put away the gods which your fathers served beyond the River and in Egypt,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If it is disagreeable </a:t>
            </a:r>
            <a:r>
              <a:rPr lang="en-US" sz="3200" dirty="0">
                <a:effectLst>
                  <a:outerShdw blurRad="50800" dist="38100" dir="2700000" algn="tl" rotWithShape="0">
                    <a:prstClr val="black">
                      <a:alpha val="40000"/>
                    </a:prstClr>
                  </a:outerShdw>
                </a:effectLst>
                <a:latin typeface="Century Gothic" panose="020B0502020202020204" pitchFamily="34" charset="0"/>
              </a:rPr>
              <a:t>in your sight to serve the Lord, choose for yourselves today whom you will serve: whether the gods which your fathers served which were beyond the River, or the gods of the Amorites in whose land you are living;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serving the Lord is disagreeable to some</a:t>
            </a:r>
          </a:p>
        </p:txBody>
      </p:sp>
    </p:spTree>
    <p:extLst>
      <p:ext uri="{BB962C8B-B14F-4D97-AF65-F5344CB8AC3E}">
        <p14:creationId xmlns:p14="http://schemas.microsoft.com/office/powerpoint/2010/main" val="375107253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a:t>
            </a:r>
            <a:r>
              <a:rPr lang="en-US" sz="3200" dirty="0">
                <a:solidFill>
                  <a:schemeClr val="accent5"/>
                </a:solidFill>
                <a:effectLst>
                  <a:outerShdw blurRad="50800" dist="38100" dir="2700000" algn="tl" rotWithShape="0">
                    <a:prstClr val="black">
                      <a:alpha val="40000"/>
                    </a:prstClr>
                  </a:outerShdw>
                </a:effectLst>
                <a:latin typeface="Century Gothic" panose="020B0502020202020204" pitchFamily="34" charset="0"/>
              </a:rPr>
              <a:t>fear the Lord </a:t>
            </a:r>
            <a:r>
              <a:rPr lang="en-US" sz="3200" dirty="0">
                <a:effectLst>
                  <a:outerShdw blurRad="50800" dist="38100" dir="2700000" algn="tl" rotWithShape="0">
                    <a:prstClr val="black">
                      <a:alpha val="40000"/>
                    </a:prstClr>
                  </a:outerShdw>
                </a:effectLst>
                <a:latin typeface="Century Gothic" panose="020B0502020202020204" pitchFamily="34" charset="0"/>
              </a:rPr>
              <a:t>and </a:t>
            </a:r>
            <a:r>
              <a:rPr lang="en-US" sz="3200" dirty="0">
                <a:solidFill>
                  <a:schemeClr val="accent5"/>
                </a:solidFill>
                <a:effectLst>
                  <a:outerShdw blurRad="50800" dist="38100" dir="2700000" algn="tl" rotWithShape="0">
                    <a:prstClr val="black">
                      <a:alpha val="40000"/>
                    </a:prstClr>
                  </a:outerShdw>
                </a:effectLst>
                <a:latin typeface="Century Gothic" panose="020B0502020202020204" pitchFamily="34" charset="0"/>
              </a:rPr>
              <a:t>serve Him in sincerity and truth</a:t>
            </a:r>
            <a:r>
              <a:rPr lang="en-US" sz="3200" dirty="0">
                <a:effectLst>
                  <a:outerShdw blurRad="50800" dist="38100" dir="2700000" algn="tl" rotWithShape="0">
                    <a:prstClr val="black">
                      <a:alpha val="40000"/>
                    </a:prstClr>
                  </a:outerShdw>
                </a:effectLst>
                <a:latin typeface="Century Gothic" panose="020B0502020202020204" pitchFamily="34" charset="0"/>
              </a:rPr>
              <a:t>; and </a:t>
            </a:r>
            <a:r>
              <a:rPr lang="en-US" sz="3200" dirty="0">
                <a:solidFill>
                  <a:schemeClr val="accent5"/>
                </a:solidFill>
                <a:effectLst>
                  <a:outerShdw blurRad="50800" dist="38100" dir="2700000" algn="tl" rotWithShape="0">
                    <a:prstClr val="black">
                      <a:alpha val="40000"/>
                    </a:prstClr>
                  </a:outerShdw>
                </a:effectLst>
                <a:latin typeface="Century Gothic" panose="020B0502020202020204" pitchFamily="34" charset="0"/>
              </a:rPr>
              <a:t>put away the gods </a:t>
            </a:r>
            <a:r>
              <a:rPr lang="en-US" sz="3200" dirty="0">
                <a:effectLst>
                  <a:outerShdw blurRad="50800" dist="38100" dir="2700000" algn="tl" rotWithShape="0">
                    <a:prstClr val="black">
                      <a:alpha val="40000"/>
                    </a:prstClr>
                  </a:outerShdw>
                </a:effectLst>
                <a:latin typeface="Century Gothic" panose="020B0502020202020204" pitchFamily="34" charset="0"/>
              </a:rPr>
              <a:t>which your fathers served beyond the River and in Egypt,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If it is disagreeable </a:t>
            </a:r>
            <a:r>
              <a:rPr lang="en-US" sz="3200" dirty="0">
                <a:effectLst>
                  <a:outerShdw blurRad="50800" dist="38100" dir="2700000" algn="tl" rotWithShape="0">
                    <a:prstClr val="black">
                      <a:alpha val="40000"/>
                    </a:prstClr>
                  </a:outerShdw>
                </a:effectLst>
                <a:latin typeface="Century Gothic" panose="020B0502020202020204" pitchFamily="34" charset="0"/>
              </a:rPr>
              <a:t>in your sight to serve the Lord, choose for yourselves today whom you will serve: whether the gods which your fathers served which were beyond the River, or the gods of the Amorites in whose land you are living;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serving the Lord is disagreeable to some</a:t>
            </a:r>
          </a:p>
        </p:txBody>
      </p:sp>
    </p:spTree>
    <p:extLst>
      <p:ext uri="{BB962C8B-B14F-4D97-AF65-F5344CB8AC3E}">
        <p14:creationId xmlns:p14="http://schemas.microsoft.com/office/powerpoint/2010/main" val="338384527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fear the Lord and serve Him in sincerity and truth; and put away the gods which your fathers served beyond the River and in Egypt,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If it is disagreeable in your sight to serve the Lord,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choose for yourselves today </a:t>
            </a:r>
            <a:r>
              <a:rPr lang="en-US" sz="3200" dirty="0">
                <a:effectLst>
                  <a:outerShdw blurRad="50800" dist="38100" dir="2700000" algn="tl" rotWithShape="0">
                    <a:prstClr val="black">
                      <a:alpha val="40000"/>
                    </a:prstClr>
                  </a:outerShdw>
                </a:effectLst>
                <a:latin typeface="Century Gothic" panose="020B0502020202020204" pitchFamily="34" charset="0"/>
              </a:rPr>
              <a:t>whom you will serve: whether the gods which your fathers served which were beyond the River, or the gods of the Amorites in whose land you are living;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the choice is made today &amp; everyday</a:t>
            </a:r>
          </a:p>
        </p:txBody>
      </p:sp>
    </p:spTree>
    <p:extLst>
      <p:ext uri="{BB962C8B-B14F-4D97-AF65-F5344CB8AC3E}">
        <p14:creationId xmlns:p14="http://schemas.microsoft.com/office/powerpoint/2010/main" val="313182138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fear the Lord and serve Him in sincerity and truth; and put away </a:t>
            </a:r>
            <a:r>
              <a:rPr lang="en-US" sz="3200" dirty="0">
                <a:solidFill>
                  <a:schemeClr val="accent2"/>
                </a:solidFill>
                <a:effectLst>
                  <a:outerShdw blurRad="50800" dist="38100" dir="2700000" algn="tl" rotWithShape="0">
                    <a:prstClr val="black">
                      <a:alpha val="40000"/>
                    </a:prstClr>
                  </a:outerShdw>
                </a:effectLst>
                <a:latin typeface="Century Gothic" panose="020B0502020202020204" pitchFamily="34" charset="0"/>
              </a:rPr>
              <a:t>the gods which your fathers served beyond the River</a:t>
            </a:r>
            <a:r>
              <a:rPr lang="en-US" sz="3200" dirty="0">
                <a:effectLst>
                  <a:outerShdw blurRad="50800" dist="38100" dir="2700000" algn="tl" rotWithShape="0">
                    <a:prstClr val="black">
                      <a:alpha val="40000"/>
                    </a:prstClr>
                  </a:outerShdw>
                </a:effectLst>
                <a:latin typeface="Century Gothic" panose="020B0502020202020204" pitchFamily="34" charset="0"/>
              </a:rPr>
              <a:t> and in Egypt,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If it is disagreeable in your sight to serve the Lord,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choose for yourselves today </a:t>
            </a:r>
            <a:r>
              <a:rPr lang="en-US" sz="3200" dirty="0">
                <a:effectLst>
                  <a:outerShdw blurRad="50800" dist="38100" dir="2700000" algn="tl" rotWithShape="0">
                    <a:prstClr val="black">
                      <a:alpha val="40000"/>
                    </a:prstClr>
                  </a:outerShdw>
                </a:effectLst>
                <a:latin typeface="Century Gothic" panose="020B0502020202020204" pitchFamily="34" charset="0"/>
              </a:rPr>
              <a:t>whom you will serve: whether the gods which your fathers served which were beyond the River, or the gods of the Amorites in whose land you are living;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the choice is made today &amp; everyday</a:t>
            </a:r>
          </a:p>
        </p:txBody>
      </p:sp>
    </p:spTree>
    <p:extLst>
      <p:ext uri="{BB962C8B-B14F-4D97-AF65-F5344CB8AC3E}">
        <p14:creationId xmlns:p14="http://schemas.microsoft.com/office/powerpoint/2010/main" val="299067160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fear the Lord and serve Him in sincerity and truth; and put away </a:t>
            </a:r>
            <a:r>
              <a:rPr lang="en-US" sz="3200" dirty="0">
                <a:solidFill>
                  <a:schemeClr val="accent2"/>
                </a:solidFill>
                <a:effectLst>
                  <a:outerShdw blurRad="50800" dist="38100" dir="2700000" algn="tl" rotWithShape="0">
                    <a:prstClr val="black">
                      <a:alpha val="40000"/>
                    </a:prstClr>
                  </a:outerShdw>
                </a:effectLst>
                <a:latin typeface="Century Gothic" panose="020B0502020202020204" pitchFamily="34" charset="0"/>
              </a:rPr>
              <a:t>the gods which your fathers served beyond the River</a:t>
            </a:r>
            <a:r>
              <a:rPr lang="en-US" sz="3200" dirty="0">
                <a:effectLst>
                  <a:outerShdw blurRad="50800" dist="38100" dir="2700000" algn="tl" rotWithShape="0">
                    <a:prstClr val="black">
                      <a:alpha val="40000"/>
                    </a:prstClr>
                  </a:outerShdw>
                </a:effectLst>
                <a:latin typeface="Century Gothic" panose="020B0502020202020204" pitchFamily="34" charset="0"/>
              </a:rPr>
              <a:t> and </a:t>
            </a:r>
            <a:r>
              <a:rPr lang="en-US" sz="3200" dirty="0">
                <a:solidFill>
                  <a:schemeClr val="accent2"/>
                </a:solidFill>
                <a:effectLst>
                  <a:outerShdw blurRad="50800" dist="38100" dir="2700000" algn="tl" rotWithShape="0">
                    <a:prstClr val="black">
                      <a:alpha val="40000"/>
                    </a:prstClr>
                  </a:outerShdw>
                </a:effectLst>
                <a:latin typeface="Century Gothic" panose="020B0502020202020204" pitchFamily="34" charset="0"/>
              </a:rPr>
              <a:t>in Egypt</a:t>
            </a:r>
            <a:r>
              <a:rPr lang="en-US" sz="3200" dirty="0">
                <a:effectLst>
                  <a:outerShdw blurRad="50800" dist="38100" dir="2700000" algn="tl" rotWithShape="0">
                    <a:prstClr val="black">
                      <a:alpha val="40000"/>
                    </a:prstClr>
                  </a:outerShdw>
                </a:effectLst>
                <a:latin typeface="Century Gothic" panose="020B0502020202020204" pitchFamily="34" charset="0"/>
              </a:rPr>
              <a: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If it is disagreeable in your sight to serve the Lord,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choose for yourselves today </a:t>
            </a:r>
            <a:r>
              <a:rPr lang="en-US" sz="3200" dirty="0">
                <a:effectLst>
                  <a:outerShdw blurRad="50800" dist="38100" dir="2700000" algn="tl" rotWithShape="0">
                    <a:prstClr val="black">
                      <a:alpha val="40000"/>
                    </a:prstClr>
                  </a:outerShdw>
                </a:effectLst>
                <a:latin typeface="Century Gothic" panose="020B0502020202020204" pitchFamily="34" charset="0"/>
              </a:rPr>
              <a:t>whom you will serve: whether the gods which your fathers served which were beyond the River, or the gods of the Amorites in whose land you are living;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the choice is made today &amp; everyday</a:t>
            </a:r>
          </a:p>
        </p:txBody>
      </p:sp>
    </p:spTree>
    <p:extLst>
      <p:ext uri="{BB962C8B-B14F-4D97-AF65-F5344CB8AC3E}">
        <p14:creationId xmlns:p14="http://schemas.microsoft.com/office/powerpoint/2010/main" val="340678305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fear the Lord and serve Him in sincerity and truth; and put away </a:t>
            </a:r>
            <a:r>
              <a:rPr lang="en-US" sz="3200" dirty="0">
                <a:solidFill>
                  <a:schemeClr val="accent2"/>
                </a:solidFill>
                <a:effectLst>
                  <a:outerShdw blurRad="50800" dist="38100" dir="2700000" algn="tl" rotWithShape="0">
                    <a:prstClr val="black">
                      <a:alpha val="40000"/>
                    </a:prstClr>
                  </a:outerShdw>
                </a:effectLst>
                <a:latin typeface="Century Gothic" panose="020B0502020202020204" pitchFamily="34" charset="0"/>
              </a:rPr>
              <a:t>the gods which your fathers served beyond the River</a:t>
            </a:r>
            <a:r>
              <a:rPr lang="en-US" sz="3200" dirty="0">
                <a:effectLst>
                  <a:outerShdw blurRad="50800" dist="38100" dir="2700000" algn="tl" rotWithShape="0">
                    <a:prstClr val="black">
                      <a:alpha val="40000"/>
                    </a:prstClr>
                  </a:outerShdw>
                </a:effectLst>
                <a:latin typeface="Century Gothic" panose="020B0502020202020204" pitchFamily="34" charset="0"/>
              </a:rPr>
              <a:t> and </a:t>
            </a:r>
            <a:r>
              <a:rPr lang="en-US" sz="3200" dirty="0">
                <a:solidFill>
                  <a:schemeClr val="accent2"/>
                </a:solidFill>
                <a:effectLst>
                  <a:outerShdw blurRad="50800" dist="38100" dir="2700000" algn="tl" rotWithShape="0">
                    <a:prstClr val="black">
                      <a:alpha val="40000"/>
                    </a:prstClr>
                  </a:outerShdw>
                </a:effectLst>
                <a:latin typeface="Century Gothic" panose="020B0502020202020204" pitchFamily="34" charset="0"/>
              </a:rPr>
              <a:t>in Egypt</a:t>
            </a:r>
            <a:r>
              <a:rPr lang="en-US" sz="3200" dirty="0">
                <a:effectLst>
                  <a:outerShdw blurRad="50800" dist="38100" dir="2700000" algn="tl" rotWithShape="0">
                    <a:prstClr val="black">
                      <a:alpha val="40000"/>
                    </a:prstClr>
                  </a:outerShdw>
                </a:effectLst>
                <a:latin typeface="Century Gothic" panose="020B0502020202020204" pitchFamily="34" charset="0"/>
              </a:rPr>
              <a: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If it is disagreeable in your sight to serve the Lord,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choose for yourselves today </a:t>
            </a:r>
            <a:r>
              <a:rPr lang="en-US" sz="3200" dirty="0">
                <a:effectLst>
                  <a:outerShdw blurRad="50800" dist="38100" dir="2700000" algn="tl" rotWithShape="0">
                    <a:prstClr val="black">
                      <a:alpha val="40000"/>
                    </a:prstClr>
                  </a:outerShdw>
                </a:effectLst>
                <a:latin typeface="Century Gothic" panose="020B0502020202020204" pitchFamily="34" charset="0"/>
              </a:rPr>
              <a:t>whom you will serve: whether the gods which your fathers served which were beyond the River, or </a:t>
            </a:r>
            <a:r>
              <a:rPr lang="en-US" sz="3200" dirty="0">
                <a:solidFill>
                  <a:schemeClr val="accent2"/>
                </a:solidFill>
                <a:effectLst>
                  <a:outerShdw blurRad="50800" dist="38100" dir="2700000" algn="tl" rotWithShape="0">
                    <a:prstClr val="black">
                      <a:alpha val="40000"/>
                    </a:prstClr>
                  </a:outerShdw>
                </a:effectLst>
                <a:latin typeface="Century Gothic" panose="020B0502020202020204" pitchFamily="34" charset="0"/>
              </a:rPr>
              <a:t>the gods of the Amorites in whose land you are living</a:t>
            </a:r>
            <a:r>
              <a:rPr lang="en-US" sz="3200" dirty="0">
                <a:effectLst>
                  <a:outerShdw blurRad="50800" dist="38100" dir="2700000" algn="tl" rotWithShape="0">
                    <a:prstClr val="black">
                      <a:alpha val="40000"/>
                    </a:prstClr>
                  </a:outerShdw>
                </a:effectLst>
                <a:latin typeface="Century Gothic" panose="020B0502020202020204" pitchFamily="34" charset="0"/>
              </a:rPr>
              <a:t>;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the choice is made today &amp; everyday</a:t>
            </a:r>
          </a:p>
        </p:txBody>
      </p:sp>
    </p:spTree>
    <p:extLst>
      <p:ext uri="{BB962C8B-B14F-4D97-AF65-F5344CB8AC3E}">
        <p14:creationId xmlns:p14="http://schemas.microsoft.com/office/powerpoint/2010/main" val="221222616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fear the Lord and serve Him in sincerity and truth; and put away the gods which your fathers served beyond the River and in Egypt,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If it is disagreeable in your sight to serve the Lord, choose for yourselves today whom you will serve: whether the gods which your fathers served which were beyond the River, or the gods of the Amorites in whose land you are living; but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as for me and my house, we will serve the Lord</a:t>
            </a:r>
            <a:r>
              <a:rPr lang="en-US" sz="3200" dirty="0">
                <a:effectLst>
                  <a:outerShdw blurRad="50800" dist="38100" dir="2700000" algn="tl" rotWithShape="0">
                    <a:prstClr val="black">
                      <a:alpha val="40000"/>
                    </a:prstClr>
                  </a:outerShdw>
                </a:effectLst>
                <a:latin typeface="Century Gothic" panose="020B0502020202020204" pitchFamily="34" charset="0"/>
              </a:rPr>
              <a:t>.”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337766"/>
            <a:ext cx="12192000" cy="1569660"/>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make your choice regardless of </a:t>
            </a:r>
            <a:br>
              <a:rPr lang="en-US" sz="4800" dirty="0">
                <a:solidFill>
                  <a:srgbClr val="FFC000"/>
                </a:solidFill>
                <a:latin typeface="Century Gothic" panose="020B0502020202020204" pitchFamily="34" charset="0"/>
              </a:rPr>
            </a:br>
            <a:r>
              <a:rPr lang="en-US" sz="4800" dirty="0">
                <a:solidFill>
                  <a:srgbClr val="FFC000"/>
                </a:solidFill>
                <a:latin typeface="Century Gothic" panose="020B0502020202020204" pitchFamily="34" charset="0"/>
              </a:rPr>
              <a:t>what others choose</a:t>
            </a:r>
          </a:p>
        </p:txBody>
      </p:sp>
    </p:spTree>
    <p:extLst>
      <p:ext uri="{BB962C8B-B14F-4D97-AF65-F5344CB8AC3E}">
        <p14:creationId xmlns:p14="http://schemas.microsoft.com/office/powerpoint/2010/main" val="343573992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9029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E8652-7C16-4742-99CD-72F99DE3EA41}"/>
              </a:ext>
            </a:extLst>
          </p:cNvPr>
          <p:cNvSpPr txBox="1"/>
          <p:nvPr/>
        </p:nvSpPr>
        <p:spPr>
          <a:xfrm>
            <a:off x="318135" y="612844"/>
            <a:ext cx="11555730" cy="5632311"/>
          </a:xfrm>
          <a:prstGeom prst="rect">
            <a:avLst/>
          </a:prstGeom>
          <a:noFill/>
        </p:spPr>
        <p:txBody>
          <a:bodyPr wrap="square" rtlCol="0">
            <a:spAutoFit/>
          </a:bodyPr>
          <a:lstStyle/>
          <a:p>
            <a:r>
              <a:rPr lang="en-US" sz="3600" baseline="30000" dirty="0">
                <a:latin typeface="Century Gothic" panose="020B0502020202020204" pitchFamily="34" charset="0"/>
              </a:rPr>
              <a:t>14</a:t>
            </a:r>
            <a:r>
              <a:rPr lang="en-US" sz="3600" dirty="0">
                <a:latin typeface="Century Gothic" panose="020B0502020202020204" pitchFamily="34" charset="0"/>
              </a:rPr>
              <a:t> “Now, therefore, fear the Lord and serve Him in sincerity and truth; and put away the gods which your fathers served beyond the River and in Egypt, and serve the Lord. </a:t>
            </a:r>
            <a:r>
              <a:rPr lang="en-US" sz="3600" baseline="30000" dirty="0">
                <a:latin typeface="Century Gothic" panose="020B0502020202020204" pitchFamily="34" charset="0"/>
              </a:rPr>
              <a:t>15</a:t>
            </a:r>
            <a:r>
              <a:rPr lang="en-US" sz="3600" dirty="0">
                <a:latin typeface="Century Gothic" panose="020B0502020202020204" pitchFamily="34" charset="0"/>
              </a:rPr>
              <a:t> If it is disagreeable in your sight to serve the Lord, </a:t>
            </a:r>
            <a:r>
              <a:rPr lang="en-US" sz="3600" dirty="0">
                <a:solidFill>
                  <a:srgbClr val="FFFF00"/>
                </a:solidFill>
                <a:latin typeface="Century Gothic" panose="020B0502020202020204" pitchFamily="34" charset="0"/>
              </a:rPr>
              <a:t>choose for yourselves today whom you will serve</a:t>
            </a:r>
            <a:r>
              <a:rPr lang="en-US" sz="3600" dirty="0">
                <a:latin typeface="Century Gothic" panose="020B0502020202020204" pitchFamily="34" charset="0"/>
              </a:rPr>
              <a:t>: whether the gods which your fathers served which were beyond the River, or the gods of the Amorites in whose land you are living; but as for me and my house, we will serve the Lord.” (Joshua 24:14–15 NASB95) </a:t>
            </a:r>
          </a:p>
        </p:txBody>
      </p:sp>
    </p:spTree>
    <p:extLst>
      <p:ext uri="{BB962C8B-B14F-4D97-AF65-F5344CB8AC3E}">
        <p14:creationId xmlns:p14="http://schemas.microsoft.com/office/powerpoint/2010/main" val="52349847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387C843-CCB6-AB4C-AB6E-39341249FAE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0FE01B6-D3C5-CF47-8646-D731E714F78F}"/>
              </a:ext>
            </a:extLst>
          </p:cNvPr>
          <p:cNvSpPr txBox="1"/>
          <p:nvPr/>
        </p:nvSpPr>
        <p:spPr>
          <a:xfrm>
            <a:off x="6247885" y="4694950"/>
            <a:ext cx="4485503" cy="923330"/>
          </a:xfrm>
          <a:prstGeom prst="rect">
            <a:avLst/>
          </a:prstGeom>
          <a:noFill/>
        </p:spPr>
        <p:txBody>
          <a:bodyPr wrap="square" rtlCol="0">
            <a:spAutoFit/>
          </a:bodyPr>
          <a:lstStyle/>
          <a:p>
            <a:pPr algn="ctr"/>
            <a:r>
              <a:rPr lang="en-US" sz="5400" dirty="0">
                <a:latin typeface="Century Gothic" panose="020B0502020202020204" pitchFamily="34" charset="0"/>
              </a:rPr>
              <a:t>IDOLATRY</a:t>
            </a:r>
          </a:p>
        </p:txBody>
      </p:sp>
      <p:sp>
        <p:nvSpPr>
          <p:cNvPr id="5" name="TextBox 4">
            <a:extLst>
              <a:ext uri="{FF2B5EF4-FFF2-40B4-BE49-F238E27FC236}">
                <a16:creationId xmlns:a16="http://schemas.microsoft.com/office/drawing/2014/main" id="{58260B4A-2D76-8242-9913-D560246E5501}"/>
              </a:ext>
            </a:extLst>
          </p:cNvPr>
          <p:cNvSpPr txBox="1"/>
          <p:nvPr/>
        </p:nvSpPr>
        <p:spPr>
          <a:xfrm>
            <a:off x="6247885" y="5776475"/>
            <a:ext cx="4485503" cy="923330"/>
          </a:xfrm>
          <a:prstGeom prst="rect">
            <a:avLst/>
          </a:prstGeom>
          <a:noFill/>
        </p:spPr>
        <p:txBody>
          <a:bodyPr wrap="square" rtlCol="0">
            <a:spAutoFit/>
          </a:bodyPr>
          <a:lstStyle/>
          <a:p>
            <a:pPr algn="ctr"/>
            <a:r>
              <a:rPr lang="en-US" sz="5400" dirty="0">
                <a:latin typeface="Century Gothic" panose="020B0502020202020204" pitchFamily="34" charset="0"/>
              </a:rPr>
              <a:t>PROBLEM</a:t>
            </a:r>
          </a:p>
        </p:txBody>
      </p:sp>
      <p:sp>
        <p:nvSpPr>
          <p:cNvPr id="6" name="TextBox 5">
            <a:extLst>
              <a:ext uri="{FF2B5EF4-FFF2-40B4-BE49-F238E27FC236}">
                <a16:creationId xmlns:a16="http://schemas.microsoft.com/office/drawing/2014/main" id="{A292B2B7-C89C-8846-A68E-85597F317C93}"/>
              </a:ext>
            </a:extLst>
          </p:cNvPr>
          <p:cNvSpPr txBox="1"/>
          <p:nvPr/>
        </p:nvSpPr>
        <p:spPr>
          <a:xfrm>
            <a:off x="6953301" y="5435768"/>
            <a:ext cx="3074670" cy="492443"/>
          </a:xfrm>
          <a:prstGeom prst="rect">
            <a:avLst/>
          </a:prstGeom>
          <a:noFill/>
        </p:spPr>
        <p:txBody>
          <a:bodyPr wrap="square" rtlCol="0">
            <a:spAutoFit/>
          </a:bodyPr>
          <a:lstStyle/>
          <a:p>
            <a:pPr algn="ctr"/>
            <a:r>
              <a:rPr lang="en-US" sz="2600" dirty="0">
                <a:latin typeface="Century Gothic" panose="020B0502020202020204" pitchFamily="34" charset="0"/>
              </a:rPr>
              <a:t>is the</a:t>
            </a:r>
          </a:p>
        </p:txBody>
      </p:sp>
    </p:spTree>
    <p:extLst>
      <p:ext uri="{BB962C8B-B14F-4D97-AF65-F5344CB8AC3E}">
        <p14:creationId xmlns:p14="http://schemas.microsoft.com/office/powerpoint/2010/main" val="121359208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66733"/>
            <a:ext cx="11503226" cy="4308872"/>
          </a:xfrm>
          <a:prstGeom prst="rect">
            <a:avLst/>
          </a:prstGeom>
          <a:noFill/>
        </p:spPr>
        <p:txBody>
          <a:bodyPr wrap="square" rtlCol="0">
            <a:spAutoFit/>
          </a:bodyPr>
          <a:lstStyle/>
          <a:p>
            <a:pPr marL="514350" indent="-514350">
              <a:spcAft>
                <a:spcPts val="3000"/>
              </a:spcAft>
              <a:buFont typeface="+mj-lt"/>
              <a:buAutoNum type="arabicPeriod"/>
            </a:pPr>
            <a:r>
              <a:rPr lang="en-US" sz="3200" dirty="0">
                <a:effectLst>
                  <a:outerShdw blurRad="50800" dist="38100" dir="2700000" algn="tl" rotWithShape="0">
                    <a:prstClr val="black">
                      <a:alpha val="40000"/>
                    </a:prstClr>
                  </a:outerShdw>
                </a:effectLst>
                <a:latin typeface="Century Gothic" panose="020B0502020202020204" pitchFamily="34" charset="0"/>
              </a:rPr>
              <a:t>Jehovah had blessed their ancestors in ways their gods had not (vss. 2-4)</a:t>
            </a:r>
          </a:p>
          <a:p>
            <a:pPr marL="514350" indent="-514350">
              <a:spcAft>
                <a:spcPts val="3000"/>
              </a:spcAft>
              <a:buFont typeface="+mj-lt"/>
              <a:buAutoNum type="arabicPeriod"/>
            </a:pPr>
            <a:r>
              <a:rPr lang="en-US" sz="3200" dirty="0">
                <a:effectLst>
                  <a:outerShdw blurRad="50800" dist="38100" dir="2700000" algn="tl" rotWithShape="0">
                    <a:prstClr val="black">
                      <a:alpha val="40000"/>
                    </a:prstClr>
                  </a:outerShdw>
                </a:effectLst>
                <a:latin typeface="Century Gothic" panose="020B0502020202020204" pitchFamily="34" charset="0"/>
              </a:rPr>
              <a:t>Jehovah had proven stronger than the gods of Egypt (vss. 5-7)</a:t>
            </a:r>
          </a:p>
          <a:p>
            <a:pPr marL="514350" indent="-514350">
              <a:spcAft>
                <a:spcPts val="3000"/>
              </a:spcAft>
              <a:buFont typeface="+mj-lt"/>
              <a:buAutoNum type="arabicPeriod"/>
            </a:pPr>
            <a:r>
              <a:rPr lang="en-US" sz="3200" dirty="0">
                <a:effectLst>
                  <a:outerShdw blurRad="50800" dist="38100" dir="2700000" algn="tl" rotWithShape="0">
                    <a:prstClr val="black">
                      <a:alpha val="40000"/>
                    </a:prstClr>
                  </a:outerShdw>
                </a:effectLst>
                <a:latin typeface="Century Gothic" panose="020B0502020202020204" pitchFamily="34" charset="0"/>
              </a:rPr>
              <a:t>Jehovah had given His people the land of Canaan, and the gods of the land had been unable to stop Him (vss. 8-13)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the choice seems obvious</a:t>
            </a:r>
          </a:p>
        </p:txBody>
      </p:sp>
    </p:spTree>
    <p:extLst>
      <p:ext uri="{BB962C8B-B14F-4D97-AF65-F5344CB8AC3E}">
        <p14:creationId xmlns:p14="http://schemas.microsoft.com/office/powerpoint/2010/main" val="3345786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2151727"/>
            <a:ext cx="11503226" cy="255454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dirty="0">
                <a:effectLst>
                  <a:outerShdw blurRad="50800" dist="38100" dir="2700000" algn="tl" rotWithShape="0">
                    <a:prstClr val="black">
                      <a:alpha val="40000"/>
                    </a:prstClr>
                  </a:outerShdw>
                </a:effectLst>
                <a:latin typeface="Century Gothic" panose="020B0502020202020204" pitchFamily="34" charset="0"/>
              </a:rPr>
              <a:t> Therefore, putting aside all malice and all deceit and hypocrisy and envy and all slander,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 like newborn babies, long for the pure milk of the word, so that by it you may grow in respect to salvation,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 if you have tasted the kindness of the Lord. (1 Peter 2:1–3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the choice seems obvious</a:t>
            </a:r>
          </a:p>
        </p:txBody>
      </p:sp>
    </p:spTree>
    <p:extLst>
      <p:ext uri="{BB962C8B-B14F-4D97-AF65-F5344CB8AC3E}">
        <p14:creationId xmlns:p14="http://schemas.microsoft.com/office/powerpoint/2010/main" val="2432148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81541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dirty="0">
                <a:effectLst>
                  <a:outerShdw blurRad="50800" dist="38100" dir="2700000" algn="tl" rotWithShape="0">
                    <a:prstClr val="black">
                      <a:alpha val="40000"/>
                    </a:prstClr>
                  </a:outerShdw>
                </a:effectLst>
                <a:latin typeface="Century Gothic" panose="020B0502020202020204" pitchFamily="34" charset="0"/>
              </a:rPr>
              <a:t> See how great a love the Father has bestowed on us, that we would be called children of God; and such we are. For this reason the world does not know us, because it did not know Him.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 Beloved, now we are children of God, and it has not appeared as yet what we will be. We know that when He appears, we will be like Him, because we will see Him just as He is.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 And everyone who has this hope fixed on Him purifies himself, just as He is pure. (1 John 3:1–3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the choice seems obvious</a:t>
            </a:r>
          </a:p>
        </p:txBody>
      </p:sp>
    </p:spTree>
    <p:extLst>
      <p:ext uri="{BB962C8B-B14F-4D97-AF65-F5344CB8AC3E}">
        <p14:creationId xmlns:p14="http://schemas.microsoft.com/office/powerpoint/2010/main" val="229927143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2151727"/>
            <a:ext cx="11503226" cy="255454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13</a:t>
            </a:r>
            <a:r>
              <a:rPr lang="en-US" sz="3200" dirty="0">
                <a:effectLst>
                  <a:outerShdw blurRad="50800" dist="38100" dir="2700000" algn="tl" rotWithShape="0">
                    <a:prstClr val="black">
                      <a:alpha val="40000"/>
                    </a:prstClr>
                  </a:outerShdw>
                </a:effectLst>
                <a:latin typeface="Century Gothic" panose="020B0502020202020204" pitchFamily="34" charset="0"/>
              </a:rPr>
              <a:t> “Enter through the narrow gate; for the gate is wide and the way is broad that leads to destruction, and there are many who enter through it.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“For the gate is small and the way is narrow that leads to life, and there are few who find it. (Matthew 7:13–14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842337"/>
            <a:ext cx="12192000" cy="1015663"/>
          </a:xfrm>
          <a:prstGeom prst="rect">
            <a:avLst/>
          </a:prstGeom>
          <a:noFill/>
        </p:spPr>
        <p:txBody>
          <a:bodyPr wrap="square" rtlCol="0">
            <a:spAutoFit/>
          </a:bodyPr>
          <a:lstStyle/>
          <a:p>
            <a:r>
              <a:rPr lang="en-US" sz="6000" dirty="0">
                <a:solidFill>
                  <a:srgbClr val="FFC000"/>
                </a:solidFill>
                <a:latin typeface="Century Gothic" panose="020B0502020202020204" pitchFamily="34" charset="0"/>
              </a:rPr>
              <a:t>the choice seems obvious</a:t>
            </a:r>
          </a:p>
        </p:txBody>
      </p:sp>
    </p:spTree>
    <p:extLst>
      <p:ext uri="{BB962C8B-B14F-4D97-AF65-F5344CB8AC3E}">
        <p14:creationId xmlns:p14="http://schemas.microsoft.com/office/powerpoint/2010/main" val="236912309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fear the Lord and serve Him in sincerity and truth; and put away the gods which your fathers served beyond the River and in Egypt,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If it is disagreeable </a:t>
            </a:r>
            <a:r>
              <a:rPr lang="en-US" sz="3200" dirty="0">
                <a:effectLst>
                  <a:outerShdw blurRad="50800" dist="38100" dir="2700000" algn="tl" rotWithShape="0">
                    <a:prstClr val="black">
                      <a:alpha val="40000"/>
                    </a:prstClr>
                  </a:outerShdw>
                </a:effectLst>
                <a:latin typeface="Century Gothic" panose="020B0502020202020204" pitchFamily="34" charset="0"/>
              </a:rPr>
              <a:t>in your sight to serve the Lord, choose for yourselves today whom you will serve: whether the gods which your fathers served which were beyond the River, or the gods of the Amorites in whose land you are living;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serving the Lord is disagreeable to some</a:t>
            </a:r>
          </a:p>
        </p:txBody>
      </p:sp>
    </p:spTree>
    <p:extLst>
      <p:ext uri="{BB962C8B-B14F-4D97-AF65-F5344CB8AC3E}">
        <p14:creationId xmlns:p14="http://schemas.microsoft.com/office/powerpoint/2010/main" val="140939519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light, night sky&#10;&#10;Description automatically generated">
            <a:extLst>
              <a:ext uri="{FF2B5EF4-FFF2-40B4-BE49-F238E27FC236}">
                <a16:creationId xmlns:a16="http://schemas.microsoft.com/office/drawing/2014/main" id="{868BDA03-954B-0B48-A05B-BF5BF722E38D}"/>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38CA8C0C-7ED1-C645-8340-8836A3B67755}"/>
              </a:ext>
            </a:extLst>
          </p:cNvPr>
          <p:cNvSpPr txBox="1"/>
          <p:nvPr/>
        </p:nvSpPr>
        <p:spPr>
          <a:xfrm>
            <a:off x="344387" y="735404"/>
            <a:ext cx="11503226" cy="4524315"/>
          </a:xfrm>
          <a:prstGeom prst="rect">
            <a:avLst/>
          </a:prstGeom>
          <a:noFill/>
        </p:spPr>
        <p:txBody>
          <a:bodyPr wrap="square" rtlCol="0">
            <a:spAutoFit/>
          </a:bodyPr>
          <a:lstStyle/>
          <a:p>
            <a:pPr>
              <a:spcAft>
                <a:spcPts val="3000"/>
              </a:spcAft>
            </a:pPr>
            <a:r>
              <a:rPr lang="en-US" sz="3200" baseline="30000" dirty="0">
                <a:effectLst>
                  <a:outerShdw blurRad="50800" dist="38100" dir="2700000" algn="tl" rotWithShape="0">
                    <a:prstClr val="black">
                      <a:alpha val="40000"/>
                    </a:prstClr>
                  </a:outerShdw>
                </a:effectLst>
                <a:latin typeface="Century Gothic" panose="020B0502020202020204" pitchFamily="34" charset="0"/>
              </a:rPr>
              <a:t>14</a:t>
            </a:r>
            <a:r>
              <a:rPr lang="en-US" sz="3200" dirty="0">
                <a:effectLst>
                  <a:outerShdw blurRad="50800" dist="38100" dir="2700000" algn="tl" rotWithShape="0">
                    <a:prstClr val="black">
                      <a:alpha val="40000"/>
                    </a:prstClr>
                  </a:outerShdw>
                </a:effectLst>
                <a:latin typeface="Century Gothic" panose="020B0502020202020204" pitchFamily="34" charset="0"/>
              </a:rPr>
              <a:t> “Now, therefore, </a:t>
            </a:r>
            <a:r>
              <a:rPr lang="en-US" sz="3200" dirty="0">
                <a:solidFill>
                  <a:schemeClr val="accent5"/>
                </a:solidFill>
                <a:effectLst>
                  <a:outerShdw blurRad="50800" dist="38100" dir="2700000" algn="tl" rotWithShape="0">
                    <a:prstClr val="black">
                      <a:alpha val="40000"/>
                    </a:prstClr>
                  </a:outerShdw>
                </a:effectLst>
                <a:latin typeface="Century Gothic" panose="020B0502020202020204" pitchFamily="34" charset="0"/>
              </a:rPr>
              <a:t>fear the Lord </a:t>
            </a:r>
            <a:r>
              <a:rPr lang="en-US" sz="3200" dirty="0">
                <a:effectLst>
                  <a:outerShdw blurRad="50800" dist="38100" dir="2700000" algn="tl" rotWithShape="0">
                    <a:prstClr val="black">
                      <a:alpha val="40000"/>
                    </a:prstClr>
                  </a:outerShdw>
                </a:effectLst>
                <a:latin typeface="Century Gothic" panose="020B0502020202020204" pitchFamily="34" charset="0"/>
              </a:rPr>
              <a:t>and serve Him in sincerity and truth; and put away the gods which your fathers served beyond the River and in Egypt, and serve the Lord. </a:t>
            </a:r>
            <a:r>
              <a:rPr lang="en-US" sz="3200" baseline="30000" dirty="0">
                <a:effectLst>
                  <a:outerShdw blurRad="50800" dist="38100" dir="2700000" algn="tl" rotWithShape="0">
                    <a:prstClr val="black">
                      <a:alpha val="40000"/>
                    </a:prstClr>
                  </a:outerShdw>
                </a:effectLst>
                <a:latin typeface="Century Gothic" panose="020B0502020202020204" pitchFamily="34" charset="0"/>
              </a:rPr>
              <a:t>15</a:t>
            </a:r>
            <a:r>
              <a:rPr lang="en-US" sz="3200" dirty="0">
                <a:effectLst>
                  <a:outerShdw blurRad="50800" dist="38100" dir="2700000" algn="tl" rotWithShape="0">
                    <a:prstClr val="black">
                      <a:alpha val="40000"/>
                    </a:prstClr>
                  </a:outerShdw>
                </a:effectLst>
                <a:latin typeface="Century Gothic" panose="020B0502020202020204" pitchFamily="34" charset="0"/>
              </a:rPr>
              <a:t> </a:t>
            </a:r>
            <a:r>
              <a:rPr lang="en-US" sz="3200" dirty="0">
                <a:solidFill>
                  <a:srgbClr val="FFC000"/>
                </a:solidFill>
                <a:effectLst>
                  <a:outerShdw blurRad="50800" dist="38100" dir="2700000" algn="tl" rotWithShape="0">
                    <a:prstClr val="black">
                      <a:alpha val="40000"/>
                    </a:prstClr>
                  </a:outerShdw>
                </a:effectLst>
                <a:latin typeface="Century Gothic" panose="020B0502020202020204" pitchFamily="34" charset="0"/>
              </a:rPr>
              <a:t>If it is disagreeable </a:t>
            </a:r>
            <a:r>
              <a:rPr lang="en-US" sz="3200" dirty="0">
                <a:effectLst>
                  <a:outerShdw blurRad="50800" dist="38100" dir="2700000" algn="tl" rotWithShape="0">
                    <a:prstClr val="black">
                      <a:alpha val="40000"/>
                    </a:prstClr>
                  </a:outerShdw>
                </a:effectLst>
                <a:latin typeface="Century Gothic" panose="020B0502020202020204" pitchFamily="34" charset="0"/>
              </a:rPr>
              <a:t>in your sight to serve the Lord, choose for yourselves today whom you will serve: whether the gods which your fathers served which were beyond the River, or the gods of the Amorites in whose land you are living; but as for me and my house, we will serve the Lord.” (Joshua 24:14–15 NASB95) </a:t>
            </a:r>
          </a:p>
        </p:txBody>
      </p:sp>
      <p:sp>
        <p:nvSpPr>
          <p:cNvPr id="11" name="TextBox 10">
            <a:extLst>
              <a:ext uri="{FF2B5EF4-FFF2-40B4-BE49-F238E27FC236}">
                <a16:creationId xmlns:a16="http://schemas.microsoft.com/office/drawing/2014/main" id="{0C8246AB-7721-AE43-A1D7-4309FA728DBC}"/>
              </a:ext>
            </a:extLst>
          </p:cNvPr>
          <p:cNvSpPr txBox="1"/>
          <p:nvPr/>
        </p:nvSpPr>
        <p:spPr>
          <a:xfrm>
            <a:off x="0" y="5964345"/>
            <a:ext cx="12192000" cy="830997"/>
          </a:xfrm>
          <a:prstGeom prst="rect">
            <a:avLst/>
          </a:prstGeom>
          <a:noFill/>
        </p:spPr>
        <p:txBody>
          <a:bodyPr wrap="square" rtlCol="0">
            <a:spAutoFit/>
          </a:bodyPr>
          <a:lstStyle/>
          <a:p>
            <a:r>
              <a:rPr lang="en-US" sz="4800" dirty="0">
                <a:solidFill>
                  <a:srgbClr val="FFC000"/>
                </a:solidFill>
                <a:latin typeface="Century Gothic" panose="020B0502020202020204" pitchFamily="34" charset="0"/>
              </a:rPr>
              <a:t>serving the Lord is disagreeable to some</a:t>
            </a:r>
          </a:p>
        </p:txBody>
      </p:sp>
    </p:spTree>
    <p:extLst>
      <p:ext uri="{BB962C8B-B14F-4D97-AF65-F5344CB8AC3E}">
        <p14:creationId xmlns:p14="http://schemas.microsoft.com/office/powerpoint/2010/main" val="3300910294"/>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1429</Words>
  <Application>Microsoft Macintosh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17</cp:revision>
  <dcterms:created xsi:type="dcterms:W3CDTF">2021-08-20T18:44:25Z</dcterms:created>
  <dcterms:modified xsi:type="dcterms:W3CDTF">2021-10-31T12:10:45Z</dcterms:modified>
</cp:coreProperties>
</file>