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eg" ContentType="image/jpeg"/>
  <Override PartName="/ppt/media/image3.jpeg" ContentType="image/jpeg"/>
  <Override PartName="/ppt/media/image4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F2F2"/>
          </a:solidFill>
        </a:fill>
      </a:tcStyle>
    </a:wholeTbl>
    <a:band2H>
      <a:tcTxStyle b="def" i="def"/>
      <a:tcStyle>
        <a:tcBdr/>
        <a:fill>
          <a:solidFill>
            <a:srgbClr val="F9F9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CDC"/>
          </a:solidFill>
        </a:fill>
      </a:tcStyle>
    </a:wholeTbl>
    <a:band2H>
      <a:tcTxStyle b="def" i="def"/>
      <a:tcStyle>
        <a:tcBdr/>
        <a:fill>
          <a:solidFill>
            <a:schemeClr val="accent6">
              <a:lumOff val="63215"/>
            </a:scheme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16690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3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dd Your Title"/>
          <p:cNvSpPr txBox="1"/>
          <p:nvPr>
            <p:ph type="title" hasCustomPrompt="1"/>
          </p:nvPr>
        </p:nvSpPr>
        <p:spPr>
          <a:xfrm>
            <a:off x="805342" y="1870744"/>
            <a:ext cx="3540156" cy="1367409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Add Your Title</a:t>
            </a:r>
          </a:p>
        </p:txBody>
      </p:sp>
      <p:sp>
        <p:nvSpPr>
          <p:cNvPr id="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1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dy Level One…"/>
          <p:cNvSpPr txBox="1"/>
          <p:nvPr>
            <p:ph type="body" idx="1" hasCustomPrompt="1"/>
          </p:nvPr>
        </p:nvSpPr>
        <p:spPr>
          <a:xfrm>
            <a:off x="453006" y="453006"/>
            <a:ext cx="8229601" cy="3204594"/>
          </a:xfrm>
          <a:prstGeom prst="rect">
            <a:avLst/>
          </a:prstGeom>
        </p:spPr>
        <p:txBody>
          <a:bodyPr anchor="ctr"/>
          <a:lstStyle/>
          <a:p>
            <a:pPr/>
            <a:r>
              <a:t>Add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3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ody Level One…"/>
          <p:cNvSpPr txBox="1"/>
          <p:nvPr>
            <p:ph type="body" idx="1" hasCustomPrompt="1"/>
          </p:nvPr>
        </p:nvSpPr>
        <p:spPr>
          <a:xfrm>
            <a:off x="453006" y="453006"/>
            <a:ext cx="8229601" cy="3204594"/>
          </a:xfrm>
          <a:prstGeom prst="rect">
            <a:avLst/>
          </a:prstGeom>
        </p:spPr>
        <p:txBody>
          <a:bodyPr anchor="ctr"/>
          <a:lstStyle/>
          <a:p>
            <a:pPr/>
            <a:r>
              <a:t>Add Your Text Here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Add Your Title"/>
          <p:cNvSpPr txBox="1"/>
          <p:nvPr>
            <p:ph type="title" hasCustomPrompt="1"/>
          </p:nvPr>
        </p:nvSpPr>
        <p:spPr>
          <a:xfrm>
            <a:off x="6165908" y="3976382"/>
            <a:ext cx="1216404" cy="478173"/>
          </a:xfrm>
          <a:prstGeom prst="rect">
            <a:avLst/>
          </a:prstGeom>
        </p:spPr>
        <p:txBody>
          <a:bodyPr/>
          <a:lstStyle>
            <a:lvl1pPr algn="l">
              <a:defRPr sz="1600"/>
            </a:lvl1pPr>
          </a:lstStyle>
          <a:p>
            <a:pPr/>
            <a:r>
              <a:t>Add Your Title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45256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1pPr>
      <a:lvl2pPr marL="914400" marR="0" indent="-4572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5pPr>
      <a:lvl6pPr marL="2628900" marR="0" indent="-3429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6pPr>
      <a:lvl7pPr marL="3086100" marR="0" indent="-3429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7pPr>
      <a:lvl8pPr marL="3543300" marR="0" indent="-3429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8pPr>
      <a:lvl9pPr marL="4000500" marR="0" indent="-342900" algn="ct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000" u="none">
          <a:solidFill>
            <a:schemeClr val="accent6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“Learning the why”"/>
          <p:cNvSpPr txBox="1"/>
          <p:nvPr/>
        </p:nvSpPr>
        <p:spPr>
          <a:xfrm>
            <a:off x="290092" y="3222760"/>
            <a:ext cx="4752706" cy="68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000"/>
            </a:lvl1pPr>
          </a:lstStyle>
          <a:p>
            <a:pPr/>
            <a:r>
              <a:t>“Learning the why”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2"/>
          <p:cNvSpPr txBox="1"/>
          <p:nvPr>
            <p:ph type="body" sz="quarter" idx="4294967295"/>
          </p:nvPr>
        </p:nvSpPr>
        <p:spPr>
          <a:xfrm>
            <a:off x="2969703" y="3429000"/>
            <a:ext cx="3204595" cy="276838"/>
          </a:xfrm>
          <a:prstGeom prst="rect">
            <a:avLst/>
          </a:prstGeom>
        </p:spPr>
        <p:txBody>
          <a:bodyPr/>
          <a:lstStyle/>
          <a:p>
            <a:pPr defTabSz="868680">
              <a:lnSpc>
                <a:spcPct val="80000"/>
              </a:lnSpc>
              <a:spcBef>
                <a:spcPts val="300"/>
              </a:spcBef>
              <a:defRPr sz="1330"/>
            </a:pPr>
          </a:p>
        </p:txBody>
      </p:sp>
      <p:sp>
        <p:nvSpPr>
          <p:cNvPr id="64" name="Title 1"/>
          <p:cNvSpPr txBox="1"/>
          <p:nvPr>
            <p:ph type="title"/>
          </p:nvPr>
        </p:nvSpPr>
        <p:spPr>
          <a:xfrm>
            <a:off x="1828800" y="1828800"/>
            <a:ext cx="5486400" cy="136740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1"/>
          <p:cNvSpPr txBox="1"/>
          <p:nvPr>
            <p:ph type="body" idx="1"/>
          </p:nvPr>
        </p:nvSpPr>
        <p:spPr>
          <a:xfrm>
            <a:off x="453006" y="453005"/>
            <a:ext cx="8229601" cy="3204596"/>
          </a:xfrm>
          <a:prstGeom prst="rect">
            <a:avLst/>
          </a:prstGeom>
        </p:spPr>
        <p:txBody>
          <a:bodyPr/>
          <a:lstStyle/>
          <a:p>
            <a:pPr>
              <a:defRPr sz="5000">
                <a:solidFill>
                  <a:srgbClr val="000000"/>
                </a:solidFill>
              </a:defRPr>
            </a:pPr>
            <a:r>
              <a:t>What is evangelism? </a:t>
            </a:r>
          </a:p>
          <a:p>
            <a:pPr>
              <a:defRPr sz="5000">
                <a:solidFill>
                  <a:srgbClr val="000000"/>
                </a:solidFill>
              </a:defRPr>
            </a:pPr>
            <a:r>
              <a:t>Where is evangelism found in the Bible?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1"/>
          <p:cNvSpPr txBox="1"/>
          <p:nvPr>
            <p:ph type="body" idx="1"/>
          </p:nvPr>
        </p:nvSpPr>
        <p:spPr>
          <a:xfrm>
            <a:off x="92577" y="33855"/>
            <a:ext cx="8958846" cy="3623746"/>
          </a:xfrm>
          <a:prstGeom prst="rect">
            <a:avLst/>
          </a:prstGeom>
        </p:spPr>
        <p:txBody>
          <a:bodyPr/>
          <a:lstStyle>
            <a:lvl1pPr defTabSz="731520">
              <a:spcBef>
                <a:spcPts val="500"/>
              </a:spcBef>
              <a:defRPr sz="4000">
                <a:solidFill>
                  <a:srgbClr val="000000"/>
                </a:solidFill>
              </a:defRPr>
            </a:lvl1pPr>
          </a:lstStyle>
          <a:p>
            <a:pPr/>
            <a:r>
              <a:t>Luke 1:19 NASB95- The angel answered and said to him, “I am Gabriel, who stands in the presence of God, and I have been sent to speak to you and to bring you this good news.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1"/>
          <p:cNvSpPr txBox="1"/>
          <p:nvPr>
            <p:ph type="body" idx="1"/>
          </p:nvPr>
        </p:nvSpPr>
        <p:spPr>
          <a:xfrm>
            <a:off x="92577" y="33855"/>
            <a:ext cx="8958846" cy="3623746"/>
          </a:xfrm>
          <a:prstGeom prst="rect">
            <a:avLst/>
          </a:prstGeom>
        </p:spPr>
        <p:txBody>
          <a:bodyPr/>
          <a:lstStyle/>
          <a:p>
            <a:pPr defTabSz="804672">
              <a:spcBef>
                <a:spcPts val="600"/>
              </a:spcBef>
              <a:defRPr sz="4400">
                <a:solidFill>
                  <a:srgbClr val="000000"/>
                </a:solidFill>
              </a:defRPr>
            </a:pPr>
            <a:r>
              <a:t>euaggelizó: to announce good news</a:t>
            </a:r>
          </a:p>
          <a:p>
            <a:pPr defTabSz="804672">
              <a:spcBef>
                <a:spcPts val="600"/>
              </a:spcBef>
              <a:defRPr sz="4400">
                <a:solidFill>
                  <a:srgbClr val="000000"/>
                </a:solidFill>
              </a:defRPr>
            </a:pPr>
            <a:r>
              <a:t>Original Word: εὐαγγελίζω</a:t>
            </a:r>
          </a:p>
          <a:p>
            <a:pPr defTabSz="804672">
              <a:spcBef>
                <a:spcPts val="600"/>
              </a:spcBef>
              <a:defRPr sz="4400">
                <a:solidFill>
                  <a:srgbClr val="000000"/>
                </a:solidFill>
              </a:defRPr>
            </a:pPr>
            <a:r>
              <a:t>Definition: to announce good news</a:t>
            </a:r>
          </a:p>
          <a:p>
            <a:pPr defTabSz="804672">
              <a:spcBef>
                <a:spcPts val="600"/>
              </a:spcBef>
              <a:defRPr sz="4400">
                <a:solidFill>
                  <a:srgbClr val="000000"/>
                </a:solidFill>
              </a:defRPr>
            </a:pPr>
            <a:r>
              <a:t>Ev-</a:t>
            </a:r>
            <a:r>
              <a:rPr b="1"/>
              <a:t>angel</a:t>
            </a:r>
            <a:r>
              <a:t>-ism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1"/>
          <p:cNvSpPr txBox="1"/>
          <p:nvPr>
            <p:ph type="body" idx="1"/>
          </p:nvPr>
        </p:nvSpPr>
        <p:spPr>
          <a:xfrm>
            <a:off x="453006" y="453005"/>
            <a:ext cx="8229601" cy="3204596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000000"/>
                </a:solidFill>
              </a:defRPr>
            </a:lvl1pPr>
          </a:lstStyle>
          <a:p>
            <a:pPr/>
            <a:r>
              <a:t>Evangelism: Moments where we speak God’s things and announce the good news about God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Placeholder 1"/>
          <p:cNvSpPr txBox="1"/>
          <p:nvPr>
            <p:ph type="body" idx="1"/>
          </p:nvPr>
        </p:nvSpPr>
        <p:spPr>
          <a:xfrm>
            <a:off x="457200" y="453005"/>
            <a:ext cx="8229600" cy="3204596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000000"/>
                </a:solidFill>
              </a:defRPr>
            </a:lvl1pPr>
          </a:lstStyle>
          <a:p>
            <a:pPr/>
            <a:r>
              <a:t>Why do we struggle with inviting others to hear the gospel or to discuss spiritual things?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1"/>
          <p:cNvSpPr txBox="1"/>
          <p:nvPr>
            <p:ph type="body" idx="1"/>
          </p:nvPr>
        </p:nvSpPr>
        <p:spPr>
          <a:xfrm>
            <a:off x="92577" y="33855"/>
            <a:ext cx="8958846" cy="3623746"/>
          </a:xfrm>
          <a:prstGeom prst="rect">
            <a:avLst/>
          </a:prstGeom>
        </p:spPr>
        <p:txBody>
          <a:bodyPr/>
          <a:lstStyle>
            <a:lvl1pPr defTabSz="548640">
              <a:spcBef>
                <a:spcPts val="400"/>
              </a:spcBef>
              <a:defRPr sz="3000">
                <a:solidFill>
                  <a:srgbClr val="000000"/>
                </a:solidFill>
              </a:defRPr>
            </a:lvl1pPr>
          </a:lstStyle>
          <a:p>
            <a:pPr/>
            <a:r>
              <a:t>Ezekiel 2:3-7 NASB95- [3] Then He said to me, “Son of man, I am sending you to the sons of Israel, to a rebellious people who have rebelled against Me; they and their fathers have transgressed against Me to this very day. [4] I am sending you to them who are stubborn and obstinate children, and you shall say to them, ‘Thus says the Lord GOD .’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Placeholder 1"/>
          <p:cNvSpPr txBox="1"/>
          <p:nvPr>
            <p:ph type="body" idx="1"/>
          </p:nvPr>
        </p:nvSpPr>
        <p:spPr>
          <a:xfrm>
            <a:off x="92577" y="33855"/>
            <a:ext cx="8958846" cy="3623746"/>
          </a:xfrm>
          <a:prstGeom prst="rect">
            <a:avLst/>
          </a:prstGeom>
        </p:spPr>
        <p:txBody>
          <a:bodyPr/>
          <a:lstStyle>
            <a:lvl1pPr defTabSz="475487">
              <a:spcBef>
                <a:spcPts val="300"/>
              </a:spcBef>
              <a:defRPr sz="2600">
                <a:solidFill>
                  <a:srgbClr val="000000"/>
                </a:solidFill>
              </a:defRPr>
            </a:lvl1pPr>
          </a:lstStyle>
          <a:p>
            <a:pPr/>
            <a:r>
              <a:t>Ezekiel 2:3-7 NASB95- [5] As for them, whether they listen or not—for they are a rebellious house—they will know that a prophet has been among them. [6] And you, son of man, neither fear them nor fear their words, though thistles and thorns are with you and you sit on scorpions; neither fear their words nor be dismayed at their presence, for they are a rebellious house. [7] But you shall speak My words to them whether they listen or not, for they are rebellious.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1"/>
          <p:cNvSpPr txBox="1"/>
          <p:nvPr>
            <p:ph type="body" idx="1"/>
          </p:nvPr>
        </p:nvSpPr>
        <p:spPr>
          <a:xfrm>
            <a:off x="92577" y="33855"/>
            <a:ext cx="8958846" cy="3623746"/>
          </a:xfrm>
          <a:prstGeom prst="rect">
            <a:avLst/>
          </a:prstGeom>
        </p:spPr>
        <p:txBody>
          <a:bodyPr/>
          <a:lstStyle>
            <a:lvl1pPr defTabSz="475487">
              <a:spcBef>
                <a:spcPts val="300"/>
              </a:spcBef>
              <a:defRPr sz="2600">
                <a:solidFill>
                  <a:srgbClr val="000000"/>
                </a:solidFill>
              </a:defRPr>
            </a:lvl1pPr>
          </a:lstStyle>
          <a:p>
            <a:pPr/>
            <a:r>
              <a:t>Matthew 22:35-40 NASB95- One of them, a lawyer, asked Him a question, testing Him, [36] “Teacher, which is the great commandment in the Law?” [37] And He said to him, “‘YOU SHALL LOVE THE LORD YOUR GOD WITH ALL YOUR HEART, AND WITH ALL YOUR SOUL, AND WITH ALL YOUR MIND.’ [38] This is the great and foremost commandment. [39] The second is like it, ‘YOU SHALL LOVE YOUR NEIGHBOR AS YOURSELF.’ [40] On these two commandments depend the whole Law and the Prophets.”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