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Presentation Title</a:t>
            </a:r>
          </a:p>
        </p:txBody>
      </p:sp>
      <p:sp>
        <p:nvSpPr>
          <p:cNvPr id="12" name="Author and Date"/>
          <p:cNvSpPr txBox="1"/>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4572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9144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13716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18288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Attribution</a:t>
            </a:r>
          </a:p>
        </p:txBody>
      </p:sp>
      <p:sp>
        <p:nvSpPr>
          <p:cNvPr id="116" name="Body Level One…"/>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482346840_2880x1920.jpg"/>
          <p:cNvSpPr/>
          <p:nvPr>
            <p:ph type="pic" sz="half" idx="21"/>
          </p:nvPr>
        </p:nvSpPr>
        <p:spPr>
          <a:xfrm>
            <a:off x="12192000" y="6229350"/>
            <a:ext cx="12192000" cy="8128000"/>
          </a:xfrm>
          <a:prstGeom prst="rect">
            <a:avLst/>
          </a:prstGeom>
        </p:spPr>
        <p:txBody>
          <a:bodyPr lIns="91439" tIns="45719" rIns="91439" bIns="45719">
            <a:noAutofit/>
          </a:bodyPr>
          <a:lstStyle/>
          <a:p>
            <a:pPr/>
          </a:p>
        </p:txBody>
      </p:sp>
      <p:sp>
        <p:nvSpPr>
          <p:cNvPr id="125" name="908252162_2439x1626.jpg"/>
          <p:cNvSpPr/>
          <p:nvPr>
            <p:ph type="pic" sz="half" idx="22"/>
          </p:nvPr>
        </p:nvSpPr>
        <p:spPr>
          <a:xfrm>
            <a:off x="12192000" y="-641351"/>
            <a:ext cx="12192000" cy="8128001"/>
          </a:xfrm>
          <a:prstGeom prst="rect">
            <a:avLst/>
          </a:prstGeom>
        </p:spPr>
        <p:txBody>
          <a:bodyPr lIns="91439" tIns="45719" rIns="91439" bIns="45719">
            <a:noAutofit/>
          </a:bodyPr>
          <a:lstStyle/>
          <a:p>
            <a:pPr/>
          </a:p>
        </p:txBody>
      </p:sp>
      <p:sp>
        <p:nvSpPr>
          <p:cNvPr id="126" name="579215462_1440x2158.jpg"/>
          <p:cNvSpPr/>
          <p:nvPr>
            <p:ph type="pic" idx="23"/>
          </p:nvPr>
        </p:nvSpPr>
        <p:spPr>
          <a:xfrm>
            <a:off x="-1" y="-2258501"/>
            <a:ext cx="12166601" cy="18233003"/>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49" name="Title Text"/>
          <p:cNvSpPr txBox="1"/>
          <p:nvPr>
            <p:ph type="title"/>
          </p:nvPr>
        </p:nvSpPr>
        <p:spPr>
          <a:xfrm>
            <a:off x="4419600" y="2244725"/>
            <a:ext cx="15544800" cy="4775201"/>
          </a:xfrm>
          <a:prstGeom prst="rect">
            <a:avLst/>
          </a:prstGeom>
        </p:spPr>
        <p:txBody>
          <a:bodyPr lIns="91439" tIns="91439" rIns="91439" bIns="91439"/>
          <a:lstStyle>
            <a:lvl1pPr defTabSz="1828800">
              <a:lnSpc>
                <a:spcPct val="90000"/>
              </a:lnSpc>
              <a:defRPr spc="0" sz="12000">
                <a:solidFill>
                  <a:srgbClr val="000000"/>
                </a:solidFill>
                <a:latin typeface="Calibri Light"/>
                <a:ea typeface="Calibri Light"/>
                <a:cs typeface="Calibri Light"/>
                <a:sym typeface="Calibri Light"/>
              </a:defRPr>
            </a:lvl1pPr>
          </a:lstStyle>
          <a:p>
            <a:pPr/>
            <a:r>
              <a:t>Title Text</a:t>
            </a:r>
          </a:p>
        </p:txBody>
      </p:sp>
      <p:sp>
        <p:nvSpPr>
          <p:cNvPr id="150" name="Body Level One…"/>
          <p:cNvSpPr txBox="1"/>
          <p:nvPr>
            <p:ph type="body" sz="quarter" idx="1"/>
          </p:nvPr>
        </p:nvSpPr>
        <p:spPr>
          <a:xfrm>
            <a:off x="5334000" y="7204075"/>
            <a:ext cx="13716000" cy="3311525"/>
          </a:xfrm>
          <a:prstGeom prst="rect">
            <a:avLst/>
          </a:prstGeom>
        </p:spPr>
        <p:txBody>
          <a:bodyPr lIns="91439" tIns="91439" rIns="91439" bIns="91439"/>
          <a:lstStyle>
            <a:lvl1pPr marL="0" indent="0" algn="ctr" defTabSz="1828800">
              <a:lnSpc>
                <a:spcPct val="90000"/>
              </a:lnSpc>
              <a:spcBef>
                <a:spcPts val="2000"/>
              </a:spcBef>
              <a:buClrTx/>
              <a:buSzTx/>
              <a:buNone/>
              <a:defRPr>
                <a:solidFill>
                  <a:srgbClr val="000000"/>
                </a:solidFill>
                <a:latin typeface="Calibri"/>
                <a:ea typeface="Calibri"/>
                <a:cs typeface="Calibri"/>
                <a:sym typeface="Calibri"/>
              </a:defRPr>
            </a:lvl1pPr>
            <a:lvl2pPr marL="0" indent="457200" algn="ctr" defTabSz="1828800">
              <a:lnSpc>
                <a:spcPct val="90000"/>
              </a:lnSpc>
              <a:spcBef>
                <a:spcPts val="2000"/>
              </a:spcBef>
              <a:buClrTx/>
              <a:buSzTx/>
              <a:buNone/>
              <a:defRPr>
                <a:solidFill>
                  <a:srgbClr val="000000"/>
                </a:solidFill>
                <a:latin typeface="Calibri"/>
                <a:ea typeface="Calibri"/>
                <a:cs typeface="Calibri"/>
                <a:sym typeface="Calibri"/>
              </a:defRPr>
            </a:lvl2pPr>
            <a:lvl3pPr marL="0" indent="914400" algn="ctr" defTabSz="1828800">
              <a:lnSpc>
                <a:spcPct val="90000"/>
              </a:lnSpc>
              <a:spcBef>
                <a:spcPts val="2000"/>
              </a:spcBef>
              <a:buClrTx/>
              <a:buSzTx/>
              <a:buNone/>
              <a:defRPr>
                <a:solidFill>
                  <a:srgbClr val="000000"/>
                </a:solidFill>
                <a:latin typeface="Calibri"/>
                <a:ea typeface="Calibri"/>
                <a:cs typeface="Calibri"/>
                <a:sym typeface="Calibri"/>
              </a:defRPr>
            </a:lvl3pPr>
            <a:lvl4pPr marL="0" indent="1371600" algn="ctr" defTabSz="1828800">
              <a:lnSpc>
                <a:spcPct val="90000"/>
              </a:lnSpc>
              <a:spcBef>
                <a:spcPts val="2000"/>
              </a:spcBef>
              <a:buClrTx/>
              <a:buSzTx/>
              <a:buNone/>
              <a:defRPr>
                <a:solidFill>
                  <a:srgbClr val="000000"/>
                </a:solidFill>
                <a:latin typeface="Calibri"/>
                <a:ea typeface="Calibri"/>
                <a:cs typeface="Calibri"/>
                <a:sym typeface="Calibri"/>
              </a:defRPr>
            </a:lvl4pPr>
            <a:lvl5pPr marL="0" indent="1828800" algn="ctr" defTabSz="1828800">
              <a:lnSpc>
                <a:spcPct val="90000"/>
              </a:lnSpc>
              <a:spcBef>
                <a:spcPts val="2000"/>
              </a:spcBef>
              <a:buClrTx/>
              <a:buSzTx/>
              <a:buNone/>
              <a:defRPr>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58" name="Title Text"/>
          <p:cNvSpPr txBox="1"/>
          <p:nvPr>
            <p:ph type="title"/>
          </p:nvPr>
        </p:nvSpPr>
        <p:spPr>
          <a:xfrm>
            <a:off x="4305300" y="730251"/>
            <a:ext cx="15773400" cy="2651127"/>
          </a:xfrm>
          <a:prstGeom prst="rect">
            <a:avLst/>
          </a:prstGeom>
        </p:spPr>
        <p:txBody>
          <a:bodyPr lIns="91439" tIns="91439" rIns="91439" bIns="91439" anchor="ctr"/>
          <a:lstStyle>
            <a:lvl1pPr algn="l" defTabSz="1828800">
              <a:lnSpc>
                <a:spcPct val="90000"/>
              </a:lnSpc>
              <a:defRPr spc="0" sz="8800">
                <a:solidFill>
                  <a:srgbClr val="000000"/>
                </a:solidFill>
                <a:latin typeface="Calibri Light"/>
                <a:ea typeface="Calibri Light"/>
                <a:cs typeface="Calibri Light"/>
                <a:sym typeface="Calibri Light"/>
              </a:defRPr>
            </a:lvl1pPr>
          </a:lstStyle>
          <a:p>
            <a:pPr/>
            <a:r>
              <a:t>Title Text</a:t>
            </a:r>
          </a:p>
        </p:txBody>
      </p:sp>
      <p:sp>
        <p:nvSpPr>
          <p:cNvPr id="159" name="Body Level One…"/>
          <p:cNvSpPr txBox="1"/>
          <p:nvPr>
            <p:ph type="body" idx="1"/>
          </p:nvPr>
        </p:nvSpPr>
        <p:spPr>
          <a:xfrm>
            <a:off x="4305300" y="3651250"/>
            <a:ext cx="15773400" cy="8702676"/>
          </a:xfrm>
          <a:prstGeom prst="rect">
            <a:avLst/>
          </a:prstGeom>
        </p:spPr>
        <p:txBody>
          <a:bodyPr lIns="91439" tIns="91439" rIns="91439" bIns="91439"/>
          <a:lstStyle>
            <a:lvl1pPr marL="457200" indent="-457200" defTabSz="1828800">
              <a:lnSpc>
                <a:spcPct val="90000"/>
              </a:lnSpc>
              <a:spcBef>
                <a:spcPts val="2000"/>
              </a:spcBef>
              <a:buClrTx/>
              <a:buFont typeface="Arial"/>
              <a:defRPr sz="5600">
                <a:solidFill>
                  <a:srgbClr val="000000"/>
                </a:solidFill>
                <a:latin typeface="Calibri"/>
                <a:ea typeface="Calibri"/>
                <a:cs typeface="Calibri"/>
                <a:sym typeface="Calibri"/>
              </a:defRPr>
            </a:lvl1pPr>
            <a:lvl2pPr marL="990600" indent="-533400" defTabSz="1828800">
              <a:lnSpc>
                <a:spcPct val="90000"/>
              </a:lnSpc>
              <a:spcBef>
                <a:spcPts val="2000"/>
              </a:spcBef>
              <a:buClrTx/>
              <a:buFont typeface="Arial"/>
              <a:defRPr sz="5600">
                <a:solidFill>
                  <a:srgbClr val="000000"/>
                </a:solidFill>
                <a:latin typeface="Calibri"/>
                <a:ea typeface="Calibri"/>
                <a:cs typeface="Calibri"/>
                <a:sym typeface="Calibri"/>
              </a:defRPr>
            </a:lvl2pPr>
            <a:lvl3pPr marL="1554479" indent="-640079" defTabSz="1828800">
              <a:lnSpc>
                <a:spcPct val="90000"/>
              </a:lnSpc>
              <a:spcBef>
                <a:spcPts val="2000"/>
              </a:spcBef>
              <a:buClrTx/>
              <a:buFont typeface="Arial"/>
              <a:defRPr sz="5600">
                <a:solidFill>
                  <a:srgbClr val="000000"/>
                </a:solidFill>
                <a:latin typeface="Calibri"/>
                <a:ea typeface="Calibri"/>
                <a:cs typeface="Calibri"/>
                <a:sym typeface="Calibri"/>
              </a:defRPr>
            </a:lvl3pPr>
            <a:lvl4pPr marL="2082800" indent="-711200" defTabSz="1828800">
              <a:lnSpc>
                <a:spcPct val="90000"/>
              </a:lnSpc>
              <a:spcBef>
                <a:spcPts val="2000"/>
              </a:spcBef>
              <a:buClrTx/>
              <a:buFont typeface="Arial"/>
              <a:defRPr sz="5600">
                <a:solidFill>
                  <a:srgbClr val="000000"/>
                </a:solidFill>
                <a:latin typeface="Calibri"/>
                <a:ea typeface="Calibri"/>
                <a:cs typeface="Calibri"/>
                <a:sym typeface="Calibri"/>
              </a:defRPr>
            </a:lvl4pPr>
            <a:lvl5pPr marL="2540000" indent="-711200" defTabSz="1828800">
              <a:lnSpc>
                <a:spcPct val="90000"/>
              </a:lnSpc>
              <a:spcBef>
                <a:spcPts val="2000"/>
              </a:spcBef>
              <a:buClrTx/>
              <a:buFont typeface="Arial"/>
              <a:defRPr sz="56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67" name="Title Text"/>
          <p:cNvSpPr txBox="1"/>
          <p:nvPr>
            <p:ph type="title"/>
          </p:nvPr>
        </p:nvSpPr>
        <p:spPr>
          <a:xfrm>
            <a:off x="4305300" y="730251"/>
            <a:ext cx="15773400" cy="2651127"/>
          </a:xfrm>
          <a:prstGeom prst="rect">
            <a:avLst/>
          </a:prstGeom>
        </p:spPr>
        <p:txBody>
          <a:bodyPr lIns="91439" tIns="91439" rIns="91439" bIns="91439" anchor="ctr"/>
          <a:lstStyle>
            <a:lvl1pPr algn="l" defTabSz="1371600">
              <a:lnSpc>
                <a:spcPct val="90000"/>
              </a:lnSpc>
              <a:defRPr spc="0" sz="6600">
                <a:solidFill>
                  <a:srgbClr val="000000"/>
                </a:solidFill>
                <a:latin typeface="Calibri Light"/>
                <a:ea typeface="Calibri Light"/>
                <a:cs typeface="Calibri Light"/>
                <a:sym typeface="Calibri Light"/>
              </a:defRPr>
            </a:lvl1pPr>
          </a:lstStyle>
          <a:p>
            <a:pPr/>
            <a:r>
              <a:t>Title Text</a:t>
            </a:r>
          </a:p>
        </p:txBody>
      </p:sp>
      <p:sp>
        <p:nvSpPr>
          <p:cNvPr id="168" name="Body Level One…"/>
          <p:cNvSpPr txBox="1"/>
          <p:nvPr>
            <p:ph type="body" idx="1"/>
          </p:nvPr>
        </p:nvSpPr>
        <p:spPr>
          <a:xfrm>
            <a:off x="4305300" y="3651250"/>
            <a:ext cx="15773400" cy="8702676"/>
          </a:xfrm>
          <a:prstGeom prst="rect">
            <a:avLst/>
          </a:prstGeom>
        </p:spPr>
        <p:txBody>
          <a:bodyPr lIns="91439" tIns="91439" rIns="91439" bIns="91439"/>
          <a:lstStyle>
            <a:lvl1pPr marL="342900" indent="-342900" defTabSz="1371600">
              <a:lnSpc>
                <a:spcPct val="90000"/>
              </a:lnSpc>
              <a:spcBef>
                <a:spcPts val="1400"/>
              </a:spcBef>
              <a:buClrTx/>
              <a:buFont typeface="Arial"/>
              <a:defRPr sz="4200">
                <a:solidFill>
                  <a:srgbClr val="000000"/>
                </a:solidFill>
                <a:latin typeface="Calibri"/>
                <a:ea typeface="Calibri"/>
                <a:cs typeface="Calibri"/>
                <a:sym typeface="Calibri"/>
              </a:defRPr>
            </a:lvl1pPr>
            <a:lvl2pPr marL="742950" indent="-400050" defTabSz="1371600">
              <a:lnSpc>
                <a:spcPct val="90000"/>
              </a:lnSpc>
              <a:spcBef>
                <a:spcPts val="1400"/>
              </a:spcBef>
              <a:buClrTx/>
              <a:buFont typeface="Arial"/>
              <a:defRPr sz="4200">
                <a:solidFill>
                  <a:srgbClr val="000000"/>
                </a:solidFill>
                <a:latin typeface="Calibri"/>
                <a:ea typeface="Calibri"/>
                <a:cs typeface="Calibri"/>
                <a:sym typeface="Calibri"/>
              </a:defRPr>
            </a:lvl2pPr>
            <a:lvl3pPr marL="1165860" indent="-480060" defTabSz="1371600">
              <a:lnSpc>
                <a:spcPct val="90000"/>
              </a:lnSpc>
              <a:spcBef>
                <a:spcPts val="1400"/>
              </a:spcBef>
              <a:buClrTx/>
              <a:buFont typeface="Arial"/>
              <a:defRPr sz="4200">
                <a:solidFill>
                  <a:srgbClr val="000000"/>
                </a:solidFill>
                <a:latin typeface="Calibri"/>
                <a:ea typeface="Calibri"/>
                <a:cs typeface="Calibri"/>
                <a:sym typeface="Calibri"/>
              </a:defRPr>
            </a:lvl3pPr>
            <a:lvl4pPr marL="1582615" indent="-553915" defTabSz="1371600">
              <a:lnSpc>
                <a:spcPct val="90000"/>
              </a:lnSpc>
              <a:spcBef>
                <a:spcPts val="1400"/>
              </a:spcBef>
              <a:buClrTx/>
              <a:buFont typeface="Arial"/>
              <a:defRPr sz="4200">
                <a:solidFill>
                  <a:srgbClr val="000000"/>
                </a:solidFill>
                <a:latin typeface="Calibri"/>
                <a:ea typeface="Calibri"/>
                <a:cs typeface="Calibri"/>
                <a:sym typeface="Calibri"/>
              </a:defRPr>
            </a:lvl4pPr>
            <a:lvl5pPr marL="1925515" indent="-553915" defTabSz="1371600">
              <a:lnSpc>
                <a:spcPct val="90000"/>
              </a:lnSpc>
              <a:spcBef>
                <a:spcPts val="1400"/>
              </a:spcBef>
              <a:buClrTx/>
              <a:buFont typeface="Arial"/>
              <a:defRPr sz="4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9" name="Slide Number"/>
          <p:cNvSpPr txBox="1"/>
          <p:nvPr>
            <p:ph type="sldNum" sz="quarter" idx="2"/>
          </p:nvPr>
        </p:nvSpPr>
        <p:spPr>
          <a:xfrm>
            <a:off x="19651394" y="12865564"/>
            <a:ext cx="427306" cy="424528"/>
          </a:xfrm>
          <a:prstGeom prst="rect">
            <a:avLst/>
          </a:prstGeom>
        </p:spPr>
        <p:txBody>
          <a:bodyPr lIns="91439" tIns="91439" rIns="91439" bIns="91439" anchor="ctr"/>
          <a:lstStyle>
            <a:lvl1pPr algn="r" defTabSz="1828800">
              <a:defRPr sz="18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0" y="-762000"/>
            <a:ext cx="24384000" cy="1524000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Image"/>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6200"/>
            <a:ext cx="9652000" cy="3200202"/>
          </a:xfrm>
          <a:prstGeom prst="rect">
            <a:avLst/>
          </a:prstGeom>
        </p:spPr>
        <p:txBody>
          <a:body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45720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91440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137160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1828800" algn="ctr" defTabSz="825500">
              <a:spcBef>
                <a:spcPts val="0"/>
              </a:spcBef>
              <a:buClrTx/>
              <a:buSzTx/>
              <a:buNone/>
              <a:defRPr sz="5400">
                <a:solidFill>
                  <a:srgbClr val="D5D5D5"/>
                </a:solidFill>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579215462_1440x2158.jpg"/>
          <p:cNvSpPr/>
          <p:nvPr>
            <p:ph type="pic" idx="21"/>
          </p:nvPr>
        </p:nvSpPr>
        <p:spPr>
          <a:xfrm>
            <a:off x="12204700" y="-2277533"/>
            <a:ext cx="12192000" cy="18271067"/>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89" name="Agenda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Image" descr="Image"/>
          <p:cNvPicPr>
            <a:picLocks noChangeAspect="1"/>
          </p:cNvPicPr>
          <p:nvPr>
            <p:ph type="pic" idx="21"/>
          </p:nvPr>
        </p:nvPicPr>
        <p:blipFill>
          <a:blip r:embed="rId2">
            <a:extLst/>
          </a:blip>
          <a:srcRect l="0" t="4750" r="0" b="4750"/>
          <a:stretch>
            <a:fillRect/>
          </a:stretch>
        </p:blipFill>
        <p:spPr>
          <a:xfrm>
            <a:off x="0" y="-38100"/>
            <a:ext cx="24384000" cy="13792200"/>
          </a:xfrm>
          <a:prstGeom prst="rect">
            <a:avLst/>
          </a:prstGeom>
        </p:spPr>
      </p:pic>
      <p:sp>
        <p:nvSpPr>
          <p:cNvPr id="179" name="Author and Date"/>
          <p:cNvSpPr txBox="1"/>
          <p:nvPr>
            <p:ph type="body" idx="22"/>
          </p:nvPr>
        </p:nvSpPr>
        <p:spPr>
          <a:prstGeom prst="rect">
            <a:avLst/>
          </a:prstGeom>
        </p:spPr>
        <p:txBody>
          <a:bodyPr/>
          <a:lstStyle/>
          <a:p>
            <a:pPr/>
          </a:p>
        </p:txBody>
      </p:sp>
      <p:sp>
        <p:nvSpPr>
          <p:cNvPr id="180" name="You shall be holy for I am holy"/>
          <p:cNvSpPr txBox="1"/>
          <p:nvPr>
            <p:ph type="title"/>
          </p:nvPr>
        </p:nvSpPr>
        <p:spPr>
          <a:prstGeom prst="rect">
            <a:avLst/>
          </a:prstGeom>
        </p:spPr>
        <p:txBody>
          <a:bodyPr/>
          <a:lstStyle/>
          <a:p>
            <a:pPr/>
            <a:r>
              <a:t>You shall be holy for I am holy</a:t>
            </a:r>
          </a:p>
        </p:txBody>
      </p:sp>
      <p:sp>
        <p:nvSpPr>
          <p:cNvPr id="181" name="A study of Leviticus"/>
          <p:cNvSpPr txBox="1"/>
          <p:nvPr>
            <p:ph type="body" sz="quarter" idx="1"/>
          </p:nvPr>
        </p:nvSpPr>
        <p:spPr>
          <a:prstGeom prst="rect">
            <a:avLst/>
          </a:prstGeom>
        </p:spPr>
        <p:txBody>
          <a:bodyPr/>
          <a:lstStyle/>
          <a:p>
            <a:pPr/>
            <a:r>
              <a:t>A study of Leviticus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Deuteronomy 30:1-2,6-16 NASB95- [10] if you obey the LORD your God to keep His commandments and His statutes which are written in this book of the law, if you turn to the LORD your God with all your heart and soul. [11] “For this commandment which I comm"/>
          <p:cNvSpPr txBox="1"/>
          <p:nvPr>
            <p:ph type="body" idx="1"/>
          </p:nvPr>
        </p:nvSpPr>
        <p:spPr>
          <a:xfrm>
            <a:off x="225973" y="1250540"/>
            <a:ext cx="23932054" cy="12388609"/>
          </a:xfrm>
          <a:prstGeom prst="rect">
            <a:avLst/>
          </a:prstGeom>
        </p:spPr>
        <p:txBody>
          <a:bodyPr/>
          <a:lstStyle/>
          <a:p>
            <a:pPr lvl="1" marL="1118065" indent="-570441" defTabSz="2389632">
              <a:spcBef>
                <a:spcPts val="2300"/>
              </a:spcBef>
              <a:defRPr sz="4900"/>
            </a:pPr>
            <a:r>
              <a:t>Deuteronomy 30:1-2,6-16 NASB95- [10] if you obey the LORD your God to keep His commandments and His statutes which are written in this book of the law, if you turn to the LORD your God with all your heart and soul. [11] “For this commandment which I command you today is not too difficult for you, nor is it out of reach. [12] It is not in heaven, that you should say, ‘Who will go up to heaven for us to get it for us and make us hear it, that we may observe it?’ [13] Nor is it beyond the sea, that you should say, ‘Who will cross the sea for us to get it for us and make us hear it, that we may observe it?’ [14] But the word is very near you, in your mouth and in your heart, that you may observe it. [15] “See, I have set before you today life and prosperity, and death and adversity; [16]</a:t>
            </a:r>
            <a:r>
              <a:rPr b="1" u="sng"/>
              <a:t> in that I command you today to love the LORD your God, to walk in His ways and to keep His commandments and His statutes and His judgments, that you may live and multiply, and that the LORD your God may bless you in the land where you are entering to possess it.</a:t>
            </a:r>
          </a:p>
        </p:txBody>
      </p:sp>
      <p:sp>
        <p:nvSpPr>
          <p:cNvPr id="208" name="Release from Bondage"/>
          <p:cNvSpPr txBox="1"/>
          <p:nvPr>
            <p:ph type="title"/>
          </p:nvPr>
        </p:nvSpPr>
        <p:spPr>
          <a:xfrm>
            <a:off x="-24887" y="15946"/>
            <a:ext cx="24433774" cy="1130552"/>
          </a:xfrm>
          <a:prstGeom prst="rect">
            <a:avLst/>
          </a:prstGeom>
        </p:spPr>
        <p:txBody>
          <a:bodyPr/>
          <a:lstStyle>
            <a:lvl1pPr defTabSz="602615">
              <a:defRPr spc="-183" sz="6132"/>
            </a:lvl1pPr>
          </a:lstStyle>
          <a:p>
            <a:pPr/>
            <a:r>
              <a:t>Release from Bondage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vs.6-8 and 16…"/>
          <p:cNvSpPr txBox="1"/>
          <p:nvPr>
            <p:ph type="body" idx="1"/>
          </p:nvPr>
        </p:nvSpPr>
        <p:spPr>
          <a:xfrm>
            <a:off x="225973" y="1250540"/>
            <a:ext cx="23932054" cy="12388609"/>
          </a:xfrm>
          <a:prstGeom prst="rect">
            <a:avLst/>
          </a:prstGeom>
        </p:spPr>
        <p:txBody>
          <a:bodyPr numCol="2" spcCol="1196602"/>
          <a:lstStyle/>
          <a:p>
            <a:pPr lvl="1" marL="1140883" indent="-582083">
              <a:defRPr sz="5000"/>
            </a:pPr>
            <a:r>
              <a:t>vs.6-8 and 16</a:t>
            </a:r>
          </a:p>
          <a:p>
            <a:pPr lvl="1" marL="1140883" indent="-582083">
              <a:defRPr sz="5000"/>
            </a:pPr>
            <a:r>
              <a:t>vs. 9 and 17</a:t>
            </a:r>
          </a:p>
          <a:p>
            <a:pPr lvl="1" marL="1140883" indent="-582083">
              <a:defRPr sz="5000"/>
            </a:pPr>
            <a:r>
              <a:t>vs.4-5 and 19-20</a:t>
            </a:r>
          </a:p>
          <a:p>
            <a:pPr lvl="1" marL="1140883" indent="-582083">
              <a:defRPr sz="5000"/>
            </a:pPr>
            <a:r>
              <a:t>vs.6-8 and 21-22</a:t>
            </a:r>
          </a:p>
          <a:p>
            <a:pPr lvl="1" marL="1140883" indent="-582083">
              <a:defRPr sz="5000"/>
            </a:pPr>
            <a:r>
              <a:t>vs.10 and vs.25-26, 29</a:t>
            </a:r>
          </a:p>
          <a:p>
            <a:pPr lvl="1" marL="1140883" indent="-582083">
              <a:defRPr sz="5000"/>
            </a:pPr>
            <a:r>
              <a:t>vs.8 and vs.31</a:t>
            </a:r>
          </a:p>
        </p:txBody>
      </p:sp>
      <p:sp>
        <p:nvSpPr>
          <p:cNvPr id="211" name="Inverting the Covenant blessings"/>
          <p:cNvSpPr txBox="1"/>
          <p:nvPr>
            <p:ph type="title"/>
          </p:nvPr>
        </p:nvSpPr>
        <p:spPr>
          <a:xfrm>
            <a:off x="-24887" y="15946"/>
            <a:ext cx="24433774" cy="1130552"/>
          </a:xfrm>
          <a:prstGeom prst="rect">
            <a:avLst/>
          </a:prstGeom>
        </p:spPr>
        <p:txBody>
          <a:bodyPr/>
          <a:lstStyle>
            <a:lvl1pPr defTabSz="602615">
              <a:defRPr spc="-183" sz="6132"/>
            </a:lvl1pPr>
          </a:lstStyle>
          <a:p>
            <a:pPr/>
            <a:r>
              <a:t>Inverting the Covenant blessings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The land is entitled to a Sabbath rest as a part of the Torah commandments.…"/>
          <p:cNvSpPr txBox="1"/>
          <p:nvPr>
            <p:ph type="body" idx="1"/>
          </p:nvPr>
        </p:nvSpPr>
        <p:spPr>
          <a:xfrm>
            <a:off x="225973" y="1250540"/>
            <a:ext cx="23932054" cy="12388609"/>
          </a:xfrm>
          <a:prstGeom prst="rect">
            <a:avLst/>
          </a:prstGeom>
        </p:spPr>
        <p:txBody>
          <a:bodyPr/>
          <a:lstStyle/>
          <a:p>
            <a:pPr lvl="1" marL="1140883" indent="-582083">
              <a:defRPr sz="5000"/>
            </a:pPr>
            <a:r>
              <a:t>The land is entitled to a Sabbath rest as a part of the Torah commandments.</a:t>
            </a:r>
          </a:p>
          <a:p>
            <a:pPr lvl="1" marL="1140883" indent="-582083">
              <a:defRPr sz="5000"/>
            </a:pPr>
            <a:r>
              <a:t>If Israel disobeys the Torah and does not allow the land to rest, they will be punished by God, including being sent into exile.</a:t>
            </a:r>
          </a:p>
          <a:p>
            <a:pPr lvl="1" marL="1140883" indent="-582083">
              <a:defRPr sz="5000"/>
            </a:pPr>
            <a:r>
              <a:t>The land (creation) is waiting for its release from bondage, which will occur when humans attain their release from their bondage.</a:t>
            </a:r>
          </a:p>
        </p:txBody>
      </p:sp>
      <p:sp>
        <p:nvSpPr>
          <p:cNvPr id="214" name="Release from Bondage"/>
          <p:cNvSpPr txBox="1"/>
          <p:nvPr>
            <p:ph type="title"/>
          </p:nvPr>
        </p:nvSpPr>
        <p:spPr>
          <a:xfrm>
            <a:off x="-24887" y="15946"/>
            <a:ext cx="24433774" cy="1130552"/>
          </a:xfrm>
          <a:prstGeom prst="rect">
            <a:avLst/>
          </a:prstGeom>
        </p:spPr>
        <p:txBody>
          <a:bodyPr/>
          <a:lstStyle>
            <a:lvl1pPr defTabSz="602615">
              <a:defRPr spc="-183" sz="6132"/>
            </a:lvl1pPr>
          </a:lstStyle>
          <a:p>
            <a:pPr/>
            <a:r>
              <a:t>Release from Bondage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Lev. 26:40-43a-“If they confess their iniquity and the iniquity of their forefathers, in their unfaithfulness which they committed against me, and also in their acting with hostility against me… or if their uncircumcised heart becomes humbled so that the"/>
          <p:cNvSpPr txBox="1"/>
          <p:nvPr>
            <p:ph type="body" idx="1"/>
          </p:nvPr>
        </p:nvSpPr>
        <p:spPr>
          <a:xfrm>
            <a:off x="225973" y="1250540"/>
            <a:ext cx="23932054" cy="12388609"/>
          </a:xfrm>
          <a:prstGeom prst="rect">
            <a:avLst/>
          </a:prstGeom>
        </p:spPr>
        <p:txBody>
          <a:bodyPr/>
          <a:lstStyle/>
          <a:p>
            <a:pPr lvl="1" marL="1061021" indent="-541337" defTabSz="2267711">
              <a:spcBef>
                <a:spcPts val="2200"/>
              </a:spcBef>
              <a:defRPr sz="4650"/>
            </a:pPr>
            <a:r>
              <a:t>Lev. 26:40-43a-“</a:t>
            </a:r>
            <a:r>
              <a:rPr b="1" u="sng"/>
              <a:t>If they confess their iniquity</a:t>
            </a:r>
            <a:r>
              <a:t> and the iniquity of their forefathers, in their unfaithfulness which they committed against me, and also in their acting with hostility against me… or </a:t>
            </a:r>
            <a:r>
              <a:rPr b="1" u="sng"/>
              <a:t>if their uncircumcised heart becomes humbled so that they then make amends for their iniquity</a:t>
            </a:r>
            <a:r>
              <a:t>, then </a:t>
            </a:r>
            <a:r>
              <a:rPr b="1" u="sng"/>
              <a:t>I will remember my covenant </a:t>
            </a:r>
            <a:r>
              <a:t>with Jacob, and I will remember also my covenant with Isaac, and my covenant with Abraham as well, and </a:t>
            </a:r>
            <a:r>
              <a:rPr b="1" u="sng"/>
              <a:t>I will remember the land</a:t>
            </a:r>
            <a:r>
              <a:t>. For the land will be abandoned by them, and will make up for its sabbaths while it is made desolate without them.</a:t>
            </a:r>
          </a:p>
          <a:p>
            <a:pPr lvl="1" marL="1061021" indent="-541337" defTabSz="2267711">
              <a:spcBef>
                <a:spcPts val="2200"/>
              </a:spcBef>
              <a:defRPr sz="4650"/>
            </a:pPr>
            <a:r>
              <a:t>Lev.26:44-45-“Yet in spite of this, when they are in the land of their enemies, I will not reject them, nor will I so abhor them as to destroy them, breaking my covenant with them; for I am the Lord their God. But I will remember for them the covenant with their ancestors, whom I brought out of the land of Egypt in the sight of the nations, that I might be their God. I am the Lord.”</a:t>
            </a:r>
          </a:p>
          <a:p>
            <a:pPr lvl="1" marL="1061021" indent="-541337" defTabSz="2267711">
              <a:spcBef>
                <a:spcPts val="2200"/>
              </a:spcBef>
              <a:defRPr sz="4650"/>
            </a:pPr>
            <a:r>
              <a:t>The same logic that gives the land rest in Leviticus 26 also appears in the New Testament, when Paul writes in Romans 8</a:t>
            </a:r>
          </a:p>
        </p:txBody>
      </p:sp>
      <p:sp>
        <p:nvSpPr>
          <p:cNvPr id="217" name="Release from Bondage"/>
          <p:cNvSpPr txBox="1"/>
          <p:nvPr>
            <p:ph type="title"/>
          </p:nvPr>
        </p:nvSpPr>
        <p:spPr>
          <a:xfrm>
            <a:off x="-24887" y="15946"/>
            <a:ext cx="24433774" cy="1130552"/>
          </a:xfrm>
          <a:prstGeom prst="rect">
            <a:avLst/>
          </a:prstGeom>
        </p:spPr>
        <p:txBody>
          <a:bodyPr/>
          <a:lstStyle>
            <a:lvl1pPr defTabSz="602615">
              <a:defRPr spc="-183" sz="6132"/>
            </a:lvl1pPr>
          </a:lstStyle>
          <a:p>
            <a:pPr/>
            <a:r>
              <a:t>Release from Bondage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Romans 8:19-23 NASB95- For the anxious longing of the creation waits eagerly for the revealing of the sons of God. [20] For the creation was subjected to futility, not willingly, but because of Him who subjected it, in hope [21] that the creation itself "/>
          <p:cNvSpPr txBox="1"/>
          <p:nvPr>
            <p:ph type="body" idx="1"/>
          </p:nvPr>
        </p:nvSpPr>
        <p:spPr>
          <a:xfrm>
            <a:off x="225973" y="1250540"/>
            <a:ext cx="23932054" cy="12388609"/>
          </a:xfrm>
          <a:prstGeom prst="rect">
            <a:avLst/>
          </a:prstGeom>
        </p:spPr>
        <p:txBody>
          <a:bodyPr/>
          <a:lstStyle/>
          <a:p>
            <a:pPr lvl="1" marL="1140883" indent="-582083">
              <a:defRPr sz="5000"/>
            </a:pPr>
            <a:r>
              <a:t>Romans 8:19-23 NASB95- For the anxious longing of the creation waits eagerly for the revealing of the sons of God. [20] For the creation was subjected to futility, not willingly, but because of Him who subjected it, in hope [21] that the creation itself also will be set free from its slavery to corruption into the freedom of the glory of the children of God. [22] For we know that the whole creation groans and suffers the pains of childbirth together until now. [23] And not only this, but also we ourselves, having the first fruits of the Spirit, even we ourselves groan within ourselves, waiting eagerly for our adoption as sons, the redemption of our body.</a:t>
            </a:r>
          </a:p>
          <a:p>
            <a:pPr lvl="1" marL="1140883" indent="-582083">
              <a:defRPr sz="5000"/>
            </a:pPr>
            <a:r>
              <a:t>Creation will be liberated from its bondage when humans are liberated from theirs</a:t>
            </a:r>
          </a:p>
          <a:p>
            <a:pPr lvl="1" marL="1140883" indent="-582083">
              <a:defRPr sz="5000"/>
            </a:pPr>
            <a:r>
              <a:t>The best is yet to come! So much more awaits us and that is reason to be thankful. </a:t>
            </a:r>
          </a:p>
        </p:txBody>
      </p:sp>
      <p:sp>
        <p:nvSpPr>
          <p:cNvPr id="220" name="Release from Bondage"/>
          <p:cNvSpPr txBox="1"/>
          <p:nvPr>
            <p:ph type="title"/>
          </p:nvPr>
        </p:nvSpPr>
        <p:spPr>
          <a:xfrm>
            <a:off x="-24887" y="15946"/>
            <a:ext cx="24433774" cy="1130552"/>
          </a:xfrm>
          <a:prstGeom prst="rect">
            <a:avLst/>
          </a:prstGeom>
        </p:spPr>
        <p:txBody>
          <a:bodyPr/>
          <a:lstStyle>
            <a:lvl1pPr defTabSz="602615">
              <a:defRPr spc="-183" sz="6132"/>
            </a:lvl1pPr>
          </a:lstStyle>
          <a:p>
            <a:pPr/>
            <a:r>
              <a:t>Release from Bondage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Exodus 19:5-6 NASB95-Now then, if you will indeed obey My voice and keep My covenant, then you shall be My own possession among all the peoples, for all the earth is Mine; [6] and you shall be to Me a kingdom of priests and a holy nation.’ These are the "/>
          <p:cNvSpPr txBox="1"/>
          <p:nvPr>
            <p:ph type="body" idx="1"/>
          </p:nvPr>
        </p:nvSpPr>
        <p:spPr>
          <a:xfrm>
            <a:off x="225973" y="1250540"/>
            <a:ext cx="23932054" cy="12388609"/>
          </a:xfrm>
          <a:prstGeom prst="rect">
            <a:avLst/>
          </a:prstGeom>
        </p:spPr>
        <p:txBody>
          <a:bodyPr/>
          <a:lstStyle/>
          <a:p>
            <a:pPr lvl="1" marL="1140883" indent="-582083">
              <a:defRPr sz="5000"/>
            </a:pPr>
            <a:r>
              <a:t>Exodus 19:5-6 NASB95-Now then, if you will indeed obey My voice and keep My covenant, then you shall be My own possession among all the peoples, for all the earth is Mine; [6] and you shall be to Me a kingdom of priests and a holy nation.’ These are the words that you shall speak to the sons of Israel.”</a:t>
            </a:r>
          </a:p>
          <a:p>
            <a:pPr lvl="1" marL="1140883" indent="-582083">
              <a:defRPr sz="5000"/>
            </a:pPr>
            <a:r>
              <a:t>Leviticus 19:1-2 NASB95- Then the LORD spoke to Moses, saying: [2] “Speak to all the congregation of the sons of Israel and say to them, ‘You shall be holy, for I the LORD your God am holy.</a:t>
            </a:r>
          </a:p>
          <a:p>
            <a:pPr lvl="2" marL="1699683" indent="-582083">
              <a:defRPr sz="5000"/>
            </a:pPr>
            <a:r>
              <a:t>I need to be in a different state when I’m in God’s presence </a:t>
            </a:r>
          </a:p>
          <a:p>
            <a:pPr lvl="2" marL="1699683" indent="-582083">
              <a:defRPr sz="5000"/>
            </a:pPr>
            <a:r>
              <a:t>Holiness would mirror God’s character to others</a:t>
            </a:r>
          </a:p>
        </p:txBody>
      </p:sp>
      <p:sp>
        <p:nvSpPr>
          <p:cNvPr id="184" name="God’s hope for His people"/>
          <p:cNvSpPr txBox="1"/>
          <p:nvPr>
            <p:ph type="title"/>
          </p:nvPr>
        </p:nvSpPr>
        <p:spPr>
          <a:xfrm>
            <a:off x="-24887" y="15946"/>
            <a:ext cx="24433774" cy="1130552"/>
          </a:xfrm>
          <a:prstGeom prst="rect">
            <a:avLst/>
          </a:prstGeom>
        </p:spPr>
        <p:txBody>
          <a:bodyPr/>
          <a:lstStyle>
            <a:lvl1pPr defTabSz="602615">
              <a:defRPr spc="-183" sz="6132"/>
            </a:lvl1pPr>
          </a:lstStyle>
          <a:p>
            <a:pPr/>
            <a:r>
              <a:t>God’s hope for His people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Deuteronomy 4:5-9 NASB95- “See, I have taught you statutes and judgments just as the LORD my God commanded me, that you should do thus in the land where you are entering to possess it. [6] So keep and do them, for that is your wisdom and your understandi"/>
          <p:cNvSpPr txBox="1"/>
          <p:nvPr>
            <p:ph type="body" idx="1"/>
          </p:nvPr>
        </p:nvSpPr>
        <p:spPr>
          <a:xfrm>
            <a:off x="225973" y="1250540"/>
            <a:ext cx="23932054" cy="12388609"/>
          </a:xfrm>
          <a:prstGeom prst="rect">
            <a:avLst/>
          </a:prstGeom>
        </p:spPr>
        <p:txBody>
          <a:bodyPr/>
          <a:lstStyle/>
          <a:p>
            <a:pPr lvl="1" marL="1140883" indent="-582083">
              <a:defRPr sz="5000"/>
            </a:pPr>
            <a:r>
              <a:t>Deuteronomy 4:5-9 NASB95- “See, I have taught you statutes and judgments just as the LORD my God commanded me, that you should do thus in the land where you are entering to possess it. [6] So keep and do them, for that is your wisdom and your understanding in the sight of the peoples who will hear all these statutes and say, ‘Surely this great nation is a wise and understanding people.’ [7] For what great nation is there that has a god so near to it as is the LORD our God whenever we call on Him? [8] Or what great nation is there that has statutes and judgments as righteous as this whole law which I am setting before you today? [9] “Only give heed to yourself and keep your soul diligently, so that you do not forget the things which your eyes have seen and they do not depart from your heart all the days of your life; but make them known to your sons and your grandsons.</a:t>
            </a:r>
          </a:p>
        </p:txBody>
      </p:sp>
      <p:sp>
        <p:nvSpPr>
          <p:cNvPr id="187" name="God’s hope for His people"/>
          <p:cNvSpPr txBox="1"/>
          <p:nvPr>
            <p:ph type="title"/>
          </p:nvPr>
        </p:nvSpPr>
        <p:spPr>
          <a:xfrm>
            <a:off x="-24887" y="15946"/>
            <a:ext cx="24433774" cy="1130552"/>
          </a:xfrm>
          <a:prstGeom prst="rect">
            <a:avLst/>
          </a:prstGeom>
        </p:spPr>
        <p:txBody>
          <a:bodyPr/>
          <a:lstStyle>
            <a:lvl1pPr defTabSz="602615">
              <a:defRPr spc="-183" sz="6132"/>
            </a:lvl1pPr>
          </a:lstStyle>
          <a:p>
            <a:pPr/>
            <a:r>
              <a:t>God’s hope for His people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According to verses 1-2 what would be the motivation for covenant faithfulness, keeping from idolatry, and maintaining the Sabbath?…"/>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815041" indent="-926041" algn="l" defTabSz="2438400">
              <a:spcBef>
                <a:spcPts val="2400"/>
              </a:spcBef>
              <a:buSzPct val="100000"/>
              <a:buAutoNum type="arabicPeriod" startAt="1"/>
              <a:defRPr sz="5000">
                <a:solidFill>
                  <a:srgbClr val="FFFFFF"/>
                </a:solidFill>
              </a:defRPr>
            </a:pPr>
            <a:r>
              <a:t>According to verses 1-2 what would be the motivation for covenant faithfulness, keeping from idolatry, and maintaining the Sabbath? </a:t>
            </a:r>
          </a:p>
          <a:p>
            <a:pPr lvl="2" marL="1699683" indent="-582083" algn="l" defTabSz="2438400">
              <a:spcBef>
                <a:spcPts val="2400"/>
              </a:spcBef>
              <a:buClr>
                <a:srgbClr val="FFFFFF"/>
              </a:buClr>
              <a:buSzPct val="100000"/>
              <a:buChar char="•"/>
              <a:defRPr sz="5000">
                <a:solidFill>
                  <a:srgbClr val="FFFFFF"/>
                </a:solidFill>
              </a:defRPr>
            </a:pPr>
            <a:r>
              <a:t>The blessings are curses are directly related to their relationship with God. </a:t>
            </a:r>
          </a:p>
        </p:txBody>
      </p:sp>
      <p:sp>
        <p:nvSpPr>
          <p:cNvPr id="190" name="Results of obedience and disobedience"/>
          <p:cNvSpPr txBox="1"/>
          <p:nvPr>
            <p:ph type="title"/>
          </p:nvPr>
        </p:nvSpPr>
        <p:spPr>
          <a:xfrm>
            <a:off x="-24887" y="15946"/>
            <a:ext cx="24433774" cy="1130552"/>
          </a:xfrm>
          <a:prstGeom prst="rect">
            <a:avLst/>
          </a:prstGeom>
        </p:spPr>
        <p:txBody>
          <a:bodyPr/>
          <a:lstStyle>
            <a:lvl1pPr defTabSz="602615">
              <a:defRPr spc="-183" sz="6132"/>
            </a:lvl1pPr>
          </a:lstStyle>
          <a:p>
            <a:pPr/>
            <a:r>
              <a:t>Results of obedience and disobedience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What are the blessings for covenant faithfulness in verses 4-13?…"/>
          <p:cNvSpPr txBox="1"/>
          <p:nvPr>
            <p:ph type="body" idx="1"/>
          </p:nvPr>
        </p:nvSpPr>
        <p:spPr>
          <a:xfrm>
            <a:off x="164099" y="1250540"/>
            <a:ext cx="23932054" cy="12388609"/>
          </a:xfrm>
          <a:prstGeom prst="rect">
            <a:avLst/>
          </a:prstGeom>
        </p:spPr>
        <p:txBody>
          <a:bodyPr/>
          <a:lstStyle/>
          <a:p>
            <a:pPr lvl="1" marL="1815041" indent="-926041">
              <a:buClrTx/>
              <a:buAutoNum type="arabicPeriod" startAt="2"/>
              <a:defRPr sz="5000"/>
            </a:pPr>
            <a:r>
              <a:t>What are the blessings for covenant faithfulness in verses 4-13?</a:t>
            </a:r>
          </a:p>
          <a:p>
            <a:pPr lvl="2" marL="1699683" indent="-582083">
              <a:defRPr sz="5000"/>
            </a:pPr>
            <a:r>
              <a:t>vs.4-5: rain and harvest</a:t>
            </a:r>
          </a:p>
          <a:p>
            <a:pPr lvl="2" marL="1699683" indent="-582083">
              <a:defRPr sz="5000"/>
            </a:pPr>
            <a:r>
              <a:t>vs.6-8: peace and security </a:t>
            </a:r>
          </a:p>
          <a:p>
            <a:pPr lvl="2" marL="1699683" indent="-582083">
              <a:defRPr sz="5000"/>
            </a:pPr>
            <a:r>
              <a:t>vs.9-10: prosperity </a:t>
            </a:r>
          </a:p>
          <a:p>
            <a:pPr lvl="2" marL="1699683" indent="-582083">
              <a:defRPr sz="5000"/>
            </a:pPr>
            <a:r>
              <a:t>vs.11-13: God’s presence </a:t>
            </a:r>
          </a:p>
        </p:txBody>
      </p:sp>
      <p:sp>
        <p:nvSpPr>
          <p:cNvPr id="193" name="Results of obedience and disobedience"/>
          <p:cNvSpPr txBox="1"/>
          <p:nvPr>
            <p:ph type="title"/>
          </p:nvPr>
        </p:nvSpPr>
        <p:spPr>
          <a:xfrm>
            <a:off x="-24887" y="15946"/>
            <a:ext cx="24433774" cy="1130552"/>
          </a:xfrm>
          <a:prstGeom prst="rect">
            <a:avLst/>
          </a:prstGeom>
        </p:spPr>
        <p:txBody>
          <a:bodyPr/>
          <a:lstStyle>
            <a:lvl1pPr defTabSz="602615">
              <a:defRPr spc="-183" sz="6132"/>
            </a:lvl1pPr>
          </a:lstStyle>
          <a:p>
            <a:pPr/>
            <a:r>
              <a:t>Results of obedience and disobedience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What are the curses for breaking the covenant in versus 14-39?…"/>
          <p:cNvSpPr txBox="1"/>
          <p:nvPr>
            <p:ph type="body" idx="1"/>
          </p:nvPr>
        </p:nvSpPr>
        <p:spPr>
          <a:xfrm>
            <a:off x="225973" y="1250540"/>
            <a:ext cx="23932054" cy="12388609"/>
          </a:xfrm>
          <a:prstGeom prst="rect">
            <a:avLst/>
          </a:prstGeom>
        </p:spPr>
        <p:txBody>
          <a:bodyPr/>
          <a:lstStyle/>
          <a:p>
            <a:pPr lvl="1" marL="1815041" indent="-926041">
              <a:buClrTx/>
              <a:buAutoNum type="arabicPeriod" startAt="3"/>
              <a:defRPr sz="5000"/>
            </a:pPr>
            <a:r>
              <a:t>What are the curses for breaking the covenant in versus 14-39?</a:t>
            </a:r>
          </a:p>
          <a:p>
            <a:pPr lvl="2" marL="1699683" indent="-582083">
              <a:defRPr sz="5000"/>
            </a:pPr>
            <a:r>
              <a:t>vs.16-17: defeated, dominated, dismayed</a:t>
            </a:r>
          </a:p>
          <a:p>
            <a:pPr lvl="2" marL="1699683" indent="-582083">
              <a:defRPr sz="5000"/>
            </a:pPr>
            <a:r>
              <a:t>vs.19-20: God would break their pride and withhold the rain</a:t>
            </a:r>
          </a:p>
          <a:p>
            <a:pPr lvl="2" marL="1699683" indent="-582083">
              <a:defRPr sz="5000"/>
            </a:pPr>
            <a:r>
              <a:t>vs.21-22: persecuted by beasts and a lack of peace</a:t>
            </a:r>
          </a:p>
          <a:p>
            <a:pPr lvl="2" marL="1699683" indent="-582083">
              <a:defRPr sz="5000"/>
            </a:pPr>
            <a:r>
              <a:t>vs.25-26: pestilence and famine </a:t>
            </a:r>
          </a:p>
          <a:p>
            <a:pPr lvl="2" marL="1699683" indent="-582083">
              <a:defRPr sz="5000"/>
            </a:pPr>
            <a:r>
              <a:t>vs.29: starvation </a:t>
            </a:r>
          </a:p>
          <a:p>
            <a:pPr lvl="2" marL="1699683" indent="-582083">
              <a:defRPr sz="5000"/>
            </a:pPr>
            <a:r>
              <a:t>vs.30-32: desolation, destruction, devastation </a:t>
            </a:r>
          </a:p>
          <a:p>
            <a:pPr lvl="2" marL="1699683" indent="-582083">
              <a:defRPr sz="5000"/>
            </a:pPr>
            <a:r>
              <a:t>vs.33: exiled </a:t>
            </a:r>
          </a:p>
          <a:p>
            <a:pPr lvl="2" marL="1699683" indent="-582083">
              <a:defRPr sz="5000"/>
            </a:pPr>
            <a:r>
              <a:t>vs.34-35: unable to work their land</a:t>
            </a:r>
          </a:p>
          <a:p>
            <a:pPr lvl="2" marL="1699683" indent="-582083">
              <a:defRPr sz="5000"/>
            </a:pPr>
            <a:r>
              <a:t>vs.36-39: panicked/terrified, rotting </a:t>
            </a:r>
          </a:p>
        </p:txBody>
      </p:sp>
      <p:sp>
        <p:nvSpPr>
          <p:cNvPr id="196" name="Results of obedience and disobedience"/>
          <p:cNvSpPr txBox="1"/>
          <p:nvPr>
            <p:ph type="title"/>
          </p:nvPr>
        </p:nvSpPr>
        <p:spPr>
          <a:xfrm>
            <a:off x="-24887" y="15946"/>
            <a:ext cx="24433774" cy="1130552"/>
          </a:xfrm>
          <a:prstGeom prst="rect">
            <a:avLst/>
          </a:prstGeom>
        </p:spPr>
        <p:txBody>
          <a:bodyPr/>
          <a:lstStyle>
            <a:lvl1pPr defTabSz="602615">
              <a:defRPr spc="-183" sz="6132"/>
            </a:lvl1pPr>
          </a:lstStyle>
          <a:p>
            <a:pPr/>
            <a:r>
              <a:t>Results of obedience and disobedience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Covenant loyalty will result in Eden blessing, freedom, abundance, and security, much like the jubilee.…"/>
          <p:cNvSpPr txBox="1"/>
          <p:nvPr>
            <p:ph type="body" idx="1"/>
          </p:nvPr>
        </p:nvSpPr>
        <p:spPr>
          <a:xfrm>
            <a:off x="225973" y="1250540"/>
            <a:ext cx="23932054" cy="12388609"/>
          </a:xfrm>
          <a:prstGeom prst="rect">
            <a:avLst/>
          </a:prstGeom>
        </p:spPr>
        <p:txBody>
          <a:bodyPr/>
          <a:lstStyle/>
          <a:p>
            <a:pPr lvl="1" marL="1140883" indent="-582083">
              <a:defRPr sz="5000"/>
            </a:pPr>
            <a:r>
              <a:t>Covenant loyalty will result in Eden blessing, freedom, abundance, and security, much like the jubilee.</a:t>
            </a:r>
          </a:p>
          <a:p>
            <a:pPr lvl="1" marL="1140883" indent="-582083">
              <a:defRPr sz="5000"/>
            </a:pPr>
            <a:r>
              <a:t>Covenant violation will result in seven anti-jubilee curses, slavery, poverty, and oppression, which is also portrayed with symbolic seven imagery.</a:t>
            </a:r>
          </a:p>
          <a:p>
            <a:pPr lvl="1" marL="1140883" indent="-582083">
              <a:defRPr sz="5000"/>
            </a:pPr>
            <a:r>
              <a:t>Galatians 3:13-14 NASB95-Christ redeemed us from the curse of the Law, having become a curse for us—for it is written, “CURSED IS EVERYONE WHO HANGS ON A TREE ”— [14] in order that in Christ Jesus the blessing of Abraham might come to the Gentiles, so that we would receive the promise of the Spirit through faith.</a:t>
            </a:r>
          </a:p>
        </p:txBody>
      </p:sp>
      <p:sp>
        <p:nvSpPr>
          <p:cNvPr id="199" name="Release from Bondage"/>
          <p:cNvSpPr txBox="1"/>
          <p:nvPr>
            <p:ph type="title"/>
          </p:nvPr>
        </p:nvSpPr>
        <p:spPr>
          <a:xfrm>
            <a:off x="-24887" y="15946"/>
            <a:ext cx="24433774" cy="1130552"/>
          </a:xfrm>
          <a:prstGeom prst="rect">
            <a:avLst/>
          </a:prstGeom>
        </p:spPr>
        <p:txBody>
          <a:bodyPr/>
          <a:lstStyle>
            <a:lvl1pPr defTabSz="602615">
              <a:defRPr spc="-183" sz="6132"/>
            </a:lvl1pPr>
          </a:lstStyle>
          <a:p>
            <a:pPr/>
            <a:r>
              <a:t>Release from Bondage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Leviticus 26:41 NASB95-[41] I also was acting with hostility against them, to bring them into the land of their enemies—or if their uncircumcised heart becomes humbled so that they then make amends for their iniquity"/>
          <p:cNvSpPr txBox="1"/>
          <p:nvPr>
            <p:ph type="body" idx="1"/>
          </p:nvPr>
        </p:nvSpPr>
        <p:spPr>
          <a:xfrm>
            <a:off x="225973" y="1250540"/>
            <a:ext cx="23932054" cy="12388609"/>
          </a:xfrm>
          <a:prstGeom prst="rect">
            <a:avLst/>
          </a:prstGeom>
        </p:spPr>
        <p:txBody>
          <a:bodyPr/>
          <a:lstStyle/>
          <a:p>
            <a:pPr lvl="1" marL="1140883" indent="-582083">
              <a:defRPr sz="5000"/>
            </a:pPr>
            <a:r>
              <a:t>Leviticus 26:41 NASB95-[41] I also was acting with hostility against them, to bring them into the land of their enemies—or </a:t>
            </a:r>
            <a:r>
              <a:rPr b="1" u="sng"/>
              <a:t>if their uncircumcised heart becomes humble</a:t>
            </a:r>
            <a:r>
              <a:rPr u="sng"/>
              <a:t>d so that they then make amends for their iniquity</a:t>
            </a:r>
          </a:p>
        </p:txBody>
      </p:sp>
      <p:sp>
        <p:nvSpPr>
          <p:cNvPr id="202" name="Release from Bondage"/>
          <p:cNvSpPr txBox="1"/>
          <p:nvPr>
            <p:ph type="title"/>
          </p:nvPr>
        </p:nvSpPr>
        <p:spPr>
          <a:xfrm>
            <a:off x="-24887" y="15946"/>
            <a:ext cx="24433774" cy="1130552"/>
          </a:xfrm>
          <a:prstGeom prst="rect">
            <a:avLst/>
          </a:prstGeom>
        </p:spPr>
        <p:txBody>
          <a:bodyPr/>
          <a:lstStyle>
            <a:lvl1pPr defTabSz="602615">
              <a:defRPr spc="-183" sz="6132"/>
            </a:lvl1pPr>
          </a:lstStyle>
          <a:p>
            <a:pPr/>
            <a:r>
              <a:t>Release from Bondage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Deuteronomy 30:1-2,6-16 NASB95- “So it shall be when all of these things have come upon you, the blessing and the curse which I have set before you, and you call them to mind in all nations where the LORD your God has banished you, [2] and you return to "/>
          <p:cNvSpPr txBox="1"/>
          <p:nvPr>
            <p:ph type="body" idx="1"/>
          </p:nvPr>
        </p:nvSpPr>
        <p:spPr>
          <a:xfrm>
            <a:off x="225973" y="1250540"/>
            <a:ext cx="23932054" cy="12388609"/>
          </a:xfrm>
          <a:prstGeom prst="rect">
            <a:avLst/>
          </a:prstGeom>
        </p:spPr>
        <p:txBody>
          <a:bodyPr/>
          <a:lstStyle/>
          <a:p>
            <a:pPr lvl="1" marL="1106656" indent="-564620" defTabSz="2365248">
              <a:spcBef>
                <a:spcPts val="2300"/>
              </a:spcBef>
              <a:defRPr sz="4850"/>
            </a:pPr>
            <a:r>
              <a:t>Deuteronomy 30:1-2,6-16 NASB95- “So it shall be when all of these things have come upon you, the blessing and the curse which I have set before you, and you call them to mind in all nations where the LORD your God has banished you, [2] and you return to the LORD your God and obey Him with all your heart and soul according to all that I command you today, you and your sons, [6] “Moreover </a:t>
            </a:r>
            <a:r>
              <a:rPr b="1" u="sng"/>
              <a:t>the LORD your God will circumcise your heart and the heart of your descendants, to love the LORD your God with all your heart and with all your soul, so that you may live</a:t>
            </a:r>
            <a:r>
              <a:t>. [7] The LORD your God will inflict all these curses on your enemies and on those who hate you, who persecuted you. [8] And you shall again obey the LORD, and observe all His commandments which I command you today. [9] Then the LORD your God will prosper you abundantly in all the work of your hand, in the offspring of your body and in the offspring of your cattle and in the produce of your ground, for the LORD will again rejoice over you for good, just as He rejoiced over your fathers;</a:t>
            </a:r>
          </a:p>
        </p:txBody>
      </p:sp>
      <p:sp>
        <p:nvSpPr>
          <p:cNvPr id="205" name="Release from Bondage"/>
          <p:cNvSpPr txBox="1"/>
          <p:nvPr>
            <p:ph type="title"/>
          </p:nvPr>
        </p:nvSpPr>
        <p:spPr>
          <a:xfrm>
            <a:off x="-24887" y="15946"/>
            <a:ext cx="24433774" cy="1130552"/>
          </a:xfrm>
          <a:prstGeom prst="rect">
            <a:avLst/>
          </a:prstGeom>
        </p:spPr>
        <p:txBody>
          <a:bodyPr/>
          <a:lstStyle>
            <a:lvl1pPr defTabSz="602615">
              <a:defRPr spc="-183" sz="6132"/>
            </a:lvl1pPr>
          </a:lstStyle>
          <a:p>
            <a:pPr/>
            <a:r>
              <a:t>Release from Bondage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