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sldIdLst>
    <p:sldId id="258" r:id="rId3"/>
    <p:sldId id="257" r:id="rId4"/>
    <p:sldId id="259" r:id="rId5"/>
    <p:sldId id="260" r:id="rId6"/>
    <p:sldId id="262" r:id="rId7"/>
    <p:sldId id="261" r:id="rId8"/>
    <p:sldId id="263" r:id="rId9"/>
    <p:sldId id="264" r:id="rId10"/>
    <p:sldId id="265" r:id="rId11"/>
    <p:sldId id="268" r:id="rId12"/>
    <p:sldId id="266" r:id="rId13"/>
    <p:sldId id="267"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AD9D3-190B-AA13-07E1-C734BA214718}" v="17" dt="2021-12-29T12:16:52.282"/>
    <p1510:client id="{893A7A30-A018-1C43-38B2-CAB1ED353397}" v="299" dt="2021-12-29T21:04:48.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85252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85865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26486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517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0888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4888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591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9647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12/29/2021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2637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466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1205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883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7406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2302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415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452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12/29/2021</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643A-75F7-4831-AFD5-61D95D5526BA}"/>
              </a:ext>
            </a:extLst>
          </p:cNvPr>
          <p:cNvSpPr>
            <a:spLocks noGrp="1"/>
          </p:cNvSpPr>
          <p:nvPr>
            <p:ph type="ctr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Heals the Lame Man</a:t>
            </a:r>
            <a:endParaRPr lang="en-US" dirty="0">
              <a:solidFill>
                <a:srgbClr val="FFFF00"/>
              </a:solidFill>
            </a:endParaRPr>
          </a:p>
        </p:txBody>
      </p:sp>
      <p:sp>
        <p:nvSpPr>
          <p:cNvPr id="3" name="Subtitle 2">
            <a:extLst>
              <a:ext uri="{FF2B5EF4-FFF2-40B4-BE49-F238E27FC236}">
                <a16:creationId xmlns:a16="http://schemas.microsoft.com/office/drawing/2014/main" id="{0F35D532-3465-433D-87B0-05DBB68D70BF}"/>
              </a:ext>
            </a:extLst>
          </p:cNvPr>
          <p:cNvSpPr>
            <a:spLocks noGrp="1"/>
          </p:cNvSpPr>
          <p:nvPr>
            <p:ph type="subTitle" idx="1"/>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John 5</a:t>
            </a:r>
            <a:endParaRPr lang="en-US" dirty="0">
              <a:solidFill>
                <a:srgbClr val="FFFF00"/>
              </a:solidFill>
            </a:endParaRPr>
          </a:p>
        </p:txBody>
      </p:sp>
    </p:spTree>
    <p:extLst>
      <p:ext uri="{BB962C8B-B14F-4D97-AF65-F5344CB8AC3E}">
        <p14:creationId xmlns:p14="http://schemas.microsoft.com/office/powerpoint/2010/main" val="192844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E0CC-2017-4528-A530-CDEA5BBC4A7A}"/>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Heals the Lame Man</a:t>
            </a:r>
            <a:endParaRPr lang="en-US" dirty="0">
              <a:solidFill>
                <a:srgbClr val="FFFF00"/>
              </a:solidFill>
            </a:endParaRPr>
          </a:p>
        </p:txBody>
      </p:sp>
      <p:sp>
        <p:nvSpPr>
          <p:cNvPr id="3" name="Content Placeholder 2">
            <a:extLst>
              <a:ext uri="{FF2B5EF4-FFF2-40B4-BE49-F238E27FC236}">
                <a16:creationId xmlns:a16="http://schemas.microsoft.com/office/drawing/2014/main" id="{DADBD341-6027-49EE-9692-FF566674214C}"/>
              </a:ext>
            </a:extLst>
          </p:cNvPr>
          <p:cNvSpPr>
            <a:spLocks noGrp="1"/>
          </p:cNvSpPr>
          <p:nvPr>
            <p:ph sz="half" idx="1"/>
          </p:nvPr>
        </p:nvSpPr>
        <p:spPr/>
        <p:txBody>
          <a:bodyPr/>
          <a:lstStyle/>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Vespasian removed from Emmaus, where he had last pitched his camp before the city Tiberias, (now Emmaus, if it be interpreted, may be rendered "a warm bath," for therein is a spring of warm water, useful for healing,) and came to Gamala, Josephus, </a:t>
            </a:r>
            <a:r>
              <a:rPr lang="en-US" sz="2400" i="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War</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4.11.</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5" name="Picture 5" descr="Text&#10;&#10;Description automatically generated">
            <a:extLst>
              <a:ext uri="{FF2B5EF4-FFF2-40B4-BE49-F238E27FC236}">
                <a16:creationId xmlns:a16="http://schemas.microsoft.com/office/drawing/2014/main" id="{1224FFB4-CEAB-4C1F-8A5A-655B44C3C7A7}"/>
              </a:ext>
            </a:extLst>
          </p:cNvPr>
          <p:cNvPicPr>
            <a:picLocks noGrp="1" noChangeAspect="1"/>
          </p:cNvPicPr>
          <p:nvPr>
            <p:ph sz="half" idx="2"/>
          </p:nvPr>
        </p:nvPicPr>
        <p:blipFill>
          <a:blip r:embed="rId2"/>
          <a:stretch>
            <a:fillRect/>
          </a:stretch>
        </p:blipFill>
        <p:spPr>
          <a:xfrm>
            <a:off x="6646183" y="1788904"/>
            <a:ext cx="3882699" cy="4327162"/>
          </a:xfrm>
        </p:spPr>
      </p:pic>
    </p:spTree>
    <p:extLst>
      <p:ext uri="{BB962C8B-B14F-4D97-AF65-F5344CB8AC3E}">
        <p14:creationId xmlns:p14="http://schemas.microsoft.com/office/powerpoint/2010/main" val="361129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9BBC-11F0-470A-82D5-07540DB53556}"/>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Heals on the Sabbath</a:t>
            </a:r>
            <a:endParaRPr lang="en-US" dirty="0">
              <a:solidFill>
                <a:srgbClr val="FFFF00"/>
              </a:solidFill>
            </a:endParaRPr>
          </a:p>
        </p:txBody>
      </p:sp>
      <p:sp>
        <p:nvSpPr>
          <p:cNvPr id="3" name="Content Placeholder 2">
            <a:extLst>
              <a:ext uri="{FF2B5EF4-FFF2-40B4-BE49-F238E27FC236}">
                <a16:creationId xmlns:a16="http://schemas.microsoft.com/office/drawing/2014/main" id="{E9FDCEA5-8147-478A-B914-57C7B5547745}"/>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Now that day was a sabbath.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10 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 the Jews said to the man who had been cured, </a:t>
            </a:r>
            <a:r>
              <a:rPr lang="en-US"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“It is the sabbath; it is not lawful for you to carry your mat.</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11 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he answered them, “The man who made me well said to me, ‘Take up your mat and walk.’”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12 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They asked him, “Who is the man who said to you, ‘Take it up and walk’?”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13 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Now the man who had been healed did not know who it was, for Jesus had disappeared in the crowd that was there.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Later Jesus found him in the temple and said to him, “See, you have been made well! Do not sin any more, so that nothing worse happens to you.”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man went away and told the Jews that it was Jesus who had made him well.</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266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9BBC-11F0-470A-82D5-07540DB53556}"/>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Heals on the Sabbath</a:t>
            </a:r>
            <a:endParaRPr lang="en-US" dirty="0">
              <a:solidFill>
                <a:srgbClr val="FFFF00"/>
              </a:solidFill>
            </a:endParaRPr>
          </a:p>
        </p:txBody>
      </p:sp>
      <p:sp>
        <p:nvSpPr>
          <p:cNvPr id="3" name="Content Placeholder 2">
            <a:extLst>
              <a:ext uri="{FF2B5EF4-FFF2-40B4-BE49-F238E27FC236}">
                <a16:creationId xmlns:a16="http://schemas.microsoft.com/office/drawing/2014/main" id="{E9FDCEA5-8147-478A-B914-57C7B5547745}"/>
              </a:ext>
            </a:extLst>
          </p:cNvPr>
          <p:cNvSpPr>
            <a:spLocks noGrp="1"/>
          </p:cNvSpPr>
          <p:nvPr>
            <p:ph idx="1"/>
          </p:nvPr>
        </p:nvSpPr>
        <p:spPr/>
        <p:txBody>
          <a:bodyPr vert="horz" lIns="91440" tIns="45720" rIns="91440" bIns="45720" rtlCol="0" anchor="t">
            <a:noAutofit/>
          </a:bodyPr>
          <a:lstStyle/>
          <a:p>
            <a:pPr indent="-305435"/>
            <a:r>
              <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Therefore the Jews started persecuting Jesus, because he was doing such things on the sabbath.</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17 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Jesus answered them, “My Father is still working, and I also am working.”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this reason the Jews were seeking all the more to kill him, because he was not only breaking the sabbath, but was also calling God his own Father, thereby making himself equal to God</a:t>
            </a:r>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68873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9BBC-11F0-470A-82D5-07540DB53556}"/>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God Worked and Works on the Sabbath</a:t>
            </a:r>
            <a:endParaRPr lang="en-US" dirty="0">
              <a:solidFill>
                <a:srgbClr val="FFFF00"/>
              </a:solidFill>
            </a:endParaRPr>
          </a:p>
        </p:txBody>
      </p:sp>
      <p:sp>
        <p:nvSpPr>
          <p:cNvPr id="3" name="Content Placeholder 2">
            <a:extLst>
              <a:ext uri="{FF2B5EF4-FFF2-40B4-BE49-F238E27FC236}">
                <a16:creationId xmlns:a16="http://schemas.microsoft.com/office/drawing/2014/main" id="{E9FDCEA5-8147-478A-B914-57C7B5547745}"/>
              </a:ext>
            </a:extLst>
          </p:cNvPr>
          <p:cNvSpPr>
            <a:spLocks noGrp="1"/>
          </p:cNvSpPr>
          <p:nvPr>
            <p:ph sz="half" idx="1"/>
          </p:nvPr>
        </p:nvSpPr>
        <p:spPr>
          <a:xfrm>
            <a:off x="626248" y="2076450"/>
            <a:ext cx="5331293" cy="3622671"/>
          </a:xfrm>
        </p:spPr>
        <p:txBody>
          <a:bodyPr vert="horz" lIns="91440" tIns="45720" rIns="91440" bIns="45720" rtlCol="0" anchor="t">
            <a:noAutofit/>
          </a:bodyPr>
          <a:lstStyle/>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on the </a:t>
            </a:r>
            <a:r>
              <a:rPr lang="en-US" sz="24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seventh day</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God finished the work that he had done, and he rested on the seventh day from all the work that he had done.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 God blessed the seventh day and hallowed it, because on it God rested from all the work that he had done in creation.</a:t>
            </a:r>
            <a:endParaRPr lang="en-US" sz="24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Content Placeholder 3">
            <a:extLst>
              <a:ext uri="{FF2B5EF4-FFF2-40B4-BE49-F238E27FC236}">
                <a16:creationId xmlns:a16="http://schemas.microsoft.com/office/drawing/2014/main" id="{13090A9C-A1A8-4DDE-81FD-7691D655A7A4}"/>
              </a:ext>
            </a:extLst>
          </p:cNvPr>
          <p:cNvSpPr>
            <a:spLocks noGrp="1"/>
          </p:cNvSpPr>
          <p:nvPr>
            <p:ph sz="half" idx="2"/>
          </p:nvPr>
        </p:nvSpPr>
        <p:spPr/>
        <p:txBody>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And on the </a:t>
            </a:r>
            <a:r>
              <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rPr>
              <a:t>sixth day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God finished the work he had done...(LXX)</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9564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9BBC-11F0-470A-82D5-07540DB53556}"/>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God Worked and Works on the Sabbath</a:t>
            </a:r>
            <a:endParaRPr lang="en-US" dirty="0">
              <a:solidFill>
                <a:srgbClr val="FFFF00"/>
              </a:solidFill>
            </a:endParaRPr>
          </a:p>
        </p:txBody>
      </p:sp>
      <p:sp>
        <p:nvSpPr>
          <p:cNvPr id="3" name="Content Placeholder 2">
            <a:extLst>
              <a:ext uri="{FF2B5EF4-FFF2-40B4-BE49-F238E27FC236}">
                <a16:creationId xmlns:a16="http://schemas.microsoft.com/office/drawing/2014/main" id="{E9FDCEA5-8147-478A-B914-57C7B5547745}"/>
              </a:ext>
            </a:extLst>
          </p:cNvPr>
          <p:cNvSpPr>
            <a:spLocks noGrp="1"/>
          </p:cNvSpPr>
          <p:nvPr>
            <p:ph sz="half" idx="1"/>
          </p:nvPr>
        </p:nvSpPr>
        <p:spPr>
          <a:xfrm>
            <a:off x="626248" y="2076450"/>
            <a:ext cx="5331293" cy="3622671"/>
          </a:xfrm>
        </p:spPr>
        <p:txBody>
          <a:bodyPr vert="horz" lIns="91440" tIns="45720" rIns="91440" bIns="45720" rtlCol="0" anchor="t">
            <a:noAutofit/>
          </a:bodyPr>
          <a:lstStyle/>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on the </a:t>
            </a:r>
            <a:r>
              <a:rPr lang="en-US" sz="24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seventh day</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God finished the work that he had done, and he rested on the seventh day from all the work that he had done.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 God blessed the seventh day and hallowed it, because on it God rested from all the work that he had done in creation.</a:t>
            </a:r>
            <a:endParaRPr lang="en-US" sz="24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Content Placeholder 3">
            <a:extLst>
              <a:ext uri="{FF2B5EF4-FFF2-40B4-BE49-F238E27FC236}">
                <a16:creationId xmlns:a16="http://schemas.microsoft.com/office/drawing/2014/main" id="{13090A9C-A1A8-4DDE-81FD-7691D655A7A4}"/>
              </a:ext>
            </a:extLst>
          </p:cNvPr>
          <p:cNvSpPr>
            <a:spLocks noGrp="1"/>
          </p:cNvSpPr>
          <p:nvPr>
            <p:ph sz="half" idx="2"/>
          </p:nvPr>
        </p:nvSpPr>
        <p:spPr/>
        <p:txBody>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And on the </a:t>
            </a:r>
            <a:r>
              <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rPr>
              <a:t>sixth day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rPr>
              <a:t>God finished the work he had done...(LXX)</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41172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6124-D043-4801-BF0D-7EEBF214AFC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Equal to God?</a:t>
            </a:r>
            <a:endParaRPr lang="en-US" dirty="0"/>
          </a:p>
        </p:txBody>
      </p:sp>
      <p:sp>
        <p:nvSpPr>
          <p:cNvPr id="3" name="Content Placeholder 2">
            <a:extLst>
              <a:ext uri="{FF2B5EF4-FFF2-40B4-BE49-F238E27FC236}">
                <a16:creationId xmlns:a16="http://schemas.microsoft.com/office/drawing/2014/main" id="{8C0F4061-333E-4A2C-BDDB-2002E4B351B6}"/>
              </a:ext>
            </a:extLst>
          </p:cNvPr>
          <p:cNvSpPr>
            <a:spLocks noGrp="1"/>
          </p:cNvSpPr>
          <p:nvPr>
            <p:ph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said to them, “Very truly, I tell you, the Son can do nothing on his own, but only what he sees the Father doing; for whatever the Father does, the Son does likewise.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Father loves the Son and shows him all that he himself is doing; and he will show him greater works than these, so that you will be astonished.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21</a:t>
            </a:r>
            <a:r>
              <a:rPr lang="en-US" sz="2800" b="1" u="sng"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sz="28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Indeed, just as the Father raises the dead and gives them life, so also the Son gives life to whomever he wishes.</a:t>
            </a:r>
            <a:endParaRPr lang="en-US" sz="2800" u="sng"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76712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6124-D043-4801-BF0D-7EEBF214AFC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Resurrection</a:t>
            </a:r>
            <a:endParaRPr lang="en-US" dirty="0"/>
          </a:p>
        </p:txBody>
      </p:sp>
      <p:sp>
        <p:nvSpPr>
          <p:cNvPr id="3" name="Content Placeholder 2">
            <a:extLst>
              <a:ext uri="{FF2B5EF4-FFF2-40B4-BE49-F238E27FC236}">
                <a16:creationId xmlns:a16="http://schemas.microsoft.com/office/drawing/2014/main" id="{8C0F4061-333E-4A2C-BDDB-2002E4B351B6}"/>
              </a:ext>
            </a:extLst>
          </p:cNvPr>
          <p:cNvSpPr>
            <a:spLocks noGrp="1"/>
          </p:cNvSpPr>
          <p:nvPr>
            <p:ph idx="1"/>
          </p:nvPr>
        </p:nvSpPr>
        <p:spPr/>
        <p:txBody>
          <a:bodyPr>
            <a:normAutofit fontScale="92500"/>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“Very truly, I tell you, the hour is coming, and is now here, when the dead will hear the voice of the Son of God, and those who hear will live.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26 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just as the Father has life in himself, so he has granted the Son also to have life in himself;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27 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he has given him authority to execute judgment, because he is the Son of Man.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28 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Do not be astonished at this; for the hour is coming when all who are in their graves will hear his voice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29 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will come out—those who have done good, to the resurrection of life, and those who have done evil, to the resurrection of condemnation.</a:t>
            </a:r>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7365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881C-FB4C-47D6-904F-2BB6F0854955}"/>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and the Samaritan woman</a:t>
            </a:r>
            <a:endParaRPr lang="en-US" dirty="0"/>
          </a:p>
        </p:txBody>
      </p:sp>
      <p:sp>
        <p:nvSpPr>
          <p:cNvPr id="3" name="Content Placeholder 2">
            <a:extLst>
              <a:ext uri="{FF2B5EF4-FFF2-40B4-BE49-F238E27FC236}">
                <a16:creationId xmlns:a16="http://schemas.microsoft.com/office/drawing/2014/main" id="{09FB69AE-969E-4A57-AF90-63D0C2C27477}"/>
              </a:ext>
            </a:extLst>
          </p:cNvPr>
          <p:cNvSpPr>
            <a:spLocks noGrp="1"/>
          </p:cNvSpPr>
          <p:nvPr>
            <p:ph sz="half" idx="1"/>
          </p:nvPr>
        </p:nvSpPr>
        <p:spPr/>
        <p:txBody>
          <a:bodyPr vert="horz" lIns="91440" tIns="45720" rIns="91440" bIns="45720" rtlCol="0" anchor="t">
            <a:normAutofit/>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Three boundaries crossed:</a:t>
            </a:r>
          </a:p>
          <a:p>
            <a:pPr marL="719455" lvl="1" indent="-26987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Socio-ethnic</a:t>
            </a:r>
          </a:p>
          <a:p>
            <a:pPr marL="719455" lvl="1" indent="-26987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Gender</a:t>
            </a:r>
          </a:p>
          <a:p>
            <a:pPr marL="719455" lvl="1" indent="-26987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Moral</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Potential for shame (4:27)</a:t>
            </a:r>
          </a:p>
          <a:p>
            <a:pPr marL="719455" lvl="1" indent="-26987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Content Placeholder 3">
            <a:extLst>
              <a:ext uri="{FF2B5EF4-FFF2-40B4-BE49-F238E27FC236}">
                <a16:creationId xmlns:a16="http://schemas.microsoft.com/office/drawing/2014/main" id="{38153FE6-B142-4FDF-AC01-A34B0B6F6510}"/>
              </a:ext>
            </a:extLst>
          </p:cNvPr>
          <p:cNvSpPr>
            <a:spLocks noGrp="1"/>
          </p:cNvSpPr>
          <p:nvPr>
            <p:ph sz="half" idx="2"/>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the hour is coming, and is now here, when the true worshipers will worship the Father in spirit and truth, for the Father seeks such as these to worship him.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God is spirit, and those who worship him must worship in spirit and truth.”</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99107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AF5A-9563-4EC2-9C13-07F9437784CD}"/>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in Samaria</a:t>
            </a:r>
            <a:endParaRPr lang="en-US" dirty="0">
              <a:solidFill>
                <a:srgbClr val="FFFF00"/>
              </a:solidFill>
            </a:endParaRPr>
          </a:p>
        </p:txBody>
      </p:sp>
      <p:sp>
        <p:nvSpPr>
          <p:cNvPr id="3" name="Content Placeholder 2">
            <a:extLst>
              <a:ext uri="{FF2B5EF4-FFF2-40B4-BE49-F238E27FC236}">
                <a16:creationId xmlns:a16="http://schemas.microsoft.com/office/drawing/2014/main" id="{94761F1F-8EBD-408F-A5EF-0FB9129958B4}"/>
              </a:ext>
            </a:extLst>
          </p:cNvPr>
          <p:cNvSpPr>
            <a:spLocks noGrp="1"/>
          </p:cNvSpPr>
          <p:nvPr>
            <p:ph idx="1"/>
          </p:nvPr>
        </p:nvSpPr>
        <p:spPr>
          <a:xfrm>
            <a:off x="913795" y="1817658"/>
            <a:ext cx="10353762" cy="4462371"/>
          </a:xfrm>
        </p:spPr>
        <p:txBody>
          <a:bodyPr>
            <a:normAutofit fontScale="85000" lnSpcReduction="10000"/>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 Samaritan woman came to draw water, and Jesus said to her, “Give me a drink.”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8 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(His disciples had gone to the city to buy food.)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9 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Samaritan woman said to him, “How is it that you, a Jew, ask a drink of me, a woman of Samaria?” (Jews do not share things in common with Samaritans.)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10 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answered her, “If you knew the gift of God, and who it is that is saying to you, ‘Give me a drink,’ you would have asked him, and he would have given you living water.”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11 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woman said to him, “Sir, you have no bucket, and the well is deep. Where do you get that living water?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12 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Are you greater than our ancestor Jacob, who gave us the well, and with his sons and his flocks drank from it?”</a:t>
            </a:r>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410337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AF5A-9563-4EC2-9C13-07F9437784CD}"/>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in Samaria</a:t>
            </a:r>
            <a:endParaRPr lang="en-US" dirty="0">
              <a:solidFill>
                <a:srgbClr val="FFFF00"/>
              </a:solidFill>
            </a:endParaRPr>
          </a:p>
        </p:txBody>
      </p:sp>
      <p:sp>
        <p:nvSpPr>
          <p:cNvPr id="3" name="Content Placeholder 2">
            <a:extLst>
              <a:ext uri="{FF2B5EF4-FFF2-40B4-BE49-F238E27FC236}">
                <a16:creationId xmlns:a16="http://schemas.microsoft.com/office/drawing/2014/main" id="{94761F1F-8EBD-408F-A5EF-0FB9129958B4}"/>
              </a:ext>
            </a:extLst>
          </p:cNvPr>
          <p:cNvSpPr>
            <a:spLocks noGrp="1"/>
          </p:cNvSpPr>
          <p:nvPr>
            <p:ph idx="1"/>
          </p:nvPr>
        </p:nvSpPr>
        <p:spPr>
          <a:xfrm>
            <a:off x="913795" y="1817658"/>
            <a:ext cx="10353762" cy="4462371"/>
          </a:xfrm>
        </p:spPr>
        <p:txBody>
          <a:bodyPr>
            <a:normAutofit/>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said to her, </a:t>
            </a:r>
            <a:r>
              <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“Everyone who drinks of this water will be thirsty again, </a:t>
            </a:r>
            <a:r>
              <a:rPr lang="en-US" sz="3200" b="1" u="sng"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14 </a:t>
            </a:r>
            <a:r>
              <a:rPr lang="en-US" sz="3200"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those who drink of the water that I will give them will never be thirsty. The water that I will give will become in them a spring of water gushing up to eternal life.</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15 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woman said to him, “Sir, give me this water, so that I may never be thirsty or have to keep coming here to draw water.”</a:t>
            </a:r>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55699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AF5A-9563-4EC2-9C13-07F9437784CD}"/>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in Samaria</a:t>
            </a:r>
            <a:endParaRPr lang="en-US" dirty="0">
              <a:solidFill>
                <a:srgbClr val="FFFF00"/>
              </a:solidFill>
            </a:endParaRPr>
          </a:p>
        </p:txBody>
      </p:sp>
      <p:sp>
        <p:nvSpPr>
          <p:cNvPr id="3" name="Content Placeholder 2">
            <a:extLst>
              <a:ext uri="{FF2B5EF4-FFF2-40B4-BE49-F238E27FC236}">
                <a16:creationId xmlns:a16="http://schemas.microsoft.com/office/drawing/2014/main" id="{94761F1F-8EBD-408F-A5EF-0FB9129958B4}"/>
              </a:ext>
            </a:extLst>
          </p:cNvPr>
          <p:cNvSpPr>
            <a:spLocks noGrp="1"/>
          </p:cNvSpPr>
          <p:nvPr>
            <p:ph idx="1"/>
          </p:nvPr>
        </p:nvSpPr>
        <p:spPr>
          <a:xfrm>
            <a:off x="913795" y="1817658"/>
            <a:ext cx="10353762" cy="4462371"/>
          </a:xfrm>
        </p:spPr>
        <p:txBody>
          <a:bodyPr>
            <a:normAutofit fontScale="85000" lnSpcReduction="10000"/>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said to her, “Woman, believe me, the hour is coming when you will worship the Father neither on this mountain nor in Jerusalem.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22 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You worship what you do not know; we worship what we know, for salvation is from the Jews.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23 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the hour is coming, and is now here, when the true worshipers will worship the Father in spirit and truth, for the Father seeks such as these to worship him.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24 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God is spirit, and those who worship him must worship in spirit and truth.”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25 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woman said to him, “I know that Messiah is coming” (who is called Christ). “When he comes, he will proclaim all things to us.”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26 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said to her, “I am he, the one who is speaking to you.”</a:t>
            </a:r>
          </a:p>
        </p:txBody>
      </p:sp>
    </p:spTree>
    <p:extLst>
      <p:ext uri="{BB962C8B-B14F-4D97-AF65-F5344CB8AC3E}">
        <p14:creationId xmlns:p14="http://schemas.microsoft.com/office/powerpoint/2010/main" val="153137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AF5A-9563-4EC2-9C13-07F9437784CD}"/>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in Samaria</a:t>
            </a:r>
            <a:endParaRPr lang="en-US" dirty="0">
              <a:solidFill>
                <a:srgbClr val="FFFF00"/>
              </a:solidFill>
            </a:endParaRPr>
          </a:p>
        </p:txBody>
      </p:sp>
      <p:sp>
        <p:nvSpPr>
          <p:cNvPr id="3" name="Content Placeholder 2">
            <a:extLst>
              <a:ext uri="{FF2B5EF4-FFF2-40B4-BE49-F238E27FC236}">
                <a16:creationId xmlns:a16="http://schemas.microsoft.com/office/drawing/2014/main" id="{94761F1F-8EBD-408F-A5EF-0FB9129958B4}"/>
              </a:ext>
            </a:extLst>
          </p:cNvPr>
          <p:cNvSpPr>
            <a:spLocks noGrp="1"/>
          </p:cNvSpPr>
          <p:nvPr>
            <p:ph idx="1"/>
          </p:nvPr>
        </p:nvSpPr>
        <p:spPr>
          <a:xfrm>
            <a:off x="913795" y="1817658"/>
            <a:ext cx="10353762" cy="4462371"/>
          </a:xfrm>
        </p:spPr>
        <p:txBody>
          <a:bodyPr>
            <a:normAutofit fontScale="92500"/>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said to her, “Go, call your husband, and come back.”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17 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woman answered him, “I have no husband.” Jesus said to her, “You are right in saying, ‘I have no husband’;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you have had five husbands, and the one you have now is not your husband. What you have said is true!”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19 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woman said to him, “Sir, I see that you are a prophet.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Our ancestors worshiped on this mountain, but you say that the place where people must worship is in Jerusalem.” </a:t>
            </a:r>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04101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AF5A-9563-4EC2-9C13-07F9437784CD}"/>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in Samaria</a:t>
            </a:r>
            <a:endParaRPr lang="en-US" dirty="0">
              <a:solidFill>
                <a:srgbClr val="FFFF00"/>
              </a:solidFill>
            </a:endParaRPr>
          </a:p>
        </p:txBody>
      </p:sp>
      <p:sp>
        <p:nvSpPr>
          <p:cNvPr id="3" name="Content Placeholder 2">
            <a:extLst>
              <a:ext uri="{FF2B5EF4-FFF2-40B4-BE49-F238E27FC236}">
                <a16:creationId xmlns:a16="http://schemas.microsoft.com/office/drawing/2014/main" id="{94761F1F-8EBD-408F-A5EF-0FB9129958B4}"/>
              </a:ext>
            </a:extLst>
          </p:cNvPr>
          <p:cNvSpPr>
            <a:spLocks noGrp="1"/>
          </p:cNvSpPr>
          <p:nvPr>
            <p:ph idx="1"/>
          </p:nvPr>
        </p:nvSpPr>
        <p:spPr>
          <a:xfrm>
            <a:off x="913795" y="1817658"/>
            <a:ext cx="10353762" cy="4462371"/>
          </a:xfrm>
        </p:spPr>
        <p:txBody>
          <a:bodyPr>
            <a:normAutofit/>
          </a:bodyPr>
          <a:lstStyle/>
          <a:p>
            <a:pPr indent="-305435"/>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Just then his disciples came. They were astonished that he was speaking with a woman, but no one said, “What do you want?” or, “Why are you speaking with her?”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28 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Then the woman left her water jar and went back to the city. She said to the people,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29 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“Come and see a man who told me </a:t>
            </a:r>
            <a:r>
              <a:rPr lang="en-US" sz="32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everything I have ever done! He cannot be the Messiah, can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a:t>
            </a:r>
            <a:r>
              <a:rPr lang="en-US" sz="32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30 </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They left the city and were on their way to him.</a:t>
            </a:r>
          </a:p>
        </p:txBody>
      </p:sp>
    </p:spTree>
    <p:extLst>
      <p:ext uri="{BB962C8B-B14F-4D97-AF65-F5344CB8AC3E}">
        <p14:creationId xmlns:p14="http://schemas.microsoft.com/office/powerpoint/2010/main" val="84906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921C-CCEB-4E6E-9F46-B143FB986F01}"/>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Sabbath Controversies</a:t>
            </a:r>
            <a:endParaRPr lang="en-US" dirty="0"/>
          </a:p>
        </p:txBody>
      </p:sp>
      <p:sp>
        <p:nvSpPr>
          <p:cNvPr id="3" name="Content Placeholder 2">
            <a:extLst>
              <a:ext uri="{FF2B5EF4-FFF2-40B4-BE49-F238E27FC236}">
                <a16:creationId xmlns:a16="http://schemas.microsoft.com/office/drawing/2014/main" id="{F2131C26-01F9-4187-B9E2-981AF029DE9A}"/>
              </a:ext>
            </a:extLst>
          </p:cNvPr>
          <p:cNvSpPr>
            <a:spLocks noGrp="1"/>
          </p:cNvSpPr>
          <p:nvPr>
            <p:ph sz="half" idx="1"/>
          </p:nvPr>
        </p:nvSpPr>
        <p:spPr/>
        <p:txBody>
          <a:bodyPr>
            <a:normAutofit fontScale="92500"/>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Jesus heals people on the Sabbath</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His contemporaries had debates about what could or could not be done on the Sabbath</a:t>
            </a: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Why?</a:t>
            </a:r>
          </a:p>
        </p:txBody>
      </p:sp>
      <p:sp>
        <p:nvSpPr>
          <p:cNvPr id="4" name="Content Placeholder 3">
            <a:extLst>
              <a:ext uri="{FF2B5EF4-FFF2-40B4-BE49-F238E27FC236}">
                <a16:creationId xmlns:a16="http://schemas.microsoft.com/office/drawing/2014/main" id="{6AE8BC24-04E6-46E9-AE1B-ACC0100FBDEC}"/>
              </a:ext>
            </a:extLst>
          </p:cNvPr>
          <p:cNvSpPr>
            <a:spLocks noGrp="1"/>
          </p:cNvSpPr>
          <p:nvPr>
            <p:ph sz="half" idx="2"/>
          </p:nvPr>
        </p:nvSpPr>
        <p:spPr/>
        <p:txBody>
          <a:bodyPr>
            <a:normAutofit fontScale="92500"/>
          </a:bodyPr>
          <a:lstStyle/>
          <a:p>
            <a:pPr indent="-305435"/>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“Laws concerning shabbat and festival-offering and stealing from holy-designated things, these are like mountains hung from a hair: they have few verses and many laws. Judgment and service and purity and impurity and improper sexual relations, they have plenty to be based on. They themselves are the body of Torah,” </a:t>
            </a:r>
            <a:r>
              <a:rPr lang="en-US" i="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m. Hagigah </a:t>
            </a:r>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a typeface="+mn-lt"/>
                <a:cs typeface="+mn-lt"/>
              </a:rPr>
              <a:t>1.7.</a:t>
            </a:r>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78036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E0CC-2017-4528-A530-CDEA5BBC4A7A}"/>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Heals the Lame Man</a:t>
            </a:r>
            <a:endParaRPr lang="en-US" dirty="0">
              <a:solidFill>
                <a:srgbClr val="FFFF00"/>
              </a:solidFill>
            </a:endParaRPr>
          </a:p>
        </p:txBody>
      </p:sp>
      <p:sp>
        <p:nvSpPr>
          <p:cNvPr id="3" name="Content Placeholder 2">
            <a:extLst>
              <a:ext uri="{FF2B5EF4-FFF2-40B4-BE49-F238E27FC236}">
                <a16:creationId xmlns:a16="http://schemas.microsoft.com/office/drawing/2014/main" id="{DADBD341-6027-49EE-9692-FF566674214C}"/>
              </a:ext>
            </a:extLst>
          </p:cNvPr>
          <p:cNvSpPr>
            <a:spLocks noGrp="1"/>
          </p:cNvSpPr>
          <p:nvPr>
            <p:ph idx="1"/>
          </p:nvPr>
        </p:nvSpPr>
        <p:spPr>
          <a:xfrm>
            <a:off x="913795" y="2076450"/>
            <a:ext cx="10353762" cy="4778673"/>
          </a:xfrm>
        </p:spPr>
        <p:txBody>
          <a:bodyPr/>
          <a:lstStyle/>
          <a:p>
            <a:pPr indent="-305435"/>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Now in Jerusalem by the Sheep Gate there is a pool, called in Hebrew Beth-</a:t>
            </a:r>
            <a:r>
              <a:rPr lang="en-US" sz="24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zatha</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which has five porticoes.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 these lay many invalids—blind, lame, and paralyzed.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One man was there who had been ill for thirty-eight years.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6 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When Jesus saw him lying there and knew that he had been there a long time, he said to him, “Do you want to be made well?”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7 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sick man answered him, “Sir, I have no one to put me into the pool when the water is stirred up; and while I am making my way, someone else steps down ahead of me.”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8 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Jesus said to him, “Stand up, take your mat and walk.” </a:t>
            </a:r>
            <a:r>
              <a:rPr lang="en-US" sz="24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9 </a:t>
            </a:r>
            <a:r>
              <a:rPr lang="en-US" sz="24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At once the man was made well, and he took up his mat and began to walk.</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420916839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SlateVTI</vt:lpstr>
      <vt:lpstr>Jesus Heals the Lame Man</vt:lpstr>
      <vt:lpstr>Jesus and the Samaritan woman</vt:lpstr>
      <vt:lpstr>Jesus in Samaria</vt:lpstr>
      <vt:lpstr>Jesus in Samaria</vt:lpstr>
      <vt:lpstr>Jesus in Samaria</vt:lpstr>
      <vt:lpstr>Jesus in Samaria</vt:lpstr>
      <vt:lpstr>Jesus in Samaria</vt:lpstr>
      <vt:lpstr>Sabbath Controversies</vt:lpstr>
      <vt:lpstr>Jesus Heals the Lame Man</vt:lpstr>
      <vt:lpstr>Jesus Heals the Lame Man</vt:lpstr>
      <vt:lpstr>Jesus Heals on the Sabbath</vt:lpstr>
      <vt:lpstr>Jesus Heals on the Sabbath</vt:lpstr>
      <vt:lpstr>God Worked and Works on the Sabbath</vt:lpstr>
      <vt:lpstr>God Worked and Works on the Sabbath</vt:lpstr>
      <vt:lpstr>Jesus, Equal to God?</vt:lpstr>
      <vt:lpstr>The Resurrection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86</cp:revision>
  <dcterms:created xsi:type="dcterms:W3CDTF">2021-12-29T12:15:58Z</dcterms:created>
  <dcterms:modified xsi:type="dcterms:W3CDTF">2021-12-29T21:08:13Z</dcterms:modified>
</cp:coreProperties>
</file>