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Why are there so many laws and what is there purpose? (See Lev. 19:1-2;  Deuteronomy 30:6; Jeremiah 31:33-34; Ezekiel 36:25-29a)…"/>
          <p:cNvSpPr txBox="1"/>
          <p:nvPr>
            <p:ph type="body" idx="1"/>
          </p:nvPr>
        </p:nvSpPr>
        <p:spPr>
          <a:xfrm>
            <a:off x="225973" y="1250540"/>
            <a:ext cx="23932054" cy="12388609"/>
          </a:xfrm>
          <a:prstGeom prst="rect">
            <a:avLst/>
          </a:prstGeom>
        </p:spPr>
        <p:txBody>
          <a:bodyPr/>
          <a:lstStyle/>
          <a:p>
            <a:pPr lvl="1" marL="1796891" indent="-916781" defTabSz="2414016">
              <a:spcBef>
                <a:spcPts val="2300"/>
              </a:spcBef>
              <a:buClrTx/>
              <a:buAutoNum type="arabicPeriod" startAt="3"/>
              <a:defRPr sz="4950"/>
            </a:pPr>
            <a:r>
              <a:t>Why are there so many laws and what is there purpose? (See Lev. 19:1-2;  Deuteronomy 30:6; Jeremiah 31:33-34; Ezekiel 36:25-29a)</a:t>
            </a:r>
          </a:p>
          <a:p>
            <a:pPr lvl="2" marL="1682686" indent="-576262" defTabSz="2414016">
              <a:spcBef>
                <a:spcPts val="2300"/>
              </a:spcBef>
              <a:defRPr sz="4950"/>
            </a:pPr>
            <a:r>
              <a:t>Leviticus 19:1-2 NASB95- Then the LORD spoke to Moses, saying: [2] “Speak to all the congregation of the sons of Israel and say to them, ‘You shall be holy, for I the LORD your God am holy.</a:t>
            </a:r>
          </a:p>
          <a:p>
            <a:pPr lvl="2" marL="1682686" indent="-576262" defTabSz="2414016">
              <a:spcBef>
                <a:spcPts val="2300"/>
              </a:spcBef>
              <a:defRPr sz="4950"/>
            </a:pPr>
            <a:r>
              <a:t>Deuteronomy 30:6 NASB95- “Moreover the LORD your God will circumcise your heart and the heart of your descendants, to love the LORD your God with all your heart and with all your soul, so that you may live.</a:t>
            </a:r>
          </a:p>
          <a:p>
            <a:pPr lvl="2" marL="1682686" indent="-576262" defTabSz="2414016">
              <a:spcBef>
                <a:spcPts val="2300"/>
              </a:spcBef>
              <a:defRPr sz="4950"/>
            </a:pPr>
            <a:r>
              <a:t>If we obey theses laws and allow them to shape us we will become holy like God</a:t>
            </a:r>
          </a:p>
          <a:p>
            <a:pPr lvl="2" marL="1682686" indent="-576262" defTabSz="2414016">
              <a:spcBef>
                <a:spcPts val="2300"/>
              </a:spcBef>
              <a:defRPr sz="4950"/>
            </a:pPr>
            <a:r>
              <a:t>When ppl follow God’s commands/instructions/teachings they show wisdom and understanding to the nations around them and cause them to ask more about God.</a:t>
            </a:r>
          </a:p>
        </p:txBody>
      </p:sp>
      <p:sp>
        <p:nvSpPr>
          <p:cNvPr id="208" name="The Leviticus Story"/>
          <p:cNvSpPr txBox="1"/>
          <p:nvPr>
            <p:ph type="title"/>
          </p:nvPr>
        </p:nvSpPr>
        <p:spPr>
          <a:xfrm>
            <a:off x="-24887" y="15946"/>
            <a:ext cx="24433774" cy="1130552"/>
          </a:xfrm>
          <a:prstGeom prst="rect">
            <a:avLst/>
          </a:prstGeom>
        </p:spPr>
        <p:txBody>
          <a:bodyPr/>
          <a:lstStyle>
            <a:lvl1pPr defTabSz="602615">
              <a:defRPr spc="-183" sz="6132"/>
            </a:lvl1pPr>
          </a:lstStyle>
          <a:p>
            <a:pPr/>
            <a:r>
              <a:t>The Leviticus Story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ell the story of Leviticus and how it connects to Christianity in your own words. (This should be done in under 1 minute. As though you were explaining this to a child)…"/>
          <p:cNvSpPr txBox="1"/>
          <p:nvPr>
            <p:ph type="body" idx="1"/>
          </p:nvPr>
        </p:nvSpPr>
        <p:spPr>
          <a:xfrm>
            <a:off x="225973" y="1250540"/>
            <a:ext cx="23932054" cy="12388609"/>
          </a:xfrm>
          <a:prstGeom prst="rect">
            <a:avLst/>
          </a:prstGeom>
        </p:spPr>
        <p:txBody>
          <a:bodyPr/>
          <a:lstStyle/>
          <a:p>
            <a:pPr lvl="1" marL="1542785" indent="-787135" defTabSz="2072640">
              <a:spcBef>
                <a:spcPts val="2000"/>
              </a:spcBef>
              <a:buClrTx/>
              <a:buAutoNum type="arabicPeriod" startAt="4"/>
              <a:defRPr sz="4250"/>
            </a:pPr>
            <a:r>
              <a:t>Tell the story of Leviticus and how it connects to Christianity in your own words. (This should be done in under 1 minute. As though you were explaining this to a child)</a:t>
            </a:r>
          </a:p>
          <a:p>
            <a:pPr lvl="1" marL="969750" indent="-494770" defTabSz="2072640">
              <a:spcBef>
                <a:spcPts val="2000"/>
              </a:spcBef>
              <a:defRPr sz="4250"/>
            </a:pPr>
            <a:r>
              <a:t>The Bible began with humans in God’s presence, but they were banished because of their rebellion. However, God wants to be in relationship with us, so God’s presence comes to dwell in a tent right in the middle of Israel, but God’s holiness, purity, and goodness is so intense no one can come into God’s presence or they’ll die. Leviticus shows us how we can come into God’s holy presence without being destroyed. We learn that God loves to be approached, but we must do so on His terms. He gave rituals, a priesthood, and purity laws to teach Israel how to draw near to Him. God teaches them how they can be forgiven, and that despite their corruption they are safe to live near His presence.</a:t>
            </a:r>
          </a:p>
          <a:p>
            <a:pPr lvl="1" marL="969750" indent="-494770" defTabSz="2072640">
              <a:spcBef>
                <a:spcPts val="2000"/>
              </a:spcBef>
              <a:defRPr sz="4250"/>
            </a:pPr>
            <a:r>
              <a:t>Like He did with the Israelites, God has redeemed and consecrated Christians. Jesus offered Himself as the perfect sacrifice on our behalf, taking the punishment that we deserved so that we might be forgiven. Those who place their trust in Jesus’s atoning act become God’s children, saved by grace (Ephesians 2:8–9). If you are His child, then He wants you to reflect His character. He is sanctifying you much like He did the nation of Israel.</a:t>
            </a:r>
          </a:p>
        </p:txBody>
      </p:sp>
      <p:sp>
        <p:nvSpPr>
          <p:cNvPr id="211" name="The Leviticus Story"/>
          <p:cNvSpPr txBox="1"/>
          <p:nvPr>
            <p:ph type="title"/>
          </p:nvPr>
        </p:nvSpPr>
        <p:spPr>
          <a:xfrm>
            <a:off x="-24887" y="15946"/>
            <a:ext cx="24433774" cy="1130552"/>
          </a:xfrm>
          <a:prstGeom prst="rect">
            <a:avLst/>
          </a:prstGeom>
        </p:spPr>
        <p:txBody>
          <a:bodyPr/>
          <a:lstStyle>
            <a:lvl1pPr defTabSz="602615">
              <a:defRPr spc="-183" sz="6132"/>
            </a:lvl1pPr>
          </a:lstStyle>
          <a:p>
            <a:pPr/>
            <a:r>
              <a:t>The Leviticus Story</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Deuteronomy 6:1-9,17-20 NASB95- “Now this is the commandment, the statutes and the judgments which the LORD your God has commanded me to teach you, that you might do them in the land where you are going over to possess it, [2] so that you and your son an"/>
          <p:cNvSpPr txBox="1"/>
          <p:nvPr>
            <p:ph type="body" idx="1"/>
          </p:nvPr>
        </p:nvSpPr>
        <p:spPr>
          <a:xfrm>
            <a:off x="225973" y="1159680"/>
            <a:ext cx="23932054" cy="12388610"/>
          </a:xfrm>
          <a:prstGeom prst="rect">
            <a:avLst/>
          </a:prstGeom>
        </p:spPr>
        <p:txBody>
          <a:bodyPr/>
          <a:lstStyle/>
          <a:p>
            <a:pPr lvl="1" marL="1061021" indent="-541337" defTabSz="2267711">
              <a:spcBef>
                <a:spcPts val="2200"/>
              </a:spcBef>
              <a:defRPr sz="5580"/>
            </a:pPr>
            <a:r>
              <a:t>Deuteronomy 6:1-9,17-20 NASB95- “Now this is the commandment, the statutes and the judgments which the LORD your God has commanded me to teach you, that you might do them in the land where you are going over to possess it, [2] so that you and your son and your grandson might fear the LORD your God, to keep all His statutes and His commandments which I command you, all the days of your life, and that your days may be prolonged. [3] O Israel, you should listen and be careful to do it, that it may be well with you and that you may multiply greatly, just as the LORD, the God of your fathers, has promised you, in a land flowing with milk and honey. [4] </a:t>
            </a:r>
            <a:r>
              <a:rPr b="1" u="sng"/>
              <a:t>“Hear, O Israel! </a:t>
            </a:r>
            <a:r>
              <a:t>The LORD is our God</a:t>
            </a:r>
            <a:r>
              <a:rPr b="1" u="sng"/>
              <a:t>, the LORD is one! [5] You shall love</a:t>
            </a:r>
            <a:r>
              <a:rPr b="1"/>
              <a:t> </a:t>
            </a:r>
            <a:r>
              <a:t>the LORD your God with all your heart and with all your soul and with all your might.</a:t>
            </a:r>
          </a:p>
        </p:txBody>
      </p:sp>
      <p:sp>
        <p:nvSpPr>
          <p:cNvPr id="184" name="The Shema (Deuteronomy 6:1-9, 17-20)"/>
          <p:cNvSpPr txBox="1"/>
          <p:nvPr>
            <p:ph type="title"/>
          </p:nvPr>
        </p:nvSpPr>
        <p:spPr>
          <a:xfrm>
            <a:off x="-24887" y="15946"/>
            <a:ext cx="24433774" cy="1130552"/>
          </a:xfrm>
          <a:prstGeom prst="rect">
            <a:avLst/>
          </a:prstGeom>
        </p:spPr>
        <p:txBody>
          <a:bodyPr/>
          <a:lstStyle>
            <a:lvl1pPr defTabSz="602615">
              <a:defRPr spc="-183" sz="6132"/>
            </a:lvl1pPr>
          </a:lstStyle>
          <a:p>
            <a:pPr/>
            <a:r>
              <a:t>The Shema (Deuteronomy 6:1-9, 17-20)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e word “listen” here means to allow the words to sink in, provide understanding, and generate a response.…"/>
          <p:cNvSpPr txBox="1"/>
          <p:nvPr>
            <p:ph type="body" idx="1"/>
          </p:nvPr>
        </p:nvSpPr>
        <p:spPr>
          <a:xfrm>
            <a:off x="225973" y="1159680"/>
            <a:ext cx="23932054" cy="12388610"/>
          </a:xfrm>
          <a:prstGeom prst="rect">
            <a:avLst/>
          </a:prstGeom>
        </p:spPr>
        <p:txBody>
          <a:bodyPr/>
          <a:lstStyle/>
          <a:p>
            <a:pPr lvl="1" marL="935524" indent="-477308" defTabSz="1999488">
              <a:spcBef>
                <a:spcPts val="1900"/>
              </a:spcBef>
              <a:defRPr sz="4920"/>
            </a:pPr>
            <a:r>
              <a:t>The word “listen” here means to allow the words to sink in, provide understanding, and generate a response.</a:t>
            </a:r>
          </a:p>
          <a:p>
            <a:pPr lvl="2" marL="1393740" indent="-477308" defTabSz="1999488">
              <a:spcBef>
                <a:spcPts val="1900"/>
              </a:spcBef>
              <a:defRPr sz="4920"/>
            </a:pPr>
            <a:r>
              <a:t>In Hebrew, “hearing” and “doing” are basically the same thing, but how should Israel respond to hearing that the Lord alone is their God? </a:t>
            </a:r>
          </a:p>
          <a:p>
            <a:pPr lvl="1" marL="935524" indent="-477308" defTabSz="1999488">
              <a:spcBef>
                <a:spcPts val="1900"/>
              </a:spcBef>
              <a:defRPr sz="4920"/>
            </a:pPr>
            <a:r>
              <a:t>“Love the Lord your God.” </a:t>
            </a:r>
          </a:p>
          <a:p>
            <a:pPr lvl="2" marL="1393740" indent="-477308" defTabSz="1999488">
              <a:spcBef>
                <a:spcPts val="1900"/>
              </a:spcBef>
              <a:defRPr sz="4920"/>
            </a:pPr>
            <a:r>
              <a:t>You love God when you act in loyalty and faithfulness. </a:t>
            </a:r>
          </a:p>
          <a:p>
            <a:pPr lvl="2" marL="1393740" indent="-477308" defTabSz="1999488">
              <a:spcBef>
                <a:spcPts val="1900"/>
              </a:spcBef>
              <a:defRPr sz="4920"/>
            </a:pPr>
            <a:r>
              <a:t>For Israel, to love meant faithful obedience to the terms of their covenant relationship. </a:t>
            </a:r>
          </a:p>
          <a:p>
            <a:pPr lvl="2" marL="1393740" indent="-477308" defTabSz="1999488">
              <a:spcBef>
                <a:spcPts val="1900"/>
              </a:spcBef>
              <a:defRPr sz="4920"/>
            </a:pPr>
            <a:r>
              <a:t>Obedience to these laws was never about legalism or trying to earn God’s favor. Obedience in the Old Testament is about love and listening. </a:t>
            </a:r>
          </a:p>
          <a:p>
            <a:pPr lvl="1" marL="935524" indent="-477308" defTabSz="1999488">
              <a:spcBef>
                <a:spcPts val="1900"/>
              </a:spcBef>
              <a:defRPr sz="4920"/>
            </a:pPr>
            <a:r>
              <a:t>If someone loves God, it will make it easier to listen and absorb His teachings and guidance. This is why the words “listen” and “love” are so tightly connected and repeated through these opening speeches of Deuteronomy.</a:t>
            </a:r>
          </a:p>
        </p:txBody>
      </p:sp>
      <p:sp>
        <p:nvSpPr>
          <p:cNvPr id="187" name="The Shema (Deuteronomy 6:1-9, 17-20)"/>
          <p:cNvSpPr txBox="1"/>
          <p:nvPr>
            <p:ph type="title"/>
          </p:nvPr>
        </p:nvSpPr>
        <p:spPr>
          <a:xfrm>
            <a:off x="-24887" y="15946"/>
            <a:ext cx="24433774" cy="1130552"/>
          </a:xfrm>
          <a:prstGeom prst="rect">
            <a:avLst/>
          </a:prstGeom>
        </p:spPr>
        <p:txBody>
          <a:bodyPr/>
          <a:lstStyle>
            <a:lvl1pPr defTabSz="602615">
              <a:defRPr spc="-183" sz="6132"/>
            </a:lvl1pPr>
          </a:lstStyle>
          <a:p>
            <a:pPr/>
            <a:r>
              <a:t>The Shema (Deuteronomy 6:1-9, 17-20)</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Deuteronomy 6:1-9,17-20 NASB95- [6] These words, which I am commanding you today, shall be on your heart. [7] You shall teach them diligently to your sons and shall talk of them when you sit in your house and when you walk by the way and when you lie dow"/>
          <p:cNvSpPr txBox="1"/>
          <p:nvPr>
            <p:ph type="body" idx="1"/>
          </p:nvPr>
        </p:nvSpPr>
        <p:spPr>
          <a:xfrm>
            <a:off x="225973" y="1159680"/>
            <a:ext cx="23932054" cy="12388610"/>
          </a:xfrm>
          <a:prstGeom prst="rect">
            <a:avLst/>
          </a:prstGeom>
        </p:spPr>
        <p:txBody>
          <a:bodyPr/>
          <a:lstStyle/>
          <a:p>
            <a:pPr lvl="1" marL="1140883" indent="-582083">
              <a:defRPr sz="6000"/>
            </a:pPr>
            <a:r>
              <a:t>Deuteronomy 6:1-9,17-20 NASB95- [6] These words, which I am commanding you today, </a:t>
            </a:r>
            <a:r>
              <a:rPr b="1" u="sng"/>
              <a:t>shall be on your heart</a:t>
            </a:r>
            <a:r>
              <a:t>. [7] Y</a:t>
            </a:r>
            <a:r>
              <a:rPr b="1" u="sng"/>
              <a:t>ou shall teach them diligently</a:t>
            </a:r>
            <a:r>
              <a:t> to your sons and shall talk of them when you sit in your house and when you walk by the way and when you lie down and when you rise up. [8] You shall bind them as a sign on your hand and they shall be as frontals on your forehead. [9] You shall write them on the doorposts of your house and on your gates.</a:t>
            </a:r>
          </a:p>
        </p:txBody>
      </p:sp>
      <p:sp>
        <p:nvSpPr>
          <p:cNvPr id="190" name="The Shema (Deuteronomy 6:1-9, 17-20)"/>
          <p:cNvSpPr txBox="1"/>
          <p:nvPr>
            <p:ph type="title"/>
          </p:nvPr>
        </p:nvSpPr>
        <p:spPr>
          <a:xfrm>
            <a:off x="-24887" y="15946"/>
            <a:ext cx="24433774" cy="1130552"/>
          </a:xfrm>
          <a:prstGeom prst="rect">
            <a:avLst/>
          </a:prstGeom>
        </p:spPr>
        <p:txBody>
          <a:bodyPr/>
          <a:lstStyle>
            <a:lvl1pPr defTabSz="602615">
              <a:defRPr spc="-183" sz="6132"/>
            </a:lvl1pPr>
          </a:lstStyle>
          <a:p>
            <a:pPr/>
            <a:r>
              <a:t>The Shema (Deuteronomy 6:1-9, 17-20)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Deuteronomy 6:1-9,17-20 NASB95- [17] You should diligently keep the commandments of the LORD your God, and His testimonies and His statutes which He has commanded you. [18] You shall do what is right and good in the sight of the LORD, that it may be well"/>
          <p:cNvSpPr txBox="1"/>
          <p:nvPr>
            <p:ph type="body" idx="1"/>
          </p:nvPr>
        </p:nvSpPr>
        <p:spPr>
          <a:xfrm>
            <a:off x="225973" y="1159680"/>
            <a:ext cx="23932054" cy="12388610"/>
          </a:xfrm>
          <a:prstGeom prst="rect">
            <a:avLst/>
          </a:prstGeom>
        </p:spPr>
        <p:txBody>
          <a:bodyPr/>
          <a:lstStyle/>
          <a:p>
            <a:pPr lvl="1" marL="1140883" indent="-582083">
              <a:defRPr sz="6000"/>
            </a:pPr>
            <a:r>
              <a:t>Deuteronomy 6:1-9,17-20 NASB95- [17] You should diligently keep the commandments of the LORD your God, and His testimonies and His statutes which He has commanded you. [18] You shall do what is right and good in the sight of the LORD, that it may be well with you and that you may go in and possess the good land which the LORD swore to give your fathers, [19] by driving out all your enemies from before you, as the LORD has spoken. [20] “When your son asks you in time to come, saying, ‘What do the testimonies and the statutes and the judgments mean which the LORD our God commanded you?’</a:t>
            </a:r>
          </a:p>
        </p:txBody>
      </p:sp>
      <p:sp>
        <p:nvSpPr>
          <p:cNvPr id="193" name="The Shema (Deuteronomy 6:1-9, 17-20)"/>
          <p:cNvSpPr txBox="1"/>
          <p:nvPr>
            <p:ph type="title"/>
          </p:nvPr>
        </p:nvSpPr>
        <p:spPr>
          <a:xfrm>
            <a:off x="-24887" y="15946"/>
            <a:ext cx="24433774" cy="1130552"/>
          </a:xfrm>
          <a:prstGeom prst="rect">
            <a:avLst/>
          </a:prstGeom>
        </p:spPr>
        <p:txBody>
          <a:bodyPr/>
          <a:lstStyle>
            <a:lvl1pPr defTabSz="602615">
              <a:defRPr spc="-183" sz="6132"/>
            </a:lvl1pPr>
          </a:lstStyle>
          <a:p>
            <a:pPr/>
            <a:r>
              <a:t>The Shema (Deuteronomy 6:1-9, 17-20)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What does the text point out as the solution to not forgetting the Lord’s commandments?…"/>
          <p:cNvSpPr txBox="1"/>
          <p:nvPr>
            <p:ph type="body" idx="1"/>
          </p:nvPr>
        </p:nvSpPr>
        <p:spPr>
          <a:xfrm>
            <a:off x="225973" y="1250540"/>
            <a:ext cx="23932054" cy="12388609"/>
          </a:xfrm>
          <a:prstGeom prst="rect">
            <a:avLst/>
          </a:prstGeom>
        </p:spPr>
        <p:txBody>
          <a:bodyPr/>
          <a:lstStyle/>
          <a:p>
            <a:pPr lvl="1" marL="1815041" indent="-926041">
              <a:buClrTx/>
              <a:buAutoNum type="arabicPeriod" startAt="1"/>
              <a:defRPr sz="5000"/>
            </a:pPr>
            <a:r>
              <a:t>What does the text point out as the solution to not forgetting the Lord’s commandments?</a:t>
            </a:r>
          </a:p>
          <a:p>
            <a:pPr lvl="1" marL="1140883" indent="-582083">
              <a:defRPr sz="5000"/>
            </a:pPr>
            <a:r>
              <a:t>Listen- hear + respond = obedience </a:t>
            </a:r>
          </a:p>
          <a:p>
            <a:pPr lvl="1" marL="1140883" indent="-582083">
              <a:defRPr sz="5000"/>
            </a:pPr>
            <a:r>
              <a:t>Love- emotion + action = devotion </a:t>
            </a:r>
          </a:p>
          <a:p>
            <a:pPr lvl="1" marL="1140883" indent="-582083">
              <a:defRPr sz="5000"/>
            </a:pPr>
            <a:r>
              <a:t>Obedience + Devotion to God alone with all our mind </a:t>
            </a:r>
          </a:p>
        </p:txBody>
      </p:sp>
      <p:sp>
        <p:nvSpPr>
          <p:cNvPr id="196" name="The Shema (Deuteronomy 6:1-9, 17-20)"/>
          <p:cNvSpPr txBox="1"/>
          <p:nvPr>
            <p:ph type="title"/>
          </p:nvPr>
        </p:nvSpPr>
        <p:spPr>
          <a:xfrm>
            <a:off x="-24887" y="15946"/>
            <a:ext cx="24433774" cy="1130552"/>
          </a:xfrm>
          <a:prstGeom prst="rect">
            <a:avLst/>
          </a:prstGeom>
        </p:spPr>
        <p:txBody>
          <a:bodyPr/>
          <a:lstStyle>
            <a:lvl1pPr defTabSz="602615">
              <a:defRPr spc="-183" sz="6132"/>
            </a:lvl1pPr>
          </a:lstStyle>
          <a:p>
            <a:pPr/>
            <a:r>
              <a:t>The Shema (Deuteronomy 6:1-9, 17-20)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In verse twenty what question does Moses anticipate will be asked?…"/>
          <p:cNvSpPr txBox="1"/>
          <p:nvPr>
            <p:ph type="body" idx="1"/>
          </p:nvPr>
        </p:nvSpPr>
        <p:spPr>
          <a:xfrm>
            <a:off x="225973" y="1250540"/>
            <a:ext cx="23932054" cy="12388609"/>
          </a:xfrm>
          <a:prstGeom prst="rect">
            <a:avLst/>
          </a:prstGeom>
        </p:spPr>
        <p:txBody>
          <a:bodyPr/>
          <a:lstStyle/>
          <a:p>
            <a:pPr lvl="1" marL="1815041" indent="-926041">
              <a:buClrTx/>
              <a:buAutoNum type="arabicPeriod" startAt="2"/>
              <a:defRPr sz="5000"/>
            </a:pPr>
            <a:r>
              <a:t>In verse twenty what question does Moses anticipate will be asked? </a:t>
            </a:r>
          </a:p>
          <a:p>
            <a:pPr lvl="2" marL="1699683" indent="-582083">
              <a:defRPr sz="5000"/>
            </a:pPr>
            <a:r>
              <a:t>Why? What are these commandments about? </a:t>
            </a:r>
          </a:p>
        </p:txBody>
      </p:sp>
      <p:sp>
        <p:nvSpPr>
          <p:cNvPr id="199" name="The Shema (Deuteronomy 6:1-9, 17-20)"/>
          <p:cNvSpPr txBox="1"/>
          <p:nvPr>
            <p:ph type="title"/>
          </p:nvPr>
        </p:nvSpPr>
        <p:spPr>
          <a:xfrm>
            <a:off x="-24887" y="15946"/>
            <a:ext cx="24433774" cy="1130552"/>
          </a:xfrm>
          <a:prstGeom prst="rect">
            <a:avLst/>
          </a:prstGeom>
        </p:spPr>
        <p:txBody>
          <a:bodyPr/>
          <a:lstStyle>
            <a:lvl1pPr defTabSz="602615">
              <a:defRPr spc="-183" sz="6132"/>
            </a:lvl1pPr>
          </a:lstStyle>
          <a:p>
            <a:pPr/>
            <a:r>
              <a:t>The Shema (Deuteronomy 6:1-9, 17-20)</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Possible answers to the, “why?” questions.…"/>
          <p:cNvSpPr txBox="1"/>
          <p:nvPr>
            <p:ph type="body" idx="1"/>
          </p:nvPr>
        </p:nvSpPr>
        <p:spPr>
          <a:xfrm>
            <a:off x="225973" y="1159680"/>
            <a:ext cx="23932054" cy="12388610"/>
          </a:xfrm>
          <a:prstGeom prst="rect">
            <a:avLst/>
          </a:prstGeom>
        </p:spPr>
        <p:txBody>
          <a:bodyPr/>
          <a:lstStyle/>
          <a:p>
            <a:pPr lvl="1" marL="1140883" indent="-582083">
              <a:defRPr sz="6000"/>
            </a:pPr>
            <a:r>
              <a:t>Possible answers to the, “why?” questions. </a:t>
            </a:r>
          </a:p>
          <a:p>
            <a:pPr lvl="2" marL="1699683" indent="-582083">
              <a:defRPr sz="6000"/>
            </a:pPr>
            <a:r>
              <a:t>vs. 24 – Fear YAHWEH our God (Deut. 6:1-2, 13)</a:t>
            </a:r>
          </a:p>
          <a:p>
            <a:pPr lvl="2" marL="1699683" indent="-582083">
              <a:defRPr sz="6000"/>
            </a:pPr>
            <a:r>
              <a:t>vs. 24 – For our good, always</a:t>
            </a:r>
          </a:p>
          <a:p>
            <a:pPr lvl="2" marL="1699683" indent="-582083">
              <a:defRPr sz="6000"/>
            </a:pPr>
            <a:r>
              <a:t>vs. 21-23 – The National Story (Example of Law + Story, Ex. 13)</a:t>
            </a:r>
          </a:p>
          <a:p>
            <a:pPr lvl="2" marL="1699683" indent="-582083">
              <a:defRPr sz="6000"/>
            </a:pPr>
            <a:r>
              <a:t>vs. 1-14 - The Personal Story (Example of Law + Story, Ex. 13)</a:t>
            </a:r>
          </a:p>
        </p:txBody>
      </p:sp>
      <p:sp>
        <p:nvSpPr>
          <p:cNvPr id="202" name="Why Commandments?"/>
          <p:cNvSpPr txBox="1"/>
          <p:nvPr>
            <p:ph type="title"/>
          </p:nvPr>
        </p:nvSpPr>
        <p:spPr>
          <a:xfrm>
            <a:off x="-24887" y="15946"/>
            <a:ext cx="24433774" cy="1130552"/>
          </a:xfrm>
          <a:prstGeom prst="rect">
            <a:avLst/>
          </a:prstGeom>
        </p:spPr>
        <p:txBody>
          <a:bodyPr/>
          <a:lstStyle>
            <a:lvl1pPr defTabSz="602615">
              <a:defRPr spc="-183" sz="6132"/>
            </a:lvl1pPr>
          </a:lstStyle>
          <a:p>
            <a:pPr/>
            <a:r>
              <a:t>Why Commandments?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vs. 21-23 – The National Story (Example of Law + Story, Ex 13)…"/>
          <p:cNvSpPr txBox="1"/>
          <p:nvPr>
            <p:ph type="body" idx="1"/>
          </p:nvPr>
        </p:nvSpPr>
        <p:spPr>
          <a:xfrm>
            <a:off x="225973" y="1159680"/>
            <a:ext cx="23932054" cy="12388610"/>
          </a:xfrm>
          <a:prstGeom prst="rect">
            <a:avLst/>
          </a:prstGeom>
        </p:spPr>
        <p:txBody>
          <a:bodyPr numCol="2" spcCol="1196602"/>
          <a:lstStyle/>
          <a:p>
            <a:pPr lvl="1" marL="810027" indent="-413279" defTabSz="1731263">
              <a:spcBef>
                <a:spcPts val="1700"/>
              </a:spcBef>
              <a:defRPr sz="4260"/>
            </a:pPr>
            <a:r>
              <a:t>vs. 21-23 – The National Story (Example of Law + Story, Ex 13) </a:t>
            </a:r>
          </a:p>
          <a:p>
            <a:pPr lvl="2" marL="1206775" indent="-413279" defTabSz="1731263">
              <a:spcBef>
                <a:spcPts val="1700"/>
              </a:spcBef>
              <a:defRPr sz="4260"/>
            </a:pPr>
            <a:r>
              <a:t>vs 21 – Deliverance from slavery (Deut. 7:8; 4:20; 5:15)</a:t>
            </a:r>
          </a:p>
          <a:p>
            <a:pPr lvl="2" marL="1206775" indent="-413279" defTabSz="1731263">
              <a:spcBef>
                <a:spcPts val="1700"/>
              </a:spcBef>
              <a:defRPr sz="4260"/>
            </a:pPr>
            <a:r>
              <a:t>vs 22 – Power: signs &amp; wonders (Deut. 4:34; 7:17-19)</a:t>
            </a:r>
          </a:p>
          <a:p>
            <a:pPr lvl="2" marL="1206775" indent="-413279" defTabSz="1731263">
              <a:spcBef>
                <a:spcPts val="1700"/>
              </a:spcBef>
              <a:defRPr sz="4260"/>
            </a:pPr>
            <a:r>
              <a:t>vs 23 – Promise of blessing: hope (Deut. 6:10-11; 8:1)</a:t>
            </a:r>
          </a:p>
          <a:p>
            <a:pPr lvl="1" marL="810027" indent="-413279" defTabSz="1731263">
              <a:spcBef>
                <a:spcPts val="1700"/>
              </a:spcBef>
              <a:defRPr sz="4260"/>
            </a:pPr>
          </a:p>
          <a:p>
            <a:pPr lvl="1" marL="810027" indent="-413279" defTabSz="1731263">
              <a:spcBef>
                <a:spcPts val="1700"/>
              </a:spcBef>
              <a:defRPr sz="4260"/>
            </a:pPr>
            <a:r>
              <a:t>vs. 1-14 – The Personal Story (Example of Law + Story, Ex 13)</a:t>
            </a:r>
          </a:p>
          <a:p>
            <a:pPr lvl="2" marL="1206775" indent="-413279" defTabSz="1731263">
              <a:spcBef>
                <a:spcPts val="1700"/>
              </a:spcBef>
              <a:defRPr sz="4260"/>
            </a:pPr>
            <a:r>
              <a:t>Family commitment (1-2) </a:t>
            </a:r>
          </a:p>
          <a:p>
            <a:pPr lvl="2" marL="1206775" indent="-413279" defTabSz="1731263">
              <a:spcBef>
                <a:spcPts val="1700"/>
              </a:spcBef>
              <a:defRPr sz="4260"/>
            </a:pPr>
            <a:r>
              <a:t>Careful obedience (3)</a:t>
            </a:r>
          </a:p>
          <a:p>
            <a:pPr lvl="2" marL="1206775" indent="-413279" defTabSz="1731263">
              <a:spcBef>
                <a:spcPts val="1700"/>
              </a:spcBef>
              <a:defRPr sz="4260"/>
            </a:pPr>
            <a:r>
              <a:t>“Words in heart” (6, 8) </a:t>
            </a:r>
          </a:p>
          <a:p>
            <a:pPr lvl="2" marL="1206775" indent="-413279" defTabSz="1731263">
              <a:spcBef>
                <a:spcPts val="1700"/>
              </a:spcBef>
              <a:defRPr sz="4260"/>
            </a:pPr>
            <a:r>
              <a:t>(Accepting) Exclusivity (4) </a:t>
            </a:r>
          </a:p>
          <a:p>
            <a:pPr lvl="2" marL="1206775" indent="-413279" defTabSz="1731263">
              <a:spcBef>
                <a:spcPts val="1700"/>
              </a:spcBef>
              <a:defRPr sz="4260"/>
            </a:pPr>
            <a:r>
              <a:t>Intentional teaching (7)</a:t>
            </a:r>
          </a:p>
          <a:p>
            <a:pPr lvl="2" marL="1206775" indent="-413279" defTabSz="1731263">
              <a:spcBef>
                <a:spcPts val="1700"/>
              </a:spcBef>
              <a:defRPr sz="4260"/>
            </a:pPr>
            <a:r>
              <a:t>Love for YAHWEH (5, 7:7-9)</a:t>
            </a:r>
          </a:p>
          <a:p>
            <a:pPr lvl="2" marL="1206775" indent="-413279" defTabSz="1731263">
              <a:spcBef>
                <a:spcPts val="1700"/>
              </a:spcBef>
              <a:defRPr sz="4260"/>
            </a:pPr>
            <a:r>
              <a:t>An obvious sign: heart (6), home (7), community (9)</a:t>
            </a:r>
          </a:p>
          <a:p>
            <a:pPr lvl="2" marL="1206775" indent="-413279" defTabSz="1731263">
              <a:spcBef>
                <a:spcPts val="1700"/>
              </a:spcBef>
              <a:defRPr sz="4260"/>
            </a:pPr>
            <a:r>
              <a:t>Joyful celebration of the promises (10-11)</a:t>
            </a:r>
          </a:p>
          <a:p>
            <a:pPr lvl="2" marL="1206775" indent="-413279" defTabSz="1731263">
              <a:spcBef>
                <a:spcPts val="1700"/>
              </a:spcBef>
              <a:defRPr sz="4260"/>
            </a:pPr>
            <a:r>
              <a:t>Personal uniqueness and  separation (14)</a:t>
            </a:r>
          </a:p>
        </p:txBody>
      </p:sp>
      <p:sp>
        <p:nvSpPr>
          <p:cNvPr id="205" name="Why Commandments?"/>
          <p:cNvSpPr txBox="1"/>
          <p:nvPr>
            <p:ph type="title"/>
          </p:nvPr>
        </p:nvSpPr>
        <p:spPr>
          <a:xfrm>
            <a:off x="-24887" y="15946"/>
            <a:ext cx="24433774" cy="1130552"/>
          </a:xfrm>
          <a:prstGeom prst="rect">
            <a:avLst/>
          </a:prstGeom>
        </p:spPr>
        <p:txBody>
          <a:bodyPr/>
          <a:lstStyle>
            <a:lvl1pPr defTabSz="602615">
              <a:defRPr spc="-183" sz="6132"/>
            </a:lvl1pPr>
          </a:lstStyle>
          <a:p>
            <a:pPr/>
            <a:r>
              <a:t>Why Commandments?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