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Lst>
  <p:sldIdLst>
    <p:sldId id="259" r:id="rId2"/>
    <p:sldId id="260" r:id="rId3"/>
    <p:sldId id="263" r:id="rId4"/>
    <p:sldId id="264" r:id="rId5"/>
    <p:sldId id="265" r:id="rId6"/>
    <p:sldId id="266" r:id="rId7"/>
    <p:sldId id="261" r:id="rId8"/>
    <p:sldId id="262" r:id="rId9"/>
    <p:sldId id="268" r:id="rId10"/>
    <p:sldId id="269"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A147"/>
    <a:srgbClr val="B54C2D"/>
    <a:srgbClr val="B66952"/>
    <a:srgbClr val="B56D45"/>
    <a:srgbClr val="DF98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454B22-5606-0BEE-5C0F-69EBCBFD6077}" v="958" dt="2021-12-05T13:17:39.0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8D38747-4367-4BD2-8D51-C97E202738E2}" type="datetime1">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a:p>
        </p:txBody>
      </p:sp>
    </p:spTree>
    <p:extLst>
      <p:ext uri="{BB962C8B-B14F-4D97-AF65-F5344CB8AC3E}">
        <p14:creationId xmlns:p14="http://schemas.microsoft.com/office/powerpoint/2010/main" val="3852525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214665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5812055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14805943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158836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12/5/2021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3874069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12/5/2021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4623026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7E833E-1B6D-415F-AD29-75AE8C43BD0D}" type="datetime1">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40941586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52596F-08A7-4B70-989A-F2B1CF31E66B}" type="datetime1">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534527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C55A3C-5767-4844-A0A3-83778C2E5409}" type="datetime1">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785865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12/5/2021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a:p>
        </p:txBody>
      </p:sp>
    </p:spTree>
    <p:extLst>
      <p:ext uri="{BB962C8B-B14F-4D97-AF65-F5344CB8AC3E}">
        <p14:creationId xmlns:p14="http://schemas.microsoft.com/office/powerpoint/2010/main" val="1226486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FCD27C-8599-43EF-BA1D-14DDC1946E06}" type="datetime1">
              <a:rPr lang="en-US" smtClean="0"/>
              <a:t>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175175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9343D99-809A-49C0-96E5-4250D0B498EE}" type="datetime1">
              <a:rPr lang="en-US" smtClean="0"/>
              <a:t>12/5/2021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608887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143DE9B-B678-4EFB-BB7D-A4370204A0B0}" type="datetime1">
              <a:rPr lang="en-US" smtClean="0"/>
              <a:t>12/5/2021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164888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12/5/2021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765916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12/5/2021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a:p>
        </p:txBody>
      </p:sp>
    </p:spTree>
    <p:extLst>
      <p:ext uri="{BB962C8B-B14F-4D97-AF65-F5344CB8AC3E}">
        <p14:creationId xmlns:p14="http://schemas.microsoft.com/office/powerpoint/2010/main" val="596479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12/5/2021</a:t>
            </a:fld>
            <a:endParaRPr lang="en-US"/>
          </a:p>
        </p:txBody>
      </p:sp>
      <p:sp>
        <p:nvSpPr>
          <p:cNvPr id="6" name="Footer Placeholder 5"/>
          <p:cNvSpPr>
            <a:spLocks noGrp="1"/>
          </p:cNvSpPr>
          <p:nvPr>
            <p:ph type="ftr" sz="quarter" idx="11"/>
          </p:nvPr>
        </p:nvSpPr>
        <p:spPr/>
        <p:txBody>
          <a:bodyPr/>
          <a:lstStyle/>
          <a:p>
            <a:pPr algn="l"/>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426378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12/5/2021</a:t>
            </a:fld>
            <a:endParaRPr lang="en-US"/>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a:p>
        </p:txBody>
      </p:sp>
    </p:spTree>
    <p:extLst>
      <p:ext uri="{BB962C8B-B14F-4D97-AF65-F5344CB8AC3E}">
        <p14:creationId xmlns:p14="http://schemas.microsoft.com/office/powerpoint/2010/main" val="1069802776"/>
      </p:ext>
    </p:extLst>
  </p:cSld>
  <p:clrMap bg1="dk1" tx1="lt1" bg2="dk2" tx2="lt2" accent1="accent1" accent2="accent2" accent3="accent3" accent4="accent4" accent5="accent5" accent6="accent6" hlink="hlink" folHlink="folHlink"/>
  <p:sldLayoutIdLst>
    <p:sldLayoutId id="2147483713" r:id="rId1"/>
    <p:sldLayoutId id="2147483715" r:id="rId2"/>
    <p:sldLayoutId id="2147483716" r:id="rId3"/>
    <p:sldLayoutId id="2147483714" r:id="rId4"/>
    <p:sldLayoutId id="2147483710" r:id="rId5"/>
    <p:sldLayoutId id="2147483694" r:id="rId6"/>
    <p:sldLayoutId id="2147483695" r:id="rId7"/>
    <p:sldLayoutId id="2147483696" r:id="rId8"/>
    <p:sldLayoutId id="2147483697" r:id="rId9"/>
    <p:sldLayoutId id="2147483699" r:id="rId10"/>
    <p:sldLayoutId id="2147483693" r:id="rId11"/>
    <p:sldLayoutId id="2147483700" r:id="rId12"/>
    <p:sldLayoutId id="2147483701" r:id="rId13"/>
    <p:sldLayoutId id="2147483703" r:id="rId14"/>
    <p:sldLayoutId id="2147483704" r:id="rId15"/>
    <p:sldLayoutId id="2147483702" r:id="rId16"/>
    <p:sldLayoutId id="2147483698" r:id="rId17"/>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F047C-C727-42A7-85C5-68C5AA1B1A93}"/>
              </a:ext>
            </a:extLst>
          </p:cNvPr>
          <p:cNvSpPr>
            <a:spLocks noGrp="1"/>
          </p:cNvSpPr>
          <p:nvPr>
            <p:ph type="title"/>
          </p:nvPr>
        </p:nvSpPr>
        <p:spPr>
          <a:xfrm>
            <a:off x="913795" y="763701"/>
            <a:ext cx="5707899" cy="1675559"/>
          </a:xfrm>
        </p:spPr>
        <p:txBody>
          <a:bodyPr anchor="b">
            <a:normAutofit/>
          </a:bodyPr>
          <a:lstStyle/>
          <a:p>
            <a:r>
              <a:rPr lang="en-US">
                <a:solidFill>
                  <a:srgbClr val="FFFF00"/>
                </a:solidFill>
              </a:rPr>
              <a:t>The  Gospel of John</a:t>
            </a:r>
          </a:p>
        </p:txBody>
      </p:sp>
      <p:pic>
        <p:nvPicPr>
          <p:cNvPr id="1026" name="Picture 2" descr="The Gospel of John |">
            <a:extLst>
              <a:ext uri="{FF2B5EF4-FFF2-40B4-BE49-F238E27FC236}">
                <a16:creationId xmlns:a16="http://schemas.microsoft.com/office/drawing/2014/main" id="{444B1D52-D7B6-4FBF-B0E7-9F3CE86E317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8666"/>
          <a:stretch/>
        </p:blipFill>
        <p:spPr bwMode="auto">
          <a:xfrm>
            <a:off x="7442551" y="763702"/>
            <a:ext cx="3275751" cy="4912822"/>
          </a:xfrm>
          <a:prstGeom prst="rect">
            <a:avLst/>
          </a:prstGeom>
          <a:solidFill>
            <a:srgbClr val="FFFFFF"/>
          </a:solidFill>
          <a:effectLst>
            <a:outerShdw blurRad="38100" dist="25400" dir="4440000">
              <a:srgbClr val="000000">
                <a:alpha val="36000"/>
              </a:srgbClr>
            </a:outerShdw>
          </a:effectLst>
        </p:spPr>
      </p:pic>
      <p:sp>
        <p:nvSpPr>
          <p:cNvPr id="3" name="Subtitle 2">
            <a:extLst>
              <a:ext uri="{FF2B5EF4-FFF2-40B4-BE49-F238E27FC236}">
                <a16:creationId xmlns:a16="http://schemas.microsoft.com/office/drawing/2014/main" id="{DB93FB3F-A8D4-46D3-A1C6-C79C64563729}"/>
              </a:ext>
            </a:extLst>
          </p:cNvPr>
          <p:cNvSpPr>
            <a:spLocks noGrp="1"/>
          </p:cNvSpPr>
          <p:nvPr>
            <p:ph type="body" sz="half" idx="2"/>
          </p:nvPr>
        </p:nvSpPr>
        <p:spPr>
          <a:xfrm>
            <a:off x="1473698" y="2679699"/>
            <a:ext cx="4588094" cy="3135695"/>
          </a:xfrm>
        </p:spPr>
        <p:txBody>
          <a:bodyPr anchor="t">
            <a:normAutofit/>
          </a:bodyPr>
          <a:lstStyle/>
          <a:p>
            <a:r>
              <a:rPr lang="en-US" sz="3200"/>
              <a:t>Introduction</a:t>
            </a:r>
          </a:p>
        </p:txBody>
      </p:sp>
    </p:spTree>
    <p:extLst>
      <p:ext uri="{BB962C8B-B14F-4D97-AF65-F5344CB8AC3E}">
        <p14:creationId xmlns:p14="http://schemas.microsoft.com/office/powerpoint/2010/main" val="633738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04EBB-1193-4E3E-9C30-C538B005CBF0}"/>
              </a:ext>
            </a:extLst>
          </p:cNvPr>
          <p:cNvSpPr>
            <a:spLocks noGrp="1"/>
          </p:cNvSpPr>
          <p:nvPr>
            <p:ph type="title"/>
          </p:nvPr>
        </p:nvSpPr>
        <p:spPr/>
        <p:txBody>
          <a:bodyPr>
            <a:normAutofit fontScale="90000"/>
          </a:bodyPr>
          <a:lstStyle/>
          <a:p>
            <a:r>
              <a:rPr lang="en-US">
                <a:ln>
                  <a:solidFill>
                    <a:prstClr val="black">
                      <a:lumMod val="75000"/>
                      <a:lumOff val="25000"/>
                      <a:alpha val="10000"/>
                    </a:prstClr>
                  </a:solidFill>
                </a:ln>
                <a:effectLst>
                  <a:outerShdw blurRad="9525" dist="25400" dir="14640000" algn="tl" rotWithShape="0">
                    <a:prstClr val="black">
                      <a:alpha val="30000"/>
                    </a:prstClr>
                  </a:outerShdw>
                </a:effectLst>
              </a:rPr>
              <a:t>Farewell discourses, passion and resurrection (13-21)</a:t>
            </a:r>
            <a:endParaRPr lang="en-US"/>
          </a:p>
        </p:txBody>
      </p:sp>
      <p:sp>
        <p:nvSpPr>
          <p:cNvPr id="3" name="Content Placeholder 2">
            <a:extLst>
              <a:ext uri="{FF2B5EF4-FFF2-40B4-BE49-F238E27FC236}">
                <a16:creationId xmlns:a16="http://schemas.microsoft.com/office/drawing/2014/main" id="{EC1641A3-08EA-48AB-A68D-6B0A21233568}"/>
              </a:ext>
            </a:extLst>
          </p:cNvPr>
          <p:cNvSpPr>
            <a:spLocks noGrp="1"/>
          </p:cNvSpPr>
          <p:nvPr>
            <p:ph sz="half" idx="1"/>
          </p:nvPr>
        </p:nvSpPr>
        <p:spPr>
          <a:xfrm>
            <a:off x="913795" y="1875167"/>
            <a:ext cx="4856841" cy="3809577"/>
          </a:xfrm>
        </p:spPr>
        <p:txBody>
          <a:bodyPr/>
          <a:lstStyle/>
          <a:p>
            <a:pPr indent="-305435"/>
            <a:r>
              <a:rPr lang="en-US">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rPr>
              <a:t>Jesus washes the feet of the disciples</a:t>
            </a:r>
          </a:p>
          <a:p>
            <a:pPr indent="-305435"/>
            <a:r>
              <a:rPr lang="en-US">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rPr>
              <a:t>The Paraclete</a:t>
            </a:r>
          </a:p>
          <a:p>
            <a:pPr indent="-305435"/>
            <a:r>
              <a:rPr lang="en-US">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rPr>
              <a:t>The Vine and the branches</a:t>
            </a:r>
          </a:p>
          <a:p>
            <a:pPr indent="-305435"/>
            <a:r>
              <a:rPr lang="en-US">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rPr>
              <a:t>The high priestly prayer</a:t>
            </a:r>
          </a:p>
          <a:p>
            <a:pPr indent="-305435"/>
            <a:r>
              <a:rPr lang="en-US">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rPr>
              <a:t>Passion</a:t>
            </a:r>
          </a:p>
          <a:p>
            <a:pPr indent="-305435"/>
            <a:r>
              <a:rPr lang="en-US">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rPr>
              <a:t>Resurrection</a:t>
            </a:r>
            <a:endParaRPr lang="en-US"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endParaRPr>
          </a:p>
        </p:txBody>
      </p:sp>
      <p:pic>
        <p:nvPicPr>
          <p:cNvPr id="5" name="Picture 5">
            <a:extLst>
              <a:ext uri="{FF2B5EF4-FFF2-40B4-BE49-F238E27FC236}">
                <a16:creationId xmlns:a16="http://schemas.microsoft.com/office/drawing/2014/main" id="{D3A405B2-379A-473F-BDD9-D38DC1BFBF47}"/>
              </a:ext>
            </a:extLst>
          </p:cNvPr>
          <p:cNvPicPr>
            <a:picLocks noGrp="1" noChangeAspect="1"/>
          </p:cNvPicPr>
          <p:nvPr>
            <p:ph sz="half" idx="2"/>
          </p:nvPr>
        </p:nvPicPr>
        <p:blipFill>
          <a:blip r:embed="rId2"/>
          <a:stretch>
            <a:fillRect/>
          </a:stretch>
        </p:blipFill>
        <p:spPr>
          <a:xfrm>
            <a:off x="6410716" y="2098424"/>
            <a:ext cx="4856841" cy="3578725"/>
          </a:xfrm>
        </p:spPr>
      </p:pic>
    </p:spTree>
    <p:extLst>
      <p:ext uri="{BB962C8B-B14F-4D97-AF65-F5344CB8AC3E}">
        <p14:creationId xmlns:p14="http://schemas.microsoft.com/office/powerpoint/2010/main" val="1084113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1D705-C3A1-4E37-BEE0-F76E478A0EE0}"/>
              </a:ext>
            </a:extLst>
          </p:cNvPr>
          <p:cNvSpPr>
            <a:spLocks noGrp="1"/>
          </p:cNvSpPr>
          <p:nvPr>
            <p:ph type="title"/>
          </p:nvPr>
        </p:nvSpPr>
        <p:spPr/>
        <p:txBody>
          <a:bodyPr/>
          <a:lstStyle/>
          <a:p>
            <a:r>
              <a:rPr lang="en-US">
                <a:ln>
                  <a:solidFill>
                    <a:prstClr val="black">
                      <a:lumMod val="75000"/>
                      <a:lumOff val="25000"/>
                      <a:alpha val="10000"/>
                    </a:prstClr>
                  </a:solidFill>
                </a:ln>
                <a:effectLst>
                  <a:outerShdw blurRad="9525" dist="25400" dir="14640000" algn="tl" rotWithShape="0">
                    <a:prstClr val="black">
                      <a:alpha val="30000"/>
                    </a:prstClr>
                  </a:outerShdw>
                </a:effectLst>
              </a:rPr>
              <a:t>Is John anti-Jewish?</a:t>
            </a:r>
            <a:endParaRPr lang="en-US"/>
          </a:p>
        </p:txBody>
      </p:sp>
      <p:sp>
        <p:nvSpPr>
          <p:cNvPr id="3" name="Content Placeholder 2">
            <a:extLst>
              <a:ext uri="{FF2B5EF4-FFF2-40B4-BE49-F238E27FC236}">
                <a16:creationId xmlns:a16="http://schemas.microsoft.com/office/drawing/2014/main" id="{9A8C4AC3-06E8-47F4-83D4-C927859D78CF}"/>
              </a:ext>
            </a:extLst>
          </p:cNvPr>
          <p:cNvSpPr>
            <a:spLocks noGrp="1"/>
          </p:cNvSpPr>
          <p:nvPr>
            <p:ph idx="1"/>
          </p:nvPr>
        </p:nvSpPr>
        <p:spPr/>
        <p:txBody>
          <a:bodyPr vert="horz" lIns="91440" tIns="45720" rIns="91440" bIns="45720" rtlCol="0" anchor="t">
            <a:noAutofit/>
          </a:bodyPr>
          <a:lstStyle/>
          <a:p>
            <a:pPr indent="-305435"/>
            <a:r>
              <a:rPr lang="en-US" sz="3200">
                <a:ln>
                  <a:solidFill>
                    <a:prstClr val="black">
                      <a:lumMod val="75000"/>
                      <a:lumOff val="25000"/>
                      <a:alpha val="10000"/>
                    </a:prstClr>
                  </a:solidFill>
                </a:ln>
                <a:effectLst>
                  <a:outerShdw blurRad="9525" dist="25400" dir="14640000" algn="tl" rotWithShape="0">
                    <a:prstClr val="black">
                      <a:alpha val="30000"/>
                    </a:prstClr>
                  </a:outerShdw>
                </a:effectLst>
              </a:rPr>
              <a:t>Some scholars have assumed that the very frequent and unqualified negative statements about "the Jews" is evidence of an anti-Jewish or even anti-Semitic stance.</a:t>
            </a:r>
          </a:p>
          <a:p>
            <a:pPr indent="-305435"/>
            <a:r>
              <a:rPr lang="en-US" sz="3200">
                <a:ln>
                  <a:solidFill>
                    <a:prstClr val="black">
                      <a:lumMod val="75000"/>
                      <a:lumOff val="25000"/>
                      <a:alpha val="10000"/>
                    </a:prstClr>
                  </a:solidFill>
                </a:ln>
                <a:effectLst>
                  <a:outerShdw blurRad="9525" dist="25400" dir="14640000" algn="tl" rotWithShape="0">
                    <a:prstClr val="black">
                      <a:alpha val="30000"/>
                    </a:prstClr>
                  </a:outerShdw>
                </a:effectLst>
              </a:rPr>
              <a:t>Even if written by a Jew, its readers would not necessarily be. </a:t>
            </a:r>
          </a:p>
          <a:p>
            <a:pPr indent="-305435"/>
            <a:r>
              <a:rPr lang="en-US" sz="3200" u="sng">
                <a:ln>
                  <a:solidFill>
                    <a:prstClr val="black">
                      <a:lumMod val="75000"/>
                      <a:lumOff val="25000"/>
                      <a:alpha val="10000"/>
                    </a:prstClr>
                  </a:solidFill>
                </a:ln>
                <a:effectLst>
                  <a:outerShdw blurRad="9525" dist="25400" dir="14640000" algn="tl" rotWithShape="0">
                    <a:prstClr val="black">
                      <a:alpha val="30000"/>
                    </a:prstClr>
                  </a:outerShdw>
                </a:effectLst>
              </a:rPr>
              <a:t>"The Jews" are probably best seen as representative of the enemies of John's communities and not as an attack on all Jews.</a:t>
            </a:r>
          </a:p>
        </p:txBody>
      </p:sp>
    </p:spTree>
    <p:extLst>
      <p:ext uri="{BB962C8B-B14F-4D97-AF65-F5344CB8AC3E}">
        <p14:creationId xmlns:p14="http://schemas.microsoft.com/office/powerpoint/2010/main" val="55145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A287D6-7DD4-4E85-8C2D-042AF1FCBF99}"/>
              </a:ext>
            </a:extLst>
          </p:cNvPr>
          <p:cNvSpPr>
            <a:spLocks noGrp="1"/>
          </p:cNvSpPr>
          <p:nvPr>
            <p:ph type="title"/>
          </p:nvPr>
        </p:nvSpPr>
        <p:spPr/>
        <p:txBody>
          <a:bodyPr/>
          <a:lstStyle/>
          <a:p>
            <a:r>
              <a:rPr lang="en-US"/>
              <a:t>Why is John so different?</a:t>
            </a:r>
          </a:p>
        </p:txBody>
      </p:sp>
      <p:sp>
        <p:nvSpPr>
          <p:cNvPr id="6" name="Content Placeholder 5">
            <a:extLst>
              <a:ext uri="{FF2B5EF4-FFF2-40B4-BE49-F238E27FC236}">
                <a16:creationId xmlns:a16="http://schemas.microsoft.com/office/drawing/2014/main" id="{460EAC3C-C3DD-418A-8414-E1B2E90823B7}"/>
              </a:ext>
            </a:extLst>
          </p:cNvPr>
          <p:cNvSpPr>
            <a:spLocks noGrp="1"/>
          </p:cNvSpPr>
          <p:nvPr>
            <p:ph sz="half" idx="1"/>
          </p:nvPr>
        </p:nvSpPr>
        <p:spPr/>
        <p:txBody>
          <a:bodyPr>
            <a:normAutofit/>
          </a:bodyPr>
          <a:lstStyle/>
          <a:p>
            <a:r>
              <a:rPr lang="en-US" sz="3600"/>
              <a:t>Stylistic</a:t>
            </a:r>
          </a:p>
          <a:p>
            <a:endParaRPr lang="en-US" sz="3600"/>
          </a:p>
          <a:p>
            <a:r>
              <a:rPr lang="en-US" sz="3600"/>
              <a:t>Theological</a:t>
            </a:r>
          </a:p>
        </p:txBody>
      </p:sp>
      <p:pic>
        <p:nvPicPr>
          <p:cNvPr id="3" name="Picture 3" descr="A picture containing altar, crowd&#10;&#10;Description automatically generated">
            <a:extLst>
              <a:ext uri="{FF2B5EF4-FFF2-40B4-BE49-F238E27FC236}">
                <a16:creationId xmlns:a16="http://schemas.microsoft.com/office/drawing/2014/main" id="{293B54B6-D5D9-4D63-8899-A0A1CFE04390}"/>
              </a:ext>
            </a:extLst>
          </p:cNvPr>
          <p:cNvPicPr>
            <a:picLocks noGrp="1" noChangeAspect="1"/>
          </p:cNvPicPr>
          <p:nvPr>
            <p:ph sz="half" idx="2"/>
          </p:nvPr>
        </p:nvPicPr>
        <p:blipFill>
          <a:blip r:embed="rId2"/>
          <a:stretch>
            <a:fillRect/>
          </a:stretch>
        </p:blipFill>
        <p:spPr>
          <a:xfrm>
            <a:off x="6410716" y="2237220"/>
            <a:ext cx="4856841" cy="3301134"/>
          </a:xfrm>
        </p:spPr>
      </p:pic>
    </p:spTree>
    <p:extLst>
      <p:ext uri="{BB962C8B-B14F-4D97-AF65-F5344CB8AC3E}">
        <p14:creationId xmlns:p14="http://schemas.microsoft.com/office/powerpoint/2010/main" val="3525459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80C98-935C-4DF5-A086-2739ECF636EB}"/>
              </a:ext>
            </a:extLst>
          </p:cNvPr>
          <p:cNvSpPr>
            <a:spLocks noGrp="1"/>
          </p:cNvSpPr>
          <p:nvPr>
            <p:ph type="title"/>
          </p:nvPr>
        </p:nvSpPr>
        <p:spPr/>
        <p:txBody>
          <a:bodyPr/>
          <a:lstStyle/>
          <a:p>
            <a:r>
              <a:rPr lang="en-US">
                <a:ln>
                  <a:solidFill>
                    <a:prstClr val="black">
                      <a:lumMod val="75000"/>
                      <a:lumOff val="25000"/>
                      <a:alpha val="10000"/>
                    </a:prstClr>
                  </a:solidFill>
                </a:ln>
                <a:effectLst>
                  <a:outerShdw blurRad="9525" dist="25400" dir="14640000" algn="tl" rotWithShape="0">
                    <a:prstClr val="black">
                      <a:alpha val="30000"/>
                    </a:prstClr>
                  </a:outerShdw>
                </a:effectLst>
              </a:rPr>
              <a:t>Who wrote the Gospel of John?</a:t>
            </a:r>
            <a:endParaRPr lang="en-US"/>
          </a:p>
        </p:txBody>
      </p:sp>
      <p:sp>
        <p:nvSpPr>
          <p:cNvPr id="3" name="Content Placeholder 2">
            <a:extLst>
              <a:ext uri="{FF2B5EF4-FFF2-40B4-BE49-F238E27FC236}">
                <a16:creationId xmlns:a16="http://schemas.microsoft.com/office/drawing/2014/main" id="{56C5C446-2EC4-440C-AEA6-2BB4C537C026}"/>
              </a:ext>
            </a:extLst>
          </p:cNvPr>
          <p:cNvSpPr>
            <a:spLocks noGrp="1"/>
          </p:cNvSpPr>
          <p:nvPr>
            <p:ph sz="half" idx="1"/>
          </p:nvPr>
        </p:nvSpPr>
        <p:spPr/>
        <p:txBody>
          <a:bodyPr/>
          <a:lstStyle/>
          <a:p>
            <a:pPr indent="-305435"/>
            <a:r>
              <a:rPr lang="en-US" sz="3600">
                <a:ln>
                  <a:solidFill>
                    <a:prstClr val="black">
                      <a:lumMod val="75000"/>
                      <a:lumOff val="25000"/>
                      <a:alpha val="10000"/>
                    </a:prstClr>
                  </a:solidFill>
                </a:ln>
                <a:effectLst>
                  <a:outerShdw blurRad="9525" dist="25400" dir="14640000" algn="tl" rotWithShape="0">
                    <a:prstClr val="black">
                      <a:alpha val="30000"/>
                    </a:prstClr>
                  </a:outerShdw>
                </a:effectLst>
              </a:rPr>
              <a:t>The synoptics are anonymous</a:t>
            </a:r>
          </a:p>
          <a:p>
            <a:pPr indent="-305435"/>
            <a:endParaRPr lang="en-US" sz="3600">
              <a:ln>
                <a:solidFill>
                  <a:prstClr val="black">
                    <a:lumMod val="75000"/>
                    <a:lumOff val="25000"/>
                    <a:alpha val="10000"/>
                  </a:prstClr>
                </a:solidFill>
              </a:ln>
              <a:effectLst>
                <a:outerShdw blurRad="9525" dist="25400" dir="14640000" algn="tl" rotWithShape="0">
                  <a:prstClr val="black">
                    <a:alpha val="30000"/>
                  </a:prstClr>
                </a:outerShdw>
              </a:effectLst>
            </a:endParaRPr>
          </a:p>
          <a:p>
            <a:pPr indent="-305435"/>
            <a:r>
              <a:rPr lang="en-US" sz="3600">
                <a:ln>
                  <a:solidFill>
                    <a:prstClr val="black">
                      <a:lumMod val="75000"/>
                      <a:lumOff val="25000"/>
                      <a:alpha val="10000"/>
                    </a:prstClr>
                  </a:solidFill>
                </a:ln>
                <a:effectLst>
                  <a:outerShdw blurRad="9525" dist="25400" dir="14640000" algn="tl" rotWithShape="0">
                    <a:prstClr val="black">
                      <a:alpha val="30000"/>
                    </a:prstClr>
                  </a:outerShdw>
                </a:effectLst>
              </a:rPr>
              <a:t>Is John?</a:t>
            </a:r>
          </a:p>
        </p:txBody>
      </p:sp>
      <p:sp>
        <p:nvSpPr>
          <p:cNvPr id="4" name="Content Placeholder 3">
            <a:extLst>
              <a:ext uri="{FF2B5EF4-FFF2-40B4-BE49-F238E27FC236}">
                <a16:creationId xmlns:a16="http://schemas.microsoft.com/office/drawing/2014/main" id="{77AA35EE-3CFE-47C7-AA4A-55F3766D0479}"/>
              </a:ext>
            </a:extLst>
          </p:cNvPr>
          <p:cNvSpPr>
            <a:spLocks noGrp="1"/>
          </p:cNvSpPr>
          <p:nvPr>
            <p:ph sz="half" idx="2"/>
          </p:nvPr>
        </p:nvSpPr>
        <p:spPr>
          <a:xfrm>
            <a:off x="5993773" y="1803281"/>
            <a:ext cx="5273784" cy="4169011"/>
          </a:xfrm>
        </p:spPr>
        <p:txBody>
          <a:bodyPr vert="horz" lIns="91440" tIns="45720" rIns="91440" bIns="45720" rtlCol="0" anchor="t">
            <a:noAutofit/>
          </a:bodyPr>
          <a:lstStyle/>
          <a:p>
            <a:pPr indent="-305435"/>
            <a:r>
              <a:rPr lang="en-US" sz="280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"This is the </a:t>
            </a:r>
            <a:r>
              <a:rPr lang="en-US" sz="2800" u="sng">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disciple who is testifying to these things</a:t>
            </a:r>
            <a:r>
              <a:rPr lang="en-US" sz="280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 and </a:t>
            </a:r>
            <a:r>
              <a:rPr lang="en-US" sz="2800" u="sng">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has written them</a:t>
            </a:r>
            <a:r>
              <a:rPr lang="en-US" sz="280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 and we know that his testimony is true. </a:t>
            </a:r>
            <a:r>
              <a:rPr lang="en-US" sz="2800" b="1" baseline="3000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25 </a:t>
            </a:r>
            <a:r>
              <a:rPr lang="en-US" sz="280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But there are also many other things that Jesus did; if every one of them were written down, I suppose that the world itself could not contain the books that would be written," (21:24-25)</a:t>
            </a:r>
            <a:endParaRPr lang="en-US" sz="2800">
              <a:ln>
                <a:solidFill>
                  <a:prstClr val="black">
                    <a:lumMod val="75000"/>
                    <a:lumOff val="25000"/>
                    <a:alpha val="10000"/>
                  </a:prstClr>
                </a:solidFill>
              </a:ln>
              <a:effectLst>
                <a:outerShdw blurRad="9525" dist="25400" dir="14640000" algn="tl" rotWithShape="0">
                  <a:prstClr val="black">
                    <a:alpha val="30000"/>
                  </a:prstClr>
                </a:outerShdw>
              </a:effectLst>
            </a:endParaRPr>
          </a:p>
        </p:txBody>
      </p:sp>
    </p:spTree>
    <p:extLst>
      <p:ext uri="{BB962C8B-B14F-4D97-AF65-F5344CB8AC3E}">
        <p14:creationId xmlns:p14="http://schemas.microsoft.com/office/powerpoint/2010/main" val="3764705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7A409-2B36-471F-9024-78C631EB5135}"/>
              </a:ext>
            </a:extLst>
          </p:cNvPr>
          <p:cNvSpPr>
            <a:spLocks noGrp="1"/>
          </p:cNvSpPr>
          <p:nvPr>
            <p:ph type="title"/>
          </p:nvPr>
        </p:nvSpPr>
        <p:spPr/>
        <p:txBody>
          <a:bodyPr/>
          <a:lstStyle/>
          <a:p>
            <a:r>
              <a:rPr lang="en-US">
                <a:ln>
                  <a:solidFill>
                    <a:prstClr val="black">
                      <a:lumMod val="75000"/>
                      <a:lumOff val="25000"/>
                      <a:alpha val="10000"/>
                    </a:prstClr>
                  </a:solidFill>
                </a:ln>
                <a:effectLst>
                  <a:outerShdw blurRad="9525" dist="25400" dir="14640000" algn="tl" rotWithShape="0">
                    <a:prstClr val="black">
                      <a:alpha val="30000"/>
                    </a:prstClr>
                  </a:outerShdw>
                </a:effectLst>
              </a:rPr>
              <a:t>Who is the Beloved Disciple?</a:t>
            </a:r>
            <a:endParaRPr lang="en-US"/>
          </a:p>
        </p:txBody>
      </p:sp>
      <p:sp>
        <p:nvSpPr>
          <p:cNvPr id="3" name="Content Placeholder 2">
            <a:extLst>
              <a:ext uri="{FF2B5EF4-FFF2-40B4-BE49-F238E27FC236}">
                <a16:creationId xmlns:a16="http://schemas.microsoft.com/office/drawing/2014/main" id="{54C3C679-091E-456A-8D72-467C84340018}"/>
              </a:ext>
            </a:extLst>
          </p:cNvPr>
          <p:cNvSpPr>
            <a:spLocks noGrp="1"/>
          </p:cNvSpPr>
          <p:nvPr>
            <p:ph idx="1"/>
          </p:nvPr>
        </p:nvSpPr>
        <p:spPr/>
        <p:txBody>
          <a:bodyPr/>
          <a:lstStyle/>
          <a:p>
            <a:pPr indent="-305435"/>
            <a:r>
              <a:rPr lang="en-US" sz="3200">
                <a:ln>
                  <a:solidFill>
                    <a:prstClr val="black">
                      <a:lumMod val="75000"/>
                      <a:lumOff val="25000"/>
                      <a:alpha val="10000"/>
                    </a:prstClr>
                  </a:solidFill>
                </a:ln>
                <a:effectLst>
                  <a:outerShdw blurRad="9525" dist="25400" dir="14640000" algn="tl" rotWithShape="0">
                    <a:prstClr val="black">
                      <a:alpha val="30000"/>
                    </a:prstClr>
                  </a:outerShdw>
                </a:effectLst>
              </a:rPr>
              <a:t>Symbolic (like Theophilus)</a:t>
            </a:r>
          </a:p>
          <a:p>
            <a:pPr indent="-305435"/>
            <a:r>
              <a:rPr lang="en-US" sz="3200">
                <a:ln>
                  <a:solidFill>
                    <a:prstClr val="black">
                      <a:lumMod val="75000"/>
                      <a:lumOff val="25000"/>
                      <a:alpha val="10000"/>
                    </a:prstClr>
                  </a:solidFill>
                </a:ln>
                <a:effectLst>
                  <a:outerShdw blurRad="9525" dist="25400" dir="14640000" algn="tl" rotWithShape="0">
                    <a:prstClr val="black">
                      <a:alpha val="30000"/>
                    </a:prstClr>
                  </a:outerShdw>
                </a:effectLst>
              </a:rPr>
              <a:t>Thomas</a:t>
            </a:r>
          </a:p>
          <a:p>
            <a:pPr indent="-305435"/>
            <a:r>
              <a:rPr lang="en-US" sz="3200">
                <a:ln>
                  <a:solidFill>
                    <a:prstClr val="black">
                      <a:lumMod val="75000"/>
                      <a:lumOff val="25000"/>
                      <a:alpha val="10000"/>
                    </a:prstClr>
                  </a:solidFill>
                </a:ln>
                <a:effectLst>
                  <a:outerShdw blurRad="9525" dist="25400" dir="14640000" algn="tl" rotWithShape="0">
                    <a:prstClr val="black">
                      <a:alpha val="30000"/>
                    </a:prstClr>
                  </a:outerShdw>
                </a:effectLst>
              </a:rPr>
              <a:t>John the apostle</a:t>
            </a:r>
          </a:p>
          <a:p>
            <a:pPr indent="-305435"/>
            <a:r>
              <a:rPr lang="en-US" sz="3200">
                <a:ln>
                  <a:solidFill>
                    <a:prstClr val="black">
                      <a:lumMod val="75000"/>
                      <a:lumOff val="25000"/>
                      <a:alpha val="10000"/>
                    </a:prstClr>
                  </a:solidFill>
                </a:ln>
                <a:effectLst>
                  <a:outerShdw blurRad="9525" dist="25400" dir="14640000" algn="tl" rotWithShape="0">
                    <a:prstClr val="black">
                      <a:alpha val="30000"/>
                    </a:prstClr>
                  </a:outerShdw>
                </a:effectLst>
              </a:rPr>
              <a:t>John the elder</a:t>
            </a:r>
          </a:p>
        </p:txBody>
      </p:sp>
    </p:spTree>
    <p:extLst>
      <p:ext uri="{BB962C8B-B14F-4D97-AF65-F5344CB8AC3E}">
        <p14:creationId xmlns:p14="http://schemas.microsoft.com/office/powerpoint/2010/main" val="107094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F7E3B-A1E1-4152-88C7-BF44C267819C}"/>
              </a:ext>
            </a:extLst>
          </p:cNvPr>
          <p:cNvSpPr>
            <a:spLocks noGrp="1"/>
          </p:cNvSpPr>
          <p:nvPr>
            <p:ph type="title"/>
          </p:nvPr>
        </p:nvSpPr>
        <p:spPr/>
        <p:txBody>
          <a:bodyPr/>
          <a:lstStyle/>
          <a:p>
            <a:r>
              <a:rPr lang="en-US">
                <a:ln>
                  <a:solidFill>
                    <a:prstClr val="black">
                      <a:lumMod val="75000"/>
                      <a:lumOff val="25000"/>
                      <a:alpha val="10000"/>
                    </a:prstClr>
                  </a:solidFill>
                </a:ln>
                <a:effectLst>
                  <a:outerShdw blurRad="9525" dist="25400" dir="14640000" algn="tl" rotWithShape="0">
                    <a:prstClr val="black">
                      <a:alpha val="30000"/>
                    </a:prstClr>
                  </a:outerShdw>
                </a:effectLst>
              </a:rPr>
              <a:t>External evidence- John the Apostle</a:t>
            </a:r>
            <a:endParaRPr lang="en-US"/>
          </a:p>
        </p:txBody>
      </p:sp>
      <p:sp>
        <p:nvSpPr>
          <p:cNvPr id="3" name="Content Placeholder 2">
            <a:extLst>
              <a:ext uri="{FF2B5EF4-FFF2-40B4-BE49-F238E27FC236}">
                <a16:creationId xmlns:a16="http://schemas.microsoft.com/office/drawing/2014/main" id="{769915B8-4386-4567-B4D9-C6C80B94C886}"/>
              </a:ext>
            </a:extLst>
          </p:cNvPr>
          <p:cNvSpPr>
            <a:spLocks noGrp="1"/>
          </p:cNvSpPr>
          <p:nvPr>
            <p:ph sz="half" idx="1"/>
          </p:nvPr>
        </p:nvSpPr>
        <p:spPr/>
        <p:txBody>
          <a:bodyPr vert="horz" lIns="91440" tIns="45720" rIns="91440" bIns="45720" rtlCol="0" anchor="t">
            <a:noAutofit/>
          </a:bodyPr>
          <a:lstStyle/>
          <a:p>
            <a:pPr indent="-305435"/>
            <a:r>
              <a:rPr lang="en-US" sz="2800">
                <a:ln>
                  <a:solidFill>
                    <a:prstClr val="black">
                      <a:lumMod val="75000"/>
                      <a:lumOff val="25000"/>
                      <a:alpha val="10000"/>
                    </a:prstClr>
                  </a:solidFill>
                </a:ln>
                <a:effectLst>
                  <a:outerShdw blurRad="9525" dist="25400" dir="14640000" algn="tl" rotWithShape="0">
                    <a:prstClr val="black">
                      <a:alpha val="30000"/>
                    </a:prstClr>
                  </a:outerShdw>
                </a:effectLst>
              </a:rPr>
              <a:t>The Valentinians "teach that John, the disciple of the Lord...proceeds in teaching from the beginning, from God and the Word stating thusly, 'In the beginning was the Word...'" </a:t>
            </a:r>
            <a:r>
              <a:rPr lang="en-US" sz="2800" err="1">
                <a:ln>
                  <a:solidFill>
                    <a:prstClr val="black">
                      <a:lumMod val="75000"/>
                      <a:lumOff val="25000"/>
                      <a:alpha val="10000"/>
                    </a:prstClr>
                  </a:solidFill>
                </a:ln>
                <a:effectLst>
                  <a:outerShdw blurRad="9525" dist="25400" dir="14640000" algn="tl" rotWithShape="0">
                    <a:prstClr val="black">
                      <a:alpha val="30000"/>
                    </a:prstClr>
                  </a:outerShdw>
                </a:effectLst>
              </a:rPr>
              <a:t>Ireneaus</a:t>
            </a:r>
            <a:r>
              <a:rPr lang="en-US" sz="2800">
                <a:ln>
                  <a:solidFill>
                    <a:prstClr val="black">
                      <a:lumMod val="75000"/>
                      <a:lumOff val="25000"/>
                      <a:alpha val="10000"/>
                    </a:prstClr>
                  </a:solidFill>
                </a:ln>
                <a:effectLst>
                  <a:outerShdw blurRad="9525" dist="25400" dir="14640000" algn="tl" rotWithShape="0">
                    <a:prstClr val="black">
                      <a:alpha val="30000"/>
                    </a:prstClr>
                  </a:outerShdw>
                </a:effectLst>
              </a:rPr>
              <a:t>, </a:t>
            </a:r>
            <a:r>
              <a:rPr lang="en-US" sz="2800" i="1">
                <a:ln>
                  <a:solidFill>
                    <a:prstClr val="black">
                      <a:lumMod val="75000"/>
                      <a:lumOff val="25000"/>
                      <a:alpha val="10000"/>
                    </a:prstClr>
                  </a:solidFill>
                </a:ln>
                <a:effectLst>
                  <a:outerShdw blurRad="9525" dist="25400" dir="14640000" algn="tl" rotWithShape="0">
                    <a:prstClr val="black">
                      <a:alpha val="30000"/>
                    </a:prstClr>
                  </a:outerShdw>
                </a:effectLst>
              </a:rPr>
              <a:t>Ag. Heresies </a:t>
            </a:r>
            <a:r>
              <a:rPr lang="en-US" sz="2800">
                <a:ln>
                  <a:solidFill>
                    <a:prstClr val="black">
                      <a:lumMod val="75000"/>
                      <a:lumOff val="25000"/>
                      <a:alpha val="10000"/>
                    </a:prstClr>
                  </a:solidFill>
                </a:ln>
                <a:effectLst>
                  <a:outerShdw blurRad="9525" dist="25400" dir="14640000" algn="tl" rotWithShape="0">
                    <a:prstClr val="black">
                      <a:alpha val="30000"/>
                    </a:prstClr>
                  </a:outerShdw>
                </a:effectLst>
              </a:rPr>
              <a:t>1.8.5.</a:t>
            </a:r>
          </a:p>
        </p:txBody>
      </p:sp>
      <p:sp>
        <p:nvSpPr>
          <p:cNvPr id="4" name="Content Placeholder 3">
            <a:extLst>
              <a:ext uri="{FF2B5EF4-FFF2-40B4-BE49-F238E27FC236}">
                <a16:creationId xmlns:a16="http://schemas.microsoft.com/office/drawing/2014/main" id="{D40ED739-EBDD-409D-9408-C08E00C42555}"/>
              </a:ext>
            </a:extLst>
          </p:cNvPr>
          <p:cNvSpPr>
            <a:spLocks noGrp="1"/>
          </p:cNvSpPr>
          <p:nvPr>
            <p:ph sz="half" idx="2"/>
          </p:nvPr>
        </p:nvSpPr>
        <p:spPr/>
        <p:txBody>
          <a:bodyPr>
            <a:normAutofit fontScale="92500" lnSpcReduction="10000"/>
          </a:bodyPr>
          <a:lstStyle/>
          <a:p>
            <a:pPr indent="-305435"/>
            <a:r>
              <a:rPr lang="en-US">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"Then they are brought by us where there is water, and are regenerated in the same manner in which we were ourselves regenerated. For, in the name of God, the Father and Lord of the universe, and of our Saviour Jesus Christ, and of the Holy Spirit, they then receive the washing with water. For Christ also said, </a:t>
            </a:r>
            <a:r>
              <a:rPr lang="en-US" i="1">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Unless you be born again, you shall not enter into the kingdom of heaven,"</a:t>
            </a:r>
            <a:r>
              <a:rPr lang="en-US">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  Justin Martyr, </a:t>
            </a:r>
            <a:r>
              <a:rPr lang="en-US" i="1">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1 Apol</a:t>
            </a:r>
            <a:r>
              <a:rPr lang="en-US">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 61.</a:t>
            </a:r>
            <a:endParaRPr lang="en-US">
              <a:ln>
                <a:solidFill>
                  <a:prstClr val="black">
                    <a:lumMod val="75000"/>
                    <a:lumOff val="25000"/>
                    <a:alpha val="10000"/>
                  </a:prstClr>
                </a:solidFill>
              </a:ln>
              <a:effectLst>
                <a:outerShdw blurRad="9525" dist="25400" dir="14640000" algn="tl" rotWithShape="0">
                  <a:prstClr val="black">
                    <a:alpha val="30000"/>
                  </a:prstClr>
                </a:outerShdw>
              </a:effectLst>
            </a:endParaRPr>
          </a:p>
        </p:txBody>
      </p:sp>
    </p:spTree>
    <p:extLst>
      <p:ext uri="{BB962C8B-B14F-4D97-AF65-F5344CB8AC3E}">
        <p14:creationId xmlns:p14="http://schemas.microsoft.com/office/powerpoint/2010/main" val="1240007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64D3E-E730-4918-BF4F-6613B1ECC534}"/>
              </a:ext>
            </a:extLst>
          </p:cNvPr>
          <p:cNvSpPr>
            <a:spLocks noGrp="1"/>
          </p:cNvSpPr>
          <p:nvPr>
            <p:ph type="title"/>
          </p:nvPr>
        </p:nvSpPr>
        <p:spPr/>
        <p:txBody>
          <a:bodyPr/>
          <a:lstStyle/>
          <a:p>
            <a:r>
              <a:rPr lang="en-US">
                <a:ln>
                  <a:solidFill>
                    <a:prstClr val="black">
                      <a:lumMod val="75000"/>
                      <a:lumOff val="25000"/>
                      <a:alpha val="10000"/>
                    </a:prstClr>
                  </a:solidFill>
                </a:ln>
                <a:effectLst>
                  <a:outerShdw blurRad="9525" dist="25400" dir="14640000" algn="tl" rotWithShape="0">
                    <a:prstClr val="black">
                      <a:alpha val="30000"/>
                    </a:prstClr>
                  </a:outerShdw>
                </a:effectLst>
              </a:rPr>
              <a:t>External Evidence- John the elder?</a:t>
            </a:r>
            <a:endParaRPr lang="en-US"/>
          </a:p>
        </p:txBody>
      </p:sp>
      <p:sp>
        <p:nvSpPr>
          <p:cNvPr id="3" name="Content Placeholder 2">
            <a:extLst>
              <a:ext uri="{FF2B5EF4-FFF2-40B4-BE49-F238E27FC236}">
                <a16:creationId xmlns:a16="http://schemas.microsoft.com/office/drawing/2014/main" id="{87C0DB33-1D3A-4DCB-AECE-0F8F3B688B45}"/>
              </a:ext>
            </a:extLst>
          </p:cNvPr>
          <p:cNvSpPr>
            <a:spLocks noGrp="1"/>
          </p:cNvSpPr>
          <p:nvPr>
            <p:ph idx="1"/>
          </p:nvPr>
        </p:nvSpPr>
        <p:spPr>
          <a:xfrm>
            <a:off x="913795" y="1544489"/>
            <a:ext cx="10813837" cy="5094973"/>
          </a:xfrm>
        </p:spPr>
        <p:txBody>
          <a:bodyPr>
            <a:normAutofit fontScale="92500" lnSpcReduction="10000"/>
          </a:bodyPr>
          <a:lstStyle/>
          <a:p>
            <a:pPr indent="-305435"/>
            <a:r>
              <a:rPr lang="en-US">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If, then, any one came, who had been a follower of the elders, I questioned him in regard to the words of the elders,—what Andrew or what Peter said, or what was said by Philip, or by Thomas, or by James, or </a:t>
            </a:r>
            <a:r>
              <a:rPr lang="en-US" u="sng">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by John</a:t>
            </a:r>
            <a:r>
              <a:rPr lang="en-US">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 or by Matthew, or by any other of the disciples of the Lord, and what things Aristion and </a:t>
            </a:r>
            <a:r>
              <a:rPr lang="en-US" u="sng">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the presbyter John</a:t>
            </a:r>
            <a:r>
              <a:rPr lang="en-US">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 the disciples of the Lord, say. For I did not think that what was to be gotten from the books would profit me as much as what came from the living and abiding voice.”5.</a:t>
            </a:r>
            <a:r>
              <a:rPr lang="en-US" u="sng">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 It is worth while observing here that the name John is twice enumerated by him. </a:t>
            </a:r>
            <a:r>
              <a:rPr lang="en-US">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The first one he mentions in connection with Peter and James and Matthew and the rest of the apostles, clearly meaning the evangelist; but the other John he mentions after an interval, and places him among others outside of the number of the apostles, putting Aristion before him, and he distinctly calls him a presbyter.6. This shows that the statement of those is true, who say that there were two persons in Asia that bore the same name, and that there were two tombs in Ephesus, each of which, even to the present day, is called John’s. It is important to notice this. For it is probable that it was the second, if one is not willing to admit that it was the first that saw the Revelation, which is ascribed by name to John," Eusebius, </a:t>
            </a:r>
            <a:r>
              <a:rPr lang="en-US" i="1">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Hist. Eccl</a:t>
            </a:r>
            <a:r>
              <a:rPr lang="en-US">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 3.39.</a:t>
            </a:r>
            <a:endParaRPr lang="en-US"/>
          </a:p>
          <a:p>
            <a:pPr indent="-305435"/>
            <a:endParaRPr lang="en-US">
              <a:ln>
                <a:solidFill>
                  <a:prstClr val="black">
                    <a:lumMod val="75000"/>
                    <a:lumOff val="25000"/>
                    <a:alpha val="10000"/>
                  </a:prstClr>
                </a:solidFill>
              </a:ln>
              <a:effectLst>
                <a:outerShdw blurRad="9525" dist="25400" dir="14640000" algn="tl" rotWithShape="0">
                  <a:prstClr val="black">
                    <a:alpha val="30000"/>
                  </a:prstClr>
                </a:outerShdw>
              </a:effectLst>
            </a:endParaRPr>
          </a:p>
        </p:txBody>
      </p:sp>
    </p:spTree>
    <p:extLst>
      <p:ext uri="{BB962C8B-B14F-4D97-AF65-F5344CB8AC3E}">
        <p14:creationId xmlns:p14="http://schemas.microsoft.com/office/powerpoint/2010/main" val="1691412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66006-45AF-4EC9-990D-AF9BEC559A73}"/>
              </a:ext>
            </a:extLst>
          </p:cNvPr>
          <p:cNvSpPr>
            <a:spLocks noGrp="1"/>
          </p:cNvSpPr>
          <p:nvPr>
            <p:ph type="title"/>
          </p:nvPr>
        </p:nvSpPr>
        <p:spPr/>
        <p:txBody>
          <a:bodyPr/>
          <a:lstStyle/>
          <a:p>
            <a:r>
              <a:rPr lang="en-US"/>
              <a:t>Discourse and Works</a:t>
            </a:r>
          </a:p>
        </p:txBody>
      </p:sp>
      <p:sp>
        <p:nvSpPr>
          <p:cNvPr id="3" name="Content Placeholder 2">
            <a:extLst>
              <a:ext uri="{FF2B5EF4-FFF2-40B4-BE49-F238E27FC236}">
                <a16:creationId xmlns:a16="http://schemas.microsoft.com/office/drawing/2014/main" id="{EFD127BD-64AE-48D8-8A10-FF16491DCFBE}"/>
              </a:ext>
            </a:extLst>
          </p:cNvPr>
          <p:cNvSpPr>
            <a:spLocks noGrp="1"/>
          </p:cNvSpPr>
          <p:nvPr>
            <p:ph sz="half" idx="1"/>
          </p:nvPr>
        </p:nvSpPr>
        <p:spPr/>
        <p:txBody>
          <a:bodyPr>
            <a:normAutofit lnSpcReduction="10000"/>
          </a:bodyPr>
          <a:lstStyle/>
          <a:p>
            <a:pPr indent="-305435"/>
            <a:r>
              <a:rPr lang="en-US"/>
              <a:t>Jesus speaks differently in John</a:t>
            </a:r>
          </a:p>
          <a:p>
            <a:pPr indent="-305435"/>
            <a:endParaRPr lang="en-US">
              <a:ln>
                <a:solidFill>
                  <a:prstClr val="black">
                    <a:lumMod val="75000"/>
                    <a:lumOff val="25000"/>
                    <a:alpha val="10000"/>
                  </a:prstClr>
                </a:solidFill>
              </a:ln>
              <a:effectLst>
                <a:outerShdw blurRad="9525" dist="25400" dir="14640000" algn="tl" rotWithShape="0">
                  <a:prstClr val="black">
                    <a:alpha val="30000"/>
                  </a:prstClr>
                </a:outerShdw>
              </a:effectLst>
            </a:endParaRPr>
          </a:p>
          <a:p>
            <a:pPr indent="-305435"/>
            <a:endParaRPr lang="en-US">
              <a:ln>
                <a:solidFill>
                  <a:prstClr val="black">
                    <a:lumMod val="75000"/>
                    <a:lumOff val="25000"/>
                    <a:alpha val="10000"/>
                  </a:prstClr>
                </a:solidFill>
              </a:ln>
              <a:effectLst>
                <a:outerShdw blurRad="9525" dist="25400" dir="14640000" algn="tl" rotWithShape="0">
                  <a:prstClr val="black">
                    <a:alpha val="30000"/>
                  </a:prstClr>
                </a:outerShdw>
              </a:effectLst>
            </a:endParaRPr>
          </a:p>
          <a:p>
            <a:pPr indent="-305435"/>
            <a:r>
              <a:rPr lang="en-US" b="1"/>
              <a:t>Much of it is couched in controversy</a:t>
            </a:r>
            <a:endParaRPr lang="en-US" b="1">
              <a:ln>
                <a:solidFill>
                  <a:prstClr val="black">
                    <a:lumMod val="75000"/>
                    <a:lumOff val="25000"/>
                    <a:alpha val="10000"/>
                  </a:prstClr>
                </a:solidFill>
              </a:ln>
              <a:effectLst>
                <a:outerShdw blurRad="9525" dist="25400" dir="14640000" algn="tl" rotWithShape="0">
                  <a:prstClr val="black">
                    <a:alpha val="30000"/>
                  </a:prstClr>
                </a:outerShdw>
              </a:effectLst>
            </a:endParaRPr>
          </a:p>
          <a:p>
            <a:pPr indent="-305435"/>
            <a:endParaRPr lang="en-US" b="1" dirty="0">
              <a:ln>
                <a:solidFill>
                  <a:prstClr val="black">
                    <a:lumMod val="75000"/>
                    <a:lumOff val="25000"/>
                    <a:alpha val="10000"/>
                  </a:prstClr>
                </a:solidFill>
              </a:ln>
              <a:effectLst>
                <a:outerShdw blurRad="9525" dist="25400" dir="14640000" algn="tl" rotWithShape="0">
                  <a:prstClr val="black">
                    <a:alpha val="30000"/>
                  </a:prstClr>
                </a:outerShdw>
              </a:effectLst>
            </a:endParaRPr>
          </a:p>
          <a:p>
            <a:pPr indent="-305435"/>
            <a:endParaRPr lang="en-US" b="1" dirty="0">
              <a:ln>
                <a:solidFill>
                  <a:prstClr val="black">
                    <a:lumMod val="75000"/>
                    <a:lumOff val="25000"/>
                    <a:alpha val="10000"/>
                  </a:prstClr>
                </a:solidFill>
              </a:ln>
              <a:solidFill>
                <a:srgbClr val="F4EEDC"/>
              </a:solidFill>
              <a:effectLst>
                <a:outerShdw blurRad="9525" dist="25400" dir="14640000" algn="tl" rotWithShape="0">
                  <a:prstClr val="black">
                    <a:alpha val="30000"/>
                  </a:prstClr>
                </a:outerShdw>
              </a:effectLst>
            </a:endParaRPr>
          </a:p>
          <a:p>
            <a:pPr indent="-305435"/>
            <a:r>
              <a:rPr lang="en-US" b="1" i="1">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rPr>
              <a:t>Just who is Jesus?</a:t>
            </a:r>
            <a:endParaRPr lang="en-US" b="1" i="1"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endParaRPr>
          </a:p>
        </p:txBody>
      </p:sp>
      <p:sp>
        <p:nvSpPr>
          <p:cNvPr id="4" name="Content Placeholder 3">
            <a:extLst>
              <a:ext uri="{FF2B5EF4-FFF2-40B4-BE49-F238E27FC236}">
                <a16:creationId xmlns:a16="http://schemas.microsoft.com/office/drawing/2014/main" id="{856A858B-9FF9-4DD1-A9EB-81C723DB9C90}"/>
              </a:ext>
            </a:extLst>
          </p:cNvPr>
          <p:cNvSpPr>
            <a:spLocks noGrp="1"/>
          </p:cNvSpPr>
          <p:nvPr>
            <p:ph sz="half" idx="2"/>
          </p:nvPr>
        </p:nvSpPr>
        <p:spPr/>
        <p:txBody>
          <a:bodyPr>
            <a:normAutofit lnSpcReduction="10000"/>
          </a:bodyPr>
          <a:lstStyle/>
          <a:p>
            <a:r>
              <a:rPr lang="en-US"/>
              <a:t>Elements of a challenge-riposte exchange:</a:t>
            </a:r>
          </a:p>
          <a:p>
            <a:pPr lvl="1"/>
            <a:r>
              <a:rPr lang="en-US"/>
              <a:t>Claim</a:t>
            </a:r>
          </a:p>
          <a:p>
            <a:pPr lvl="1"/>
            <a:r>
              <a:rPr lang="en-US"/>
              <a:t>Challenge</a:t>
            </a:r>
          </a:p>
          <a:p>
            <a:pPr lvl="1"/>
            <a:r>
              <a:rPr lang="en-US"/>
              <a:t>Riposte</a:t>
            </a:r>
          </a:p>
          <a:p>
            <a:pPr lvl="1"/>
            <a:r>
              <a:rPr lang="en-US"/>
              <a:t>Public verdict</a:t>
            </a:r>
          </a:p>
          <a:p>
            <a:r>
              <a:rPr lang="en-US"/>
              <a:t>Malina and Neyrey, </a:t>
            </a:r>
            <a:r>
              <a:rPr lang="en-US" i="1"/>
              <a:t>Honor and Shame in Luke-Acts</a:t>
            </a:r>
            <a:r>
              <a:rPr lang="en-US"/>
              <a:t>, 29-30.</a:t>
            </a:r>
          </a:p>
          <a:p>
            <a:pPr lvl="1"/>
            <a:endParaRPr lang="en-US"/>
          </a:p>
        </p:txBody>
      </p:sp>
    </p:spTree>
    <p:extLst>
      <p:ext uri="{BB962C8B-B14F-4D97-AF65-F5344CB8AC3E}">
        <p14:creationId xmlns:p14="http://schemas.microsoft.com/office/powerpoint/2010/main" val="2709460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0BF74-D4CC-407C-9A6B-F58BF9F0BB6C}"/>
              </a:ext>
            </a:extLst>
          </p:cNvPr>
          <p:cNvSpPr>
            <a:spLocks noGrp="1"/>
          </p:cNvSpPr>
          <p:nvPr>
            <p:ph type="title"/>
          </p:nvPr>
        </p:nvSpPr>
        <p:spPr>
          <a:xfrm>
            <a:off x="913795" y="609600"/>
            <a:ext cx="10353762" cy="1261872"/>
          </a:xfrm>
        </p:spPr>
        <p:txBody>
          <a:bodyPr anchor="ctr">
            <a:normAutofit/>
          </a:bodyPr>
          <a:lstStyle/>
          <a:p>
            <a:r>
              <a:rPr lang="en-US"/>
              <a:t>Signs in the Gospel of John</a:t>
            </a:r>
          </a:p>
        </p:txBody>
      </p:sp>
      <p:sp>
        <p:nvSpPr>
          <p:cNvPr id="3" name="Content Placeholder 2">
            <a:extLst>
              <a:ext uri="{FF2B5EF4-FFF2-40B4-BE49-F238E27FC236}">
                <a16:creationId xmlns:a16="http://schemas.microsoft.com/office/drawing/2014/main" id="{FBF0F00C-2D0E-4FFD-B912-DDFD94427054}"/>
              </a:ext>
            </a:extLst>
          </p:cNvPr>
          <p:cNvSpPr>
            <a:spLocks noGrp="1"/>
          </p:cNvSpPr>
          <p:nvPr>
            <p:ph sz="half" idx="1"/>
          </p:nvPr>
        </p:nvSpPr>
        <p:spPr>
          <a:xfrm>
            <a:off x="841908" y="1717016"/>
            <a:ext cx="4856841" cy="3622671"/>
          </a:xfrm>
        </p:spPr>
        <p:txBody>
          <a:bodyPr vert="horz" lIns="91440" tIns="45720" rIns="91440" bIns="45720" rtlCol="0" anchor="t">
            <a:noAutofit/>
          </a:bodyPr>
          <a:lstStyle/>
          <a:p>
            <a:pPr indent="-305435"/>
            <a:r>
              <a:rPr lang="en-US" sz="4000">
                <a:effectLst>
                  <a:outerShdw blurRad="9525" dist="25400" dir="14640000" algn="tl" rotWithShape="0">
                    <a:prstClr val="black">
                      <a:alpha val="30000"/>
                    </a:prstClr>
                  </a:outerShdw>
                </a:effectLst>
              </a:rPr>
              <a:t>Different terminology</a:t>
            </a:r>
            <a:endParaRPr lang="en-US" sz="4000" dirty="0">
              <a:ln>
                <a:solidFill>
                  <a:prstClr val="black">
                    <a:lumMod val="75000"/>
                    <a:lumOff val="25000"/>
                    <a:alpha val="10000"/>
                  </a:prstClr>
                </a:solidFill>
              </a:ln>
              <a:effectLst>
                <a:outerShdw blurRad="9525" dist="25400" dir="14640000" algn="tl" rotWithShape="0">
                  <a:prstClr val="black">
                    <a:alpha val="30000"/>
                  </a:prstClr>
                </a:outerShdw>
              </a:effectLst>
            </a:endParaRPr>
          </a:p>
          <a:p>
            <a:pPr indent="-305435"/>
            <a:endParaRPr lang="en-US" sz="4000" dirty="0">
              <a:ln>
                <a:solidFill>
                  <a:prstClr val="black">
                    <a:lumMod val="75000"/>
                    <a:lumOff val="25000"/>
                    <a:alpha val="10000"/>
                  </a:prstClr>
                </a:solidFill>
              </a:ln>
              <a:effectLst>
                <a:outerShdw blurRad="9525" dist="25400" dir="14640000" algn="tl" rotWithShape="0">
                  <a:prstClr val="black">
                    <a:alpha val="30000"/>
                  </a:prstClr>
                </a:outerShdw>
              </a:effectLst>
            </a:endParaRPr>
          </a:p>
          <a:p>
            <a:pPr indent="-305435"/>
            <a:r>
              <a:rPr lang="en-US" sz="4000" b="1">
                <a:solidFill>
                  <a:srgbClr val="FFFF00"/>
                </a:solidFill>
                <a:effectLst>
                  <a:outerShdw blurRad="9525" dist="25400" dir="14640000" algn="tl" rotWithShape="0">
                    <a:prstClr val="black">
                      <a:alpha val="30000"/>
                    </a:prstClr>
                  </a:outerShdw>
                </a:effectLst>
              </a:rPr>
              <a:t>What is their purpose?</a:t>
            </a:r>
            <a:endParaRPr lang="en-US" sz="400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endParaRPr>
          </a:p>
        </p:txBody>
      </p:sp>
      <p:pic>
        <p:nvPicPr>
          <p:cNvPr id="5" name="Picture 5" descr="A picture containing text&#10;&#10;Description automatically generated">
            <a:extLst>
              <a:ext uri="{FF2B5EF4-FFF2-40B4-BE49-F238E27FC236}">
                <a16:creationId xmlns:a16="http://schemas.microsoft.com/office/drawing/2014/main" id="{CA179B21-DC59-4ACE-89BF-CC87082C2EA4}"/>
              </a:ext>
            </a:extLst>
          </p:cNvPr>
          <p:cNvPicPr>
            <a:picLocks noGrp="1" noChangeAspect="1"/>
          </p:cNvPicPr>
          <p:nvPr>
            <p:ph sz="half" idx="2"/>
          </p:nvPr>
        </p:nvPicPr>
        <p:blipFill rotWithShape="1">
          <a:blip r:embed="rId2"/>
          <a:srcRect l="5822" r="27144"/>
          <a:stretch/>
        </p:blipFill>
        <p:spPr>
          <a:xfrm>
            <a:off x="6410716" y="2076451"/>
            <a:ext cx="4856841" cy="3622672"/>
          </a:xfrm>
          <a:noFill/>
        </p:spPr>
      </p:pic>
    </p:spTree>
    <p:extLst>
      <p:ext uri="{BB962C8B-B14F-4D97-AF65-F5344CB8AC3E}">
        <p14:creationId xmlns:p14="http://schemas.microsoft.com/office/powerpoint/2010/main" val="372542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F9022-3A85-4D89-AD38-A7B34FD55564}"/>
              </a:ext>
            </a:extLst>
          </p:cNvPr>
          <p:cNvSpPr>
            <a:spLocks noGrp="1"/>
          </p:cNvSpPr>
          <p:nvPr>
            <p:ph type="title"/>
          </p:nvPr>
        </p:nvSpPr>
        <p:spPr/>
        <p:txBody>
          <a:bodyPr/>
          <a:lstStyle/>
          <a:p>
            <a:r>
              <a:rPr lang="en-US">
                <a:ln>
                  <a:solidFill>
                    <a:prstClr val="black">
                      <a:lumMod val="75000"/>
                      <a:lumOff val="25000"/>
                      <a:alpha val="10000"/>
                    </a:prstClr>
                  </a:solidFill>
                </a:ln>
                <a:effectLst>
                  <a:outerShdw blurRad="9525" dist="25400" dir="14640000" algn="tl" rotWithShape="0">
                    <a:prstClr val="black">
                      <a:alpha val="30000"/>
                    </a:prstClr>
                  </a:outerShdw>
                </a:effectLst>
              </a:rPr>
              <a:t>The Seven Signs of John's Gospel (1:19-12)</a:t>
            </a:r>
            <a:endParaRPr lang="en-US"/>
          </a:p>
        </p:txBody>
      </p:sp>
      <p:sp>
        <p:nvSpPr>
          <p:cNvPr id="3" name="Content Placeholder 2">
            <a:extLst>
              <a:ext uri="{FF2B5EF4-FFF2-40B4-BE49-F238E27FC236}">
                <a16:creationId xmlns:a16="http://schemas.microsoft.com/office/drawing/2014/main" id="{854CD2D0-1E71-4887-BF38-8B5CA43840F3}"/>
              </a:ext>
            </a:extLst>
          </p:cNvPr>
          <p:cNvSpPr>
            <a:spLocks noGrp="1"/>
          </p:cNvSpPr>
          <p:nvPr>
            <p:ph sz="half" idx="1"/>
          </p:nvPr>
        </p:nvSpPr>
        <p:spPr>
          <a:xfrm>
            <a:off x="913795" y="1788904"/>
            <a:ext cx="5345670" cy="4801612"/>
          </a:xfrm>
        </p:spPr>
        <p:txBody>
          <a:bodyPr/>
          <a:lstStyle/>
          <a:p>
            <a:pPr indent="-305435"/>
            <a:r>
              <a:rPr lang="en-US">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rPr>
              <a:t>Water to wine</a:t>
            </a:r>
          </a:p>
          <a:p>
            <a:pPr indent="-305435"/>
            <a:r>
              <a:rPr lang="en-US">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rPr>
              <a:t>Healing of an official's son</a:t>
            </a:r>
          </a:p>
          <a:p>
            <a:pPr indent="-305435"/>
            <a:r>
              <a:rPr lang="en-US">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rPr>
              <a:t>Healing of the paraletic</a:t>
            </a:r>
          </a:p>
          <a:p>
            <a:pPr indent="-305435"/>
            <a:r>
              <a:rPr lang="en-US">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rPr>
              <a:t>Feeding of the 5000</a:t>
            </a:r>
          </a:p>
          <a:p>
            <a:pPr indent="-305435"/>
            <a:r>
              <a:rPr lang="en-US">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rPr>
              <a:t>Walking on water</a:t>
            </a:r>
          </a:p>
          <a:p>
            <a:pPr indent="-305435"/>
            <a:r>
              <a:rPr lang="en-US">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rPr>
              <a:t>Healing the blind man</a:t>
            </a:r>
          </a:p>
          <a:p>
            <a:pPr indent="-305435"/>
            <a:r>
              <a:rPr lang="en-US">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rPr>
              <a:t>Raising of Lazarus</a:t>
            </a:r>
            <a:endParaRPr lang="en-US" dirty="0">
              <a:ln>
                <a:solidFill>
                  <a:prstClr val="black">
                    <a:lumMod val="75000"/>
                    <a:lumOff val="25000"/>
                    <a:alpha val="10000"/>
                  </a:prstClr>
                </a:solidFill>
              </a:ln>
              <a:solidFill>
                <a:srgbClr val="FFFF00"/>
              </a:solidFill>
              <a:effectLst>
                <a:outerShdw blurRad="9525" dist="25400" dir="14640000" algn="tl" rotWithShape="0">
                  <a:prstClr val="black">
                    <a:alpha val="30000"/>
                  </a:prstClr>
                </a:outerShdw>
              </a:effectLst>
            </a:endParaRPr>
          </a:p>
        </p:txBody>
      </p:sp>
      <p:pic>
        <p:nvPicPr>
          <p:cNvPr id="6" name="Picture 6">
            <a:extLst>
              <a:ext uri="{FF2B5EF4-FFF2-40B4-BE49-F238E27FC236}">
                <a16:creationId xmlns:a16="http://schemas.microsoft.com/office/drawing/2014/main" id="{3B0A0C25-9884-496F-8AD0-FF48D01F3E2C}"/>
              </a:ext>
            </a:extLst>
          </p:cNvPr>
          <p:cNvPicPr>
            <a:picLocks noGrp="1" noChangeAspect="1"/>
          </p:cNvPicPr>
          <p:nvPr>
            <p:ph sz="half" idx="2"/>
          </p:nvPr>
        </p:nvPicPr>
        <p:blipFill>
          <a:blip r:embed="rId2"/>
          <a:stretch>
            <a:fillRect/>
          </a:stretch>
        </p:blipFill>
        <p:spPr>
          <a:xfrm>
            <a:off x="6410716" y="2007536"/>
            <a:ext cx="4856841" cy="3056011"/>
          </a:xfrm>
        </p:spPr>
      </p:pic>
    </p:spTree>
    <p:extLst>
      <p:ext uri="{BB962C8B-B14F-4D97-AF65-F5344CB8AC3E}">
        <p14:creationId xmlns:p14="http://schemas.microsoft.com/office/powerpoint/2010/main" val="27199046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Coffee">
      <a:dk1>
        <a:sysClr val="windowText" lastClr="000000"/>
      </a:dk1>
      <a:lt1>
        <a:sysClr val="window" lastClr="FFFFFF"/>
      </a:lt1>
      <a:dk2>
        <a:srgbClr val="4E3B30"/>
      </a:dk2>
      <a:lt2>
        <a:srgbClr val="F4EEDC"/>
      </a:lt2>
      <a:accent1>
        <a:srgbClr val="CC830E"/>
      </a:accent1>
      <a:accent2>
        <a:srgbClr val="B54C2D"/>
      </a:accent2>
      <a:accent3>
        <a:srgbClr val="99570C"/>
      </a:accent3>
      <a:accent4>
        <a:srgbClr val="C17529"/>
      </a:accent4>
      <a:accent5>
        <a:srgbClr val="A19574"/>
      </a:accent5>
      <a:accent6>
        <a:srgbClr val="A49518"/>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THREE.pptx" id="{E781C72B-3D65-4B8D-9071-33B66AF0EF30}" vid="{3A5A58F2-9BE1-435C-B12D-88FD9BF70179}"/>
    </a:ext>
  </a:extLst>
</a:theme>
</file>

<file path=docProps/app.xml><?xml version="1.0" encoding="utf-8"?>
<Properties xmlns="http://schemas.openxmlformats.org/officeDocument/2006/extended-properties" xmlns:vt="http://schemas.openxmlformats.org/officeDocument/2006/docPropsVTypes">
  <Template>{7F19E984-3AA2-4F52-80BB-C457E3233C33}tf12214701_win32</Template>
  <Application>Microsoft Office PowerPoint</Application>
  <PresentationFormat>Widescreen</PresentationFormat>
  <Slides>11</Slides>
  <Notes>0</Notes>
  <HiddenSlides>0</HiddenSlide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SlateVTI</vt:lpstr>
      <vt:lpstr>The  Gospel of John</vt:lpstr>
      <vt:lpstr>Why is John so different?</vt:lpstr>
      <vt:lpstr>Who wrote the Gospel of John?</vt:lpstr>
      <vt:lpstr>Who is the Beloved Disciple?</vt:lpstr>
      <vt:lpstr>External evidence- John the Apostle</vt:lpstr>
      <vt:lpstr>External Evidence- John the elder?</vt:lpstr>
      <vt:lpstr>Discourse and Works</vt:lpstr>
      <vt:lpstr>Signs in the Gospel of John</vt:lpstr>
      <vt:lpstr>The Seven Signs of John's Gospel (1:19-12)</vt:lpstr>
      <vt:lpstr>Farewell discourses, passion and resurrection (13-21)</vt:lpstr>
      <vt:lpstr>Is John anti-Jewish?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Gospel of John</dc:title>
  <dc:creator>Will Dilbeck</dc:creator>
  <cp:revision>62</cp:revision>
  <dcterms:created xsi:type="dcterms:W3CDTF">2021-11-30T17:11:35Z</dcterms:created>
  <dcterms:modified xsi:type="dcterms:W3CDTF">2021-12-05T13:20:10Z</dcterms:modified>
</cp:coreProperties>
</file>