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embeddedFontLst>
    <p:embeddedFont>
      <p:font typeface="Calibri" panose="020F0502020204030204" pitchFamily="34" charset="0"/>
      <p:regular r:id="rId16"/>
      <p:bold r:id="rId17"/>
      <p:italic r:id="rId18"/>
      <p:boldItalic r:id="rId19"/>
    </p:embeddedFont>
    <p:embeddedFont>
      <p:font typeface="Calibri Light" panose="020F0302020204030204" pitchFamily="34" charset="0"/>
      <p:regular r:id="rId20"/>
      <p:italic r:id="rId21"/>
    </p:embeddedFont>
    <p:embeddedFont>
      <p:font typeface="Century" panose="02040604050505020304" pitchFamily="18" charset="0"/>
      <p:regular r:id="rId22"/>
    </p:embeddedFont>
    <p:embeddedFont>
      <p:font typeface="Gabriola" panose="04040605051002020D02" pitchFamily="82" charset="0"/>
      <p:regular r:id="rId2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56"/>
    <p:restoredTop sz="94674"/>
  </p:normalViewPr>
  <p:slideViewPr>
    <p:cSldViewPr snapToGrid="0" snapToObjects="1">
      <p:cViewPr varScale="1">
        <p:scale>
          <a:sx n="57" d="100"/>
          <a:sy n="57" d="100"/>
        </p:scale>
        <p:origin x="102" y="10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2338C33-6A66-9C46-997B-E001FB944CBA}" type="datetimeFigureOut">
              <a:rPr lang="en-US" smtClean="0"/>
              <a:t>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486919-142E-5448-BA39-B2975131BDF9}" type="slidenum">
              <a:rPr lang="en-US" smtClean="0"/>
              <a:t>‹#›</a:t>
            </a:fld>
            <a:endParaRPr lang="en-US"/>
          </a:p>
        </p:txBody>
      </p:sp>
    </p:spTree>
    <p:extLst>
      <p:ext uri="{BB962C8B-B14F-4D97-AF65-F5344CB8AC3E}">
        <p14:creationId xmlns:p14="http://schemas.microsoft.com/office/powerpoint/2010/main" val="2596434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338C33-6A66-9C46-997B-E001FB944CBA}" type="datetimeFigureOut">
              <a:rPr lang="en-US" smtClean="0"/>
              <a:t>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486919-142E-5448-BA39-B2975131BDF9}" type="slidenum">
              <a:rPr lang="en-US" smtClean="0"/>
              <a:t>‹#›</a:t>
            </a:fld>
            <a:endParaRPr lang="en-US"/>
          </a:p>
        </p:txBody>
      </p:sp>
    </p:spTree>
    <p:extLst>
      <p:ext uri="{BB962C8B-B14F-4D97-AF65-F5344CB8AC3E}">
        <p14:creationId xmlns:p14="http://schemas.microsoft.com/office/powerpoint/2010/main" val="251122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338C33-6A66-9C46-997B-E001FB944CBA}" type="datetimeFigureOut">
              <a:rPr lang="en-US" smtClean="0"/>
              <a:t>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486919-142E-5448-BA39-B2975131BDF9}" type="slidenum">
              <a:rPr lang="en-US" smtClean="0"/>
              <a:t>‹#›</a:t>
            </a:fld>
            <a:endParaRPr lang="en-US"/>
          </a:p>
        </p:txBody>
      </p:sp>
    </p:spTree>
    <p:extLst>
      <p:ext uri="{BB962C8B-B14F-4D97-AF65-F5344CB8AC3E}">
        <p14:creationId xmlns:p14="http://schemas.microsoft.com/office/powerpoint/2010/main" val="2257703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2338C33-6A66-9C46-997B-E001FB944CBA}" type="datetimeFigureOut">
              <a:rPr lang="en-US" smtClean="0"/>
              <a:t>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486919-142E-5448-BA39-B2975131BDF9}" type="slidenum">
              <a:rPr lang="en-US" smtClean="0"/>
              <a:t>‹#›</a:t>
            </a:fld>
            <a:endParaRPr lang="en-US"/>
          </a:p>
        </p:txBody>
      </p:sp>
    </p:spTree>
    <p:extLst>
      <p:ext uri="{BB962C8B-B14F-4D97-AF65-F5344CB8AC3E}">
        <p14:creationId xmlns:p14="http://schemas.microsoft.com/office/powerpoint/2010/main" val="1822657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2338C33-6A66-9C46-997B-E001FB944CBA}" type="datetimeFigureOut">
              <a:rPr lang="en-US" smtClean="0"/>
              <a:t>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486919-142E-5448-BA39-B2975131BDF9}" type="slidenum">
              <a:rPr lang="en-US" smtClean="0"/>
              <a:t>‹#›</a:t>
            </a:fld>
            <a:endParaRPr lang="en-US"/>
          </a:p>
        </p:txBody>
      </p:sp>
    </p:spTree>
    <p:extLst>
      <p:ext uri="{BB962C8B-B14F-4D97-AF65-F5344CB8AC3E}">
        <p14:creationId xmlns:p14="http://schemas.microsoft.com/office/powerpoint/2010/main" val="4154720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2338C33-6A66-9C46-997B-E001FB944CBA}" type="datetimeFigureOut">
              <a:rPr lang="en-US" smtClean="0"/>
              <a:t>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486919-142E-5448-BA39-B2975131BDF9}" type="slidenum">
              <a:rPr lang="en-US" smtClean="0"/>
              <a:t>‹#›</a:t>
            </a:fld>
            <a:endParaRPr lang="en-US"/>
          </a:p>
        </p:txBody>
      </p:sp>
    </p:spTree>
    <p:extLst>
      <p:ext uri="{BB962C8B-B14F-4D97-AF65-F5344CB8AC3E}">
        <p14:creationId xmlns:p14="http://schemas.microsoft.com/office/powerpoint/2010/main" val="1154836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2338C33-6A66-9C46-997B-E001FB944CBA}" type="datetimeFigureOut">
              <a:rPr lang="en-US" smtClean="0"/>
              <a:t>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486919-142E-5448-BA39-B2975131BDF9}" type="slidenum">
              <a:rPr lang="en-US" smtClean="0"/>
              <a:t>‹#›</a:t>
            </a:fld>
            <a:endParaRPr lang="en-US"/>
          </a:p>
        </p:txBody>
      </p:sp>
    </p:spTree>
    <p:extLst>
      <p:ext uri="{BB962C8B-B14F-4D97-AF65-F5344CB8AC3E}">
        <p14:creationId xmlns:p14="http://schemas.microsoft.com/office/powerpoint/2010/main" val="451833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2338C33-6A66-9C46-997B-E001FB944CBA}" type="datetimeFigureOut">
              <a:rPr lang="en-US" smtClean="0"/>
              <a:t>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486919-142E-5448-BA39-B2975131BDF9}" type="slidenum">
              <a:rPr lang="en-US" smtClean="0"/>
              <a:t>‹#›</a:t>
            </a:fld>
            <a:endParaRPr lang="en-US"/>
          </a:p>
        </p:txBody>
      </p:sp>
    </p:spTree>
    <p:extLst>
      <p:ext uri="{BB962C8B-B14F-4D97-AF65-F5344CB8AC3E}">
        <p14:creationId xmlns:p14="http://schemas.microsoft.com/office/powerpoint/2010/main" val="2554965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38C33-6A66-9C46-997B-E001FB944CBA}" type="datetimeFigureOut">
              <a:rPr lang="en-US" smtClean="0"/>
              <a:t>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486919-142E-5448-BA39-B2975131BDF9}" type="slidenum">
              <a:rPr lang="en-US" smtClean="0"/>
              <a:t>‹#›</a:t>
            </a:fld>
            <a:endParaRPr lang="en-US"/>
          </a:p>
        </p:txBody>
      </p:sp>
    </p:spTree>
    <p:extLst>
      <p:ext uri="{BB962C8B-B14F-4D97-AF65-F5344CB8AC3E}">
        <p14:creationId xmlns:p14="http://schemas.microsoft.com/office/powerpoint/2010/main" val="128314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2338C33-6A66-9C46-997B-E001FB944CBA}" type="datetimeFigureOut">
              <a:rPr lang="en-US" smtClean="0"/>
              <a:t>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486919-142E-5448-BA39-B2975131BDF9}" type="slidenum">
              <a:rPr lang="en-US" smtClean="0"/>
              <a:t>‹#›</a:t>
            </a:fld>
            <a:endParaRPr lang="en-US"/>
          </a:p>
        </p:txBody>
      </p:sp>
    </p:spTree>
    <p:extLst>
      <p:ext uri="{BB962C8B-B14F-4D97-AF65-F5344CB8AC3E}">
        <p14:creationId xmlns:p14="http://schemas.microsoft.com/office/powerpoint/2010/main" val="2712738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2338C33-6A66-9C46-997B-E001FB944CBA}" type="datetimeFigureOut">
              <a:rPr lang="en-US" smtClean="0"/>
              <a:t>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486919-142E-5448-BA39-B2975131BDF9}" type="slidenum">
              <a:rPr lang="en-US" smtClean="0"/>
              <a:t>‹#›</a:t>
            </a:fld>
            <a:endParaRPr lang="en-US"/>
          </a:p>
        </p:txBody>
      </p:sp>
    </p:spTree>
    <p:extLst>
      <p:ext uri="{BB962C8B-B14F-4D97-AF65-F5344CB8AC3E}">
        <p14:creationId xmlns:p14="http://schemas.microsoft.com/office/powerpoint/2010/main" val="1110318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38C33-6A66-9C46-997B-E001FB944CBA}" type="datetimeFigureOut">
              <a:rPr lang="en-US" smtClean="0"/>
              <a:t>1/2/2022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486919-142E-5448-BA39-B2975131BDF9}" type="slidenum">
              <a:rPr lang="en-US" smtClean="0"/>
              <a:t>‹#›</a:t>
            </a:fld>
            <a:endParaRPr lang="en-US"/>
          </a:p>
        </p:txBody>
      </p:sp>
    </p:spTree>
    <p:extLst>
      <p:ext uri="{BB962C8B-B14F-4D97-AF65-F5344CB8AC3E}">
        <p14:creationId xmlns:p14="http://schemas.microsoft.com/office/powerpoint/2010/main" val="186352694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9033400"/>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E385714E-DE4F-5F47-80BA-4A19C59A2866}"/>
              </a:ext>
            </a:extLst>
          </p:cNvPr>
          <p:cNvPicPr>
            <a:picLocks noChangeAspect="1"/>
          </p:cNvPicPr>
          <p:nvPr/>
        </p:nvPicPr>
        <p:blipFill rotWithShape="1">
          <a:blip r:embed="rId2"/>
          <a:srcRect t="19"/>
          <a:stretch/>
        </p:blipFill>
        <p:spPr>
          <a:xfrm>
            <a:off x="20" y="1282"/>
            <a:ext cx="12194260" cy="6858000"/>
          </a:xfrm>
          <a:prstGeom prst="rect">
            <a:avLst/>
          </a:prstGeom>
        </p:spPr>
      </p:pic>
      <p:sp>
        <p:nvSpPr>
          <p:cNvPr id="4" name="TextBox 3">
            <a:extLst>
              <a:ext uri="{FF2B5EF4-FFF2-40B4-BE49-F238E27FC236}">
                <a16:creationId xmlns:a16="http://schemas.microsoft.com/office/drawing/2014/main" id="{63131287-210B-9C43-AF99-63AB5E4E7DC6}"/>
              </a:ext>
            </a:extLst>
          </p:cNvPr>
          <p:cNvSpPr txBox="1"/>
          <p:nvPr/>
        </p:nvSpPr>
        <p:spPr>
          <a:xfrm>
            <a:off x="890719" y="2921168"/>
            <a:ext cx="9215437" cy="1015663"/>
          </a:xfrm>
          <a:prstGeom prst="rect">
            <a:avLst/>
          </a:prstGeom>
          <a:noFill/>
        </p:spPr>
        <p:txBody>
          <a:bodyPr wrap="square" rtlCol="0">
            <a:spAutoFit/>
          </a:bodyPr>
          <a:lstStyle/>
          <a:p>
            <a:pPr algn="ctr"/>
            <a:r>
              <a:rPr lang="en-US" sz="6000" dirty="0">
                <a:solidFill>
                  <a:srgbClr val="0070C0"/>
                </a:solidFill>
                <a:latin typeface="Century" panose="02040604050505020304" pitchFamily="18" charset="0"/>
              </a:rPr>
              <a:t>Post-Christian America?</a:t>
            </a:r>
          </a:p>
        </p:txBody>
      </p:sp>
    </p:spTree>
    <p:extLst>
      <p:ext uri="{BB962C8B-B14F-4D97-AF65-F5344CB8AC3E}">
        <p14:creationId xmlns:p14="http://schemas.microsoft.com/office/powerpoint/2010/main" val="494801236"/>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E385714E-DE4F-5F47-80BA-4A19C59A2866}"/>
              </a:ext>
            </a:extLst>
          </p:cNvPr>
          <p:cNvPicPr>
            <a:picLocks noChangeAspect="1"/>
          </p:cNvPicPr>
          <p:nvPr/>
        </p:nvPicPr>
        <p:blipFill rotWithShape="1">
          <a:blip r:embed="rId2"/>
          <a:srcRect t="19"/>
          <a:stretch/>
        </p:blipFill>
        <p:spPr>
          <a:xfrm>
            <a:off x="20" y="1282"/>
            <a:ext cx="12194260" cy="6858000"/>
          </a:xfrm>
          <a:prstGeom prst="rect">
            <a:avLst/>
          </a:prstGeom>
        </p:spPr>
      </p:pic>
      <p:sp>
        <p:nvSpPr>
          <p:cNvPr id="4" name="TextBox 3">
            <a:extLst>
              <a:ext uri="{FF2B5EF4-FFF2-40B4-BE49-F238E27FC236}">
                <a16:creationId xmlns:a16="http://schemas.microsoft.com/office/drawing/2014/main" id="{63131287-210B-9C43-AF99-63AB5E4E7DC6}"/>
              </a:ext>
            </a:extLst>
          </p:cNvPr>
          <p:cNvSpPr txBox="1"/>
          <p:nvPr/>
        </p:nvSpPr>
        <p:spPr>
          <a:xfrm>
            <a:off x="1128714" y="535900"/>
            <a:ext cx="9215437" cy="5786199"/>
          </a:xfrm>
          <a:prstGeom prst="rect">
            <a:avLst/>
          </a:prstGeom>
          <a:noFill/>
        </p:spPr>
        <p:txBody>
          <a:bodyPr wrap="square" rtlCol="0">
            <a:spAutoFit/>
          </a:bodyPr>
          <a:lstStyle/>
          <a:p>
            <a:pPr algn="ctr"/>
            <a:r>
              <a:rPr lang="en-US" sz="4800" dirty="0">
                <a:solidFill>
                  <a:srgbClr val="0070C0"/>
                </a:solidFill>
                <a:latin typeface="Century" panose="02040604050505020304" pitchFamily="18" charset="0"/>
              </a:rPr>
              <a:t>69% of Americans Identify as “Christian”. Of those…</a:t>
            </a:r>
          </a:p>
          <a:p>
            <a:pPr marL="685800" indent="-685800">
              <a:spcBef>
                <a:spcPts val="1200"/>
              </a:spcBef>
              <a:buFont typeface="Arial" panose="020B0604020202020204" pitchFamily="34" charset="0"/>
              <a:buChar char="•"/>
            </a:pPr>
            <a:r>
              <a:rPr lang="en-US" sz="3200" dirty="0">
                <a:solidFill>
                  <a:srgbClr val="0070C0"/>
                </a:solidFill>
                <a:latin typeface="Century" panose="02040604050505020304" pitchFamily="18" charset="0"/>
              </a:rPr>
              <a:t>71% consider feelings, experience, or the input of friends and family as their most trusted sources of moral guidance</a:t>
            </a:r>
          </a:p>
          <a:p>
            <a:pPr marL="685800" indent="-685800">
              <a:spcBef>
                <a:spcPts val="1200"/>
              </a:spcBef>
              <a:buFont typeface="Arial" panose="020B0604020202020204" pitchFamily="34" charset="0"/>
              <a:buChar char="•"/>
            </a:pPr>
            <a:r>
              <a:rPr lang="en-US" sz="3200" dirty="0">
                <a:solidFill>
                  <a:srgbClr val="0070C0"/>
                </a:solidFill>
                <a:latin typeface="Century" panose="02040604050505020304" pitchFamily="18" charset="0"/>
              </a:rPr>
              <a:t>66% say that having faith matters more than which faith you pursue</a:t>
            </a:r>
          </a:p>
          <a:p>
            <a:pPr marL="685800" indent="-685800">
              <a:spcBef>
                <a:spcPts val="1200"/>
              </a:spcBef>
              <a:buFont typeface="Arial" panose="020B0604020202020204" pitchFamily="34" charset="0"/>
              <a:buChar char="•"/>
            </a:pPr>
            <a:r>
              <a:rPr lang="en-US" sz="3200" dirty="0">
                <a:solidFill>
                  <a:srgbClr val="0070C0"/>
                </a:solidFill>
                <a:latin typeface="Century" panose="02040604050505020304" pitchFamily="18" charset="0"/>
              </a:rPr>
              <a:t>64% say that all religious faiths are of equal value</a:t>
            </a:r>
            <a:endParaRPr lang="en-US" sz="2000" dirty="0">
              <a:solidFill>
                <a:srgbClr val="0070C0"/>
              </a:solidFill>
              <a:latin typeface="Century" panose="02040604050505020304" pitchFamily="18" charset="0"/>
            </a:endParaRPr>
          </a:p>
          <a:p>
            <a:pPr algn="r"/>
            <a:r>
              <a:rPr lang="en-US" sz="2000" dirty="0">
                <a:solidFill>
                  <a:srgbClr val="0070C0"/>
                </a:solidFill>
                <a:latin typeface="Century" panose="02040604050505020304" pitchFamily="18" charset="0"/>
              </a:rPr>
              <a:t>- Cultural Research Center at Arizona Christian University  </a:t>
            </a:r>
          </a:p>
        </p:txBody>
      </p:sp>
    </p:spTree>
    <p:extLst>
      <p:ext uri="{BB962C8B-B14F-4D97-AF65-F5344CB8AC3E}">
        <p14:creationId xmlns:p14="http://schemas.microsoft.com/office/powerpoint/2010/main" val="3831401071"/>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blur&#10;&#10;Description automatically generated">
            <a:extLst>
              <a:ext uri="{FF2B5EF4-FFF2-40B4-BE49-F238E27FC236}">
                <a16:creationId xmlns:a16="http://schemas.microsoft.com/office/drawing/2014/main" id="{D2F1071A-23CE-0C4E-A761-74E433C14040}"/>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BD8DFBE7-6D18-DE40-98DE-41B75508CF4F}"/>
              </a:ext>
            </a:extLst>
          </p:cNvPr>
          <p:cNvSpPr txBox="1"/>
          <p:nvPr/>
        </p:nvSpPr>
        <p:spPr>
          <a:xfrm>
            <a:off x="192001" y="674400"/>
            <a:ext cx="10852237" cy="5509200"/>
          </a:xfrm>
          <a:prstGeom prst="rect">
            <a:avLst/>
          </a:prstGeom>
          <a:noFill/>
        </p:spPr>
        <p:txBody>
          <a:bodyPr wrap="square" rtlCol="0">
            <a:spAutoFit/>
          </a:bodyPr>
          <a:lstStyle/>
          <a:p>
            <a:pPr marL="571500" indent="-571500">
              <a:buFont typeface="System Font Regular"/>
              <a:buChar char="⁃"/>
            </a:pPr>
            <a:r>
              <a:rPr lang="en-US" sz="4400" dirty="0">
                <a:effectLst>
                  <a:outerShdw blurRad="50800" dist="38100" dir="2700000" algn="tl" rotWithShape="0">
                    <a:prstClr val="black"/>
                  </a:outerShdw>
                </a:effectLst>
                <a:latin typeface="Gabriola" pitchFamily="82" charset="0"/>
              </a:rPr>
              <a:t>This isn’t the first time the world has been in such a terrible state (Genesis 6.5-7) </a:t>
            </a:r>
          </a:p>
          <a:p>
            <a:pPr marL="571500" indent="-571500">
              <a:buFont typeface="System Font Regular"/>
              <a:buChar char="⁃"/>
            </a:pPr>
            <a:r>
              <a:rPr lang="en-US" sz="4400" dirty="0">
                <a:effectLst>
                  <a:outerShdw blurRad="50800" dist="38100" dir="2700000" algn="tl" rotWithShape="0">
                    <a:prstClr val="black"/>
                  </a:outerShdw>
                </a:effectLst>
                <a:latin typeface="Gabriola" pitchFamily="82" charset="0"/>
              </a:rPr>
              <a:t>If it seems like this world is running towards destruction, </a:t>
            </a:r>
            <a:br>
              <a:rPr lang="en-US" sz="4400" dirty="0">
                <a:effectLst>
                  <a:outerShdw blurRad="50800" dist="38100" dir="2700000" algn="tl" rotWithShape="0">
                    <a:prstClr val="black"/>
                  </a:outerShdw>
                </a:effectLst>
                <a:latin typeface="Gabriola" pitchFamily="82" charset="0"/>
              </a:rPr>
            </a:br>
            <a:r>
              <a:rPr lang="en-US" sz="4400" dirty="0">
                <a:effectLst>
                  <a:outerShdw blurRad="50800" dist="38100" dir="2700000" algn="tl" rotWithShape="0">
                    <a:prstClr val="black"/>
                  </a:outerShdw>
                </a:effectLst>
                <a:latin typeface="Gabriola" pitchFamily="82" charset="0"/>
              </a:rPr>
              <a:t>it is! (Genesis 6.7) </a:t>
            </a:r>
          </a:p>
          <a:p>
            <a:pPr marL="571500" indent="-571500">
              <a:buFont typeface="System Font Regular"/>
              <a:buChar char="⁃"/>
            </a:pPr>
            <a:r>
              <a:rPr lang="en-US" sz="4400" dirty="0">
                <a:effectLst>
                  <a:outerShdw blurRad="50800" dist="38100" dir="2700000" algn="tl" rotWithShape="0">
                    <a:prstClr val="black"/>
                  </a:outerShdw>
                </a:effectLst>
                <a:latin typeface="Gabriola" pitchFamily="82" charset="0"/>
              </a:rPr>
              <a:t>God knows His remnant, no matter how small the remnant may be (Genesis 6.8-9) </a:t>
            </a:r>
          </a:p>
          <a:p>
            <a:pPr marL="571500" indent="-571500">
              <a:buFont typeface="System Font Regular"/>
              <a:buChar char="⁃"/>
            </a:pPr>
            <a:r>
              <a:rPr lang="en-US" sz="4400" dirty="0">
                <a:effectLst>
                  <a:outerShdw blurRad="50800" dist="38100" dir="2700000" algn="tl" rotWithShape="0">
                    <a:prstClr val="black"/>
                  </a:outerShdw>
                </a:effectLst>
                <a:latin typeface="Gabriola" pitchFamily="82" charset="0"/>
              </a:rPr>
              <a:t>The remnant put their faith in God, and are rewarded for it! (Genesis 6.14,18,22; 7.23)</a:t>
            </a:r>
          </a:p>
        </p:txBody>
      </p:sp>
    </p:spTree>
    <p:extLst>
      <p:ext uri="{BB962C8B-B14F-4D97-AF65-F5344CB8AC3E}">
        <p14:creationId xmlns:p14="http://schemas.microsoft.com/office/powerpoint/2010/main" val="204461340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blur&#10;&#10;Description automatically generated">
            <a:extLst>
              <a:ext uri="{FF2B5EF4-FFF2-40B4-BE49-F238E27FC236}">
                <a16:creationId xmlns:a16="http://schemas.microsoft.com/office/drawing/2014/main" id="{D2F1071A-23CE-0C4E-A761-74E433C14040}"/>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BD8DFBE7-6D18-DE40-98DE-41B75508CF4F}"/>
              </a:ext>
            </a:extLst>
          </p:cNvPr>
          <p:cNvSpPr txBox="1"/>
          <p:nvPr/>
        </p:nvSpPr>
        <p:spPr>
          <a:xfrm>
            <a:off x="300038" y="2705725"/>
            <a:ext cx="9586912" cy="1446550"/>
          </a:xfrm>
          <a:prstGeom prst="rect">
            <a:avLst/>
          </a:prstGeom>
          <a:noFill/>
        </p:spPr>
        <p:txBody>
          <a:bodyPr wrap="square" rtlCol="0">
            <a:spAutoFit/>
          </a:bodyPr>
          <a:lstStyle/>
          <a:p>
            <a:r>
              <a:rPr lang="en-US" sz="8800" dirty="0">
                <a:effectLst>
                  <a:glow rad="25400">
                    <a:srgbClr val="FFFF00">
                      <a:alpha val="40000"/>
                    </a:srgbClr>
                  </a:glow>
                </a:effectLst>
                <a:latin typeface="Gabriola" pitchFamily="82" charset="0"/>
              </a:rPr>
              <a:t>Identify as the  Remnant</a:t>
            </a:r>
          </a:p>
        </p:txBody>
      </p:sp>
    </p:spTree>
    <p:extLst>
      <p:ext uri="{BB962C8B-B14F-4D97-AF65-F5344CB8AC3E}">
        <p14:creationId xmlns:p14="http://schemas.microsoft.com/office/powerpoint/2010/main" val="1764557927"/>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blur&#10;&#10;Description automatically generated">
            <a:extLst>
              <a:ext uri="{FF2B5EF4-FFF2-40B4-BE49-F238E27FC236}">
                <a16:creationId xmlns:a16="http://schemas.microsoft.com/office/drawing/2014/main" id="{D2F1071A-23CE-0C4E-A761-74E433C14040}"/>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BD8DFBE7-6D18-DE40-98DE-41B75508CF4F}"/>
              </a:ext>
            </a:extLst>
          </p:cNvPr>
          <p:cNvSpPr txBox="1"/>
          <p:nvPr/>
        </p:nvSpPr>
        <p:spPr>
          <a:xfrm>
            <a:off x="463463" y="1565856"/>
            <a:ext cx="8016657" cy="2800767"/>
          </a:xfrm>
          <a:prstGeom prst="rect">
            <a:avLst/>
          </a:prstGeom>
          <a:noFill/>
        </p:spPr>
        <p:txBody>
          <a:bodyPr wrap="square" rtlCol="0">
            <a:spAutoFit/>
          </a:bodyPr>
          <a:lstStyle/>
          <a:p>
            <a:r>
              <a:rPr lang="en-US" sz="4400" dirty="0">
                <a:effectLst/>
                <a:latin typeface="Gabriola" pitchFamily="82" charset="0"/>
              </a:rPr>
              <a:t>“But now for a brief moment grace has been shown from the Lord our God, to leave us an escaped remnant and to give us a peg in His holy place...” (Ezra 9:8, NASB95) </a:t>
            </a:r>
          </a:p>
        </p:txBody>
      </p:sp>
    </p:spTree>
    <p:extLst>
      <p:ext uri="{BB962C8B-B14F-4D97-AF65-F5344CB8AC3E}">
        <p14:creationId xmlns:p14="http://schemas.microsoft.com/office/powerpoint/2010/main" val="3448703732"/>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blur&#10;&#10;Description automatically generated">
            <a:extLst>
              <a:ext uri="{FF2B5EF4-FFF2-40B4-BE49-F238E27FC236}">
                <a16:creationId xmlns:a16="http://schemas.microsoft.com/office/drawing/2014/main" id="{D2F1071A-23CE-0C4E-A761-74E433C14040}"/>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BD8DFBE7-6D18-DE40-98DE-41B75508CF4F}"/>
              </a:ext>
            </a:extLst>
          </p:cNvPr>
          <p:cNvSpPr txBox="1"/>
          <p:nvPr/>
        </p:nvSpPr>
        <p:spPr>
          <a:xfrm>
            <a:off x="1390389" y="2705725"/>
            <a:ext cx="5899759" cy="1446550"/>
          </a:xfrm>
          <a:prstGeom prst="rect">
            <a:avLst/>
          </a:prstGeom>
          <a:noFill/>
        </p:spPr>
        <p:txBody>
          <a:bodyPr wrap="square" rtlCol="0">
            <a:spAutoFit/>
          </a:bodyPr>
          <a:lstStyle/>
          <a:p>
            <a:r>
              <a:rPr lang="en-US" sz="8800" dirty="0">
                <a:effectLst>
                  <a:glow rad="50800">
                    <a:srgbClr val="FFFF00">
                      <a:alpha val="40000"/>
                    </a:srgbClr>
                  </a:glow>
                </a:effectLst>
                <a:latin typeface="Gabriola" pitchFamily="82" charset="0"/>
              </a:rPr>
              <a:t>God’s Remnant</a:t>
            </a:r>
          </a:p>
        </p:txBody>
      </p:sp>
    </p:spTree>
    <p:extLst>
      <p:ext uri="{BB962C8B-B14F-4D97-AF65-F5344CB8AC3E}">
        <p14:creationId xmlns:p14="http://schemas.microsoft.com/office/powerpoint/2010/main" val="3979839086"/>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blur&#10;&#10;Description automatically generated">
            <a:extLst>
              <a:ext uri="{FF2B5EF4-FFF2-40B4-BE49-F238E27FC236}">
                <a16:creationId xmlns:a16="http://schemas.microsoft.com/office/drawing/2014/main" id="{D2F1071A-23CE-0C4E-A761-74E433C14040}"/>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BD8DFBE7-6D18-DE40-98DE-41B75508CF4F}"/>
              </a:ext>
            </a:extLst>
          </p:cNvPr>
          <p:cNvSpPr txBox="1"/>
          <p:nvPr/>
        </p:nvSpPr>
        <p:spPr>
          <a:xfrm>
            <a:off x="463463" y="1565856"/>
            <a:ext cx="8016657" cy="2800767"/>
          </a:xfrm>
          <a:prstGeom prst="rect">
            <a:avLst/>
          </a:prstGeom>
          <a:noFill/>
        </p:spPr>
        <p:txBody>
          <a:bodyPr wrap="square" rtlCol="0">
            <a:spAutoFit/>
          </a:bodyPr>
          <a:lstStyle/>
          <a:p>
            <a:r>
              <a:rPr lang="en-US" sz="4400" dirty="0">
                <a:effectLst/>
                <a:latin typeface="Gabriola" pitchFamily="82" charset="0"/>
              </a:rPr>
              <a:t>“But now for a brief moment grace has been shown from the Lord our God, to leave us an escaped remnant and to give us a peg in His holy place...” (Ezra 9:8, NASB95) </a:t>
            </a:r>
          </a:p>
        </p:txBody>
      </p:sp>
    </p:spTree>
    <p:extLst>
      <p:ext uri="{BB962C8B-B14F-4D97-AF65-F5344CB8AC3E}">
        <p14:creationId xmlns:p14="http://schemas.microsoft.com/office/powerpoint/2010/main" val="1777494645"/>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E385714E-DE4F-5F47-80BA-4A19C59A2866}"/>
              </a:ext>
            </a:extLst>
          </p:cNvPr>
          <p:cNvPicPr>
            <a:picLocks noChangeAspect="1"/>
          </p:cNvPicPr>
          <p:nvPr/>
        </p:nvPicPr>
        <p:blipFill rotWithShape="1">
          <a:blip r:embed="rId2"/>
          <a:srcRect t="19"/>
          <a:stretch/>
        </p:blipFill>
        <p:spPr>
          <a:xfrm>
            <a:off x="20" y="1282"/>
            <a:ext cx="12194260" cy="6858000"/>
          </a:xfrm>
          <a:prstGeom prst="rect">
            <a:avLst/>
          </a:prstGeom>
        </p:spPr>
      </p:pic>
      <p:sp>
        <p:nvSpPr>
          <p:cNvPr id="4" name="TextBox 3">
            <a:extLst>
              <a:ext uri="{FF2B5EF4-FFF2-40B4-BE49-F238E27FC236}">
                <a16:creationId xmlns:a16="http://schemas.microsoft.com/office/drawing/2014/main" id="{63131287-210B-9C43-AF99-63AB5E4E7DC6}"/>
              </a:ext>
            </a:extLst>
          </p:cNvPr>
          <p:cNvSpPr txBox="1"/>
          <p:nvPr/>
        </p:nvSpPr>
        <p:spPr>
          <a:xfrm>
            <a:off x="990927" y="2151727"/>
            <a:ext cx="9215437" cy="2431435"/>
          </a:xfrm>
          <a:prstGeom prst="rect">
            <a:avLst/>
          </a:prstGeom>
          <a:noFill/>
        </p:spPr>
        <p:txBody>
          <a:bodyPr wrap="square" rtlCol="0">
            <a:spAutoFit/>
          </a:bodyPr>
          <a:lstStyle/>
          <a:p>
            <a:r>
              <a:rPr lang="en-US" sz="4000" dirty="0">
                <a:solidFill>
                  <a:srgbClr val="0070C0"/>
                </a:solidFill>
                <a:latin typeface="Century" panose="02040604050505020304" pitchFamily="18" charset="0"/>
              </a:rPr>
              <a:t>“For wee must consider that we shall be as a city upon a hill. The eyes of all people are upon us.”</a:t>
            </a:r>
          </a:p>
          <a:p>
            <a:pPr algn="r"/>
            <a:r>
              <a:rPr lang="en-US" sz="3200" dirty="0">
                <a:solidFill>
                  <a:srgbClr val="0070C0"/>
                </a:solidFill>
                <a:latin typeface="Century" panose="02040604050505020304" pitchFamily="18" charset="0"/>
              </a:rPr>
              <a:t>- John Winthrop, 1630 </a:t>
            </a:r>
          </a:p>
        </p:txBody>
      </p:sp>
    </p:spTree>
    <p:extLst>
      <p:ext uri="{BB962C8B-B14F-4D97-AF65-F5344CB8AC3E}">
        <p14:creationId xmlns:p14="http://schemas.microsoft.com/office/powerpoint/2010/main" val="3186617242"/>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E385714E-DE4F-5F47-80BA-4A19C59A2866}"/>
              </a:ext>
            </a:extLst>
          </p:cNvPr>
          <p:cNvPicPr>
            <a:picLocks noChangeAspect="1"/>
          </p:cNvPicPr>
          <p:nvPr/>
        </p:nvPicPr>
        <p:blipFill rotWithShape="1">
          <a:blip r:embed="rId2"/>
          <a:srcRect t="19"/>
          <a:stretch/>
        </p:blipFill>
        <p:spPr>
          <a:xfrm>
            <a:off x="20" y="1282"/>
            <a:ext cx="12194260" cy="6858000"/>
          </a:xfrm>
          <a:prstGeom prst="rect">
            <a:avLst/>
          </a:prstGeom>
        </p:spPr>
      </p:pic>
      <p:sp>
        <p:nvSpPr>
          <p:cNvPr id="4" name="TextBox 3">
            <a:extLst>
              <a:ext uri="{FF2B5EF4-FFF2-40B4-BE49-F238E27FC236}">
                <a16:creationId xmlns:a16="http://schemas.microsoft.com/office/drawing/2014/main" id="{63131287-210B-9C43-AF99-63AB5E4E7DC6}"/>
              </a:ext>
            </a:extLst>
          </p:cNvPr>
          <p:cNvSpPr txBox="1"/>
          <p:nvPr/>
        </p:nvSpPr>
        <p:spPr>
          <a:xfrm>
            <a:off x="1003453" y="982176"/>
            <a:ext cx="9215437" cy="4893647"/>
          </a:xfrm>
          <a:prstGeom prst="rect">
            <a:avLst/>
          </a:prstGeom>
          <a:noFill/>
        </p:spPr>
        <p:txBody>
          <a:bodyPr wrap="square" rtlCol="0">
            <a:spAutoFit/>
          </a:bodyPr>
          <a:lstStyle/>
          <a:p>
            <a:r>
              <a:rPr lang="en-US" sz="4000" dirty="0">
                <a:solidFill>
                  <a:srgbClr val="0070C0"/>
                </a:solidFill>
                <a:latin typeface="Century" panose="02040604050505020304" pitchFamily="18" charset="0"/>
              </a:rPr>
              <a:t>“We hold these truths to be self-evident, that all men are created equal, that they are endowed by their Creator with certain unalienable Rights, that among these are Life, Liberty and the pursuit of Happiness.” </a:t>
            </a:r>
          </a:p>
          <a:p>
            <a:pPr algn="r"/>
            <a:r>
              <a:rPr lang="en-US" sz="3200" dirty="0">
                <a:solidFill>
                  <a:srgbClr val="0070C0"/>
                </a:solidFill>
                <a:latin typeface="Century" panose="02040604050505020304" pitchFamily="18" charset="0"/>
              </a:rPr>
              <a:t>- Declaration of Independence, 1776 </a:t>
            </a:r>
          </a:p>
        </p:txBody>
      </p:sp>
    </p:spTree>
    <p:extLst>
      <p:ext uri="{BB962C8B-B14F-4D97-AF65-F5344CB8AC3E}">
        <p14:creationId xmlns:p14="http://schemas.microsoft.com/office/powerpoint/2010/main" val="2252264408"/>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E385714E-DE4F-5F47-80BA-4A19C59A2866}"/>
              </a:ext>
            </a:extLst>
          </p:cNvPr>
          <p:cNvPicPr>
            <a:picLocks noChangeAspect="1"/>
          </p:cNvPicPr>
          <p:nvPr/>
        </p:nvPicPr>
        <p:blipFill rotWithShape="1">
          <a:blip r:embed="rId2"/>
          <a:srcRect t="19"/>
          <a:stretch/>
        </p:blipFill>
        <p:spPr>
          <a:xfrm>
            <a:off x="20" y="1282"/>
            <a:ext cx="12194260" cy="6858000"/>
          </a:xfrm>
          <a:prstGeom prst="rect">
            <a:avLst/>
          </a:prstGeom>
        </p:spPr>
      </p:pic>
      <p:sp>
        <p:nvSpPr>
          <p:cNvPr id="4" name="TextBox 3">
            <a:extLst>
              <a:ext uri="{FF2B5EF4-FFF2-40B4-BE49-F238E27FC236}">
                <a16:creationId xmlns:a16="http://schemas.microsoft.com/office/drawing/2014/main" id="{63131287-210B-9C43-AF99-63AB5E4E7DC6}"/>
              </a:ext>
            </a:extLst>
          </p:cNvPr>
          <p:cNvSpPr txBox="1"/>
          <p:nvPr/>
        </p:nvSpPr>
        <p:spPr>
          <a:xfrm>
            <a:off x="1041031" y="1508269"/>
            <a:ext cx="9215437" cy="4278094"/>
          </a:xfrm>
          <a:prstGeom prst="rect">
            <a:avLst/>
          </a:prstGeom>
          <a:noFill/>
        </p:spPr>
        <p:txBody>
          <a:bodyPr wrap="square" rtlCol="0">
            <a:spAutoFit/>
          </a:bodyPr>
          <a:lstStyle/>
          <a:p>
            <a:r>
              <a:rPr lang="en-US" sz="4000" dirty="0">
                <a:solidFill>
                  <a:srgbClr val="0070C0"/>
                </a:solidFill>
                <a:latin typeface="Century" panose="02040604050505020304" pitchFamily="18" charset="0"/>
              </a:rPr>
              <a:t>“the will of God hath parted us, and the deed is registered for eternity. When she shall be a spot scarcely visible among the nations, America shall flourish the favorite of Heaven and the friend of mankind.” </a:t>
            </a:r>
          </a:p>
          <a:p>
            <a:pPr algn="r"/>
            <a:r>
              <a:rPr lang="en-US" sz="3200" dirty="0">
                <a:solidFill>
                  <a:srgbClr val="0070C0"/>
                </a:solidFill>
                <a:latin typeface="Century" panose="02040604050505020304" pitchFamily="18" charset="0"/>
              </a:rPr>
              <a:t>- Thomas Paine, 1777 </a:t>
            </a:r>
          </a:p>
        </p:txBody>
      </p:sp>
    </p:spTree>
    <p:extLst>
      <p:ext uri="{BB962C8B-B14F-4D97-AF65-F5344CB8AC3E}">
        <p14:creationId xmlns:p14="http://schemas.microsoft.com/office/powerpoint/2010/main" val="3065781148"/>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E385714E-DE4F-5F47-80BA-4A19C59A2866}"/>
              </a:ext>
            </a:extLst>
          </p:cNvPr>
          <p:cNvPicPr>
            <a:picLocks noChangeAspect="1"/>
          </p:cNvPicPr>
          <p:nvPr/>
        </p:nvPicPr>
        <p:blipFill rotWithShape="1">
          <a:blip r:embed="rId2"/>
          <a:srcRect t="19"/>
          <a:stretch/>
        </p:blipFill>
        <p:spPr>
          <a:xfrm>
            <a:off x="20" y="1282"/>
            <a:ext cx="12194260" cy="6858000"/>
          </a:xfrm>
          <a:prstGeom prst="rect">
            <a:avLst/>
          </a:prstGeom>
        </p:spPr>
      </p:pic>
      <p:sp>
        <p:nvSpPr>
          <p:cNvPr id="4" name="TextBox 3">
            <a:extLst>
              <a:ext uri="{FF2B5EF4-FFF2-40B4-BE49-F238E27FC236}">
                <a16:creationId xmlns:a16="http://schemas.microsoft.com/office/drawing/2014/main" id="{63131287-210B-9C43-AF99-63AB5E4E7DC6}"/>
              </a:ext>
            </a:extLst>
          </p:cNvPr>
          <p:cNvSpPr txBox="1"/>
          <p:nvPr/>
        </p:nvSpPr>
        <p:spPr>
          <a:xfrm>
            <a:off x="1003453" y="366623"/>
            <a:ext cx="9215437" cy="6124754"/>
          </a:xfrm>
          <a:prstGeom prst="rect">
            <a:avLst/>
          </a:prstGeom>
          <a:noFill/>
        </p:spPr>
        <p:txBody>
          <a:bodyPr wrap="square" rtlCol="0">
            <a:spAutoFit/>
          </a:bodyPr>
          <a:lstStyle/>
          <a:p>
            <a:r>
              <a:rPr lang="en-US" sz="4000" dirty="0">
                <a:solidFill>
                  <a:srgbClr val="0070C0"/>
                </a:solidFill>
                <a:latin typeface="Century" panose="02040604050505020304" pitchFamily="18" charset="0"/>
              </a:rPr>
              <a:t>“No people can be bound to  acknowledge and adore the invisible hand, which conducts the affairs of men more than the people of the United States, every step, by which they have advanced to the character of an independent nation, seems to have been distinguished by some token of providential agency.”  </a:t>
            </a:r>
          </a:p>
          <a:p>
            <a:pPr algn="r"/>
            <a:r>
              <a:rPr lang="en-US" sz="3200" dirty="0">
                <a:solidFill>
                  <a:srgbClr val="0070C0"/>
                </a:solidFill>
                <a:latin typeface="Century" panose="02040604050505020304" pitchFamily="18" charset="0"/>
              </a:rPr>
              <a:t>- George Washington, 1789 </a:t>
            </a:r>
          </a:p>
        </p:txBody>
      </p:sp>
    </p:spTree>
    <p:extLst>
      <p:ext uri="{BB962C8B-B14F-4D97-AF65-F5344CB8AC3E}">
        <p14:creationId xmlns:p14="http://schemas.microsoft.com/office/powerpoint/2010/main" val="1677789665"/>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E385714E-DE4F-5F47-80BA-4A19C59A2866}"/>
              </a:ext>
            </a:extLst>
          </p:cNvPr>
          <p:cNvPicPr>
            <a:picLocks noChangeAspect="1"/>
          </p:cNvPicPr>
          <p:nvPr/>
        </p:nvPicPr>
        <p:blipFill rotWithShape="1">
          <a:blip r:embed="rId2"/>
          <a:srcRect t="19"/>
          <a:stretch/>
        </p:blipFill>
        <p:spPr>
          <a:xfrm>
            <a:off x="20" y="1282"/>
            <a:ext cx="12194260" cy="6858000"/>
          </a:xfrm>
          <a:prstGeom prst="rect">
            <a:avLst/>
          </a:prstGeom>
        </p:spPr>
      </p:pic>
      <p:sp>
        <p:nvSpPr>
          <p:cNvPr id="4" name="TextBox 3">
            <a:extLst>
              <a:ext uri="{FF2B5EF4-FFF2-40B4-BE49-F238E27FC236}">
                <a16:creationId xmlns:a16="http://schemas.microsoft.com/office/drawing/2014/main" id="{63131287-210B-9C43-AF99-63AB5E4E7DC6}"/>
              </a:ext>
            </a:extLst>
          </p:cNvPr>
          <p:cNvSpPr txBox="1"/>
          <p:nvPr/>
        </p:nvSpPr>
        <p:spPr>
          <a:xfrm>
            <a:off x="928297" y="1905506"/>
            <a:ext cx="9215437" cy="3046988"/>
          </a:xfrm>
          <a:prstGeom prst="rect">
            <a:avLst/>
          </a:prstGeom>
          <a:noFill/>
        </p:spPr>
        <p:txBody>
          <a:bodyPr wrap="square" rtlCol="0">
            <a:spAutoFit/>
          </a:bodyPr>
          <a:lstStyle/>
          <a:p>
            <a:r>
              <a:rPr lang="en-US" sz="4000" dirty="0">
                <a:solidFill>
                  <a:srgbClr val="0070C0"/>
                </a:solidFill>
                <a:latin typeface="Century" panose="02040604050505020304" pitchFamily="18" charset="0"/>
              </a:rPr>
              <a:t>“‘Give to him that is needy’ is the </a:t>
            </a:r>
            <a:r>
              <a:rPr lang="en-US" sz="4000" dirty="0" err="1">
                <a:solidFill>
                  <a:srgbClr val="0070C0"/>
                </a:solidFill>
                <a:latin typeface="Century" panose="02040604050505020304" pitchFamily="18" charset="0"/>
              </a:rPr>
              <a:t>christian</a:t>
            </a:r>
            <a:r>
              <a:rPr lang="en-US" sz="4000" dirty="0">
                <a:solidFill>
                  <a:srgbClr val="0070C0"/>
                </a:solidFill>
                <a:latin typeface="Century" panose="02040604050505020304" pitchFamily="18" charset="0"/>
              </a:rPr>
              <a:t> rule of charity; but ‘Take from him that is needy’ is the rule of slavery.”   </a:t>
            </a:r>
          </a:p>
          <a:p>
            <a:pPr algn="r"/>
            <a:r>
              <a:rPr lang="en-US" sz="3200" dirty="0">
                <a:solidFill>
                  <a:srgbClr val="0070C0"/>
                </a:solidFill>
                <a:latin typeface="Century" panose="02040604050505020304" pitchFamily="18" charset="0"/>
              </a:rPr>
              <a:t>- Abraham Lincoln, 1858 </a:t>
            </a:r>
          </a:p>
        </p:txBody>
      </p:sp>
    </p:spTree>
    <p:extLst>
      <p:ext uri="{BB962C8B-B14F-4D97-AF65-F5344CB8AC3E}">
        <p14:creationId xmlns:p14="http://schemas.microsoft.com/office/powerpoint/2010/main" val="459613392"/>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E385714E-DE4F-5F47-80BA-4A19C59A2866}"/>
              </a:ext>
            </a:extLst>
          </p:cNvPr>
          <p:cNvPicPr>
            <a:picLocks noChangeAspect="1"/>
          </p:cNvPicPr>
          <p:nvPr/>
        </p:nvPicPr>
        <p:blipFill rotWithShape="1">
          <a:blip r:embed="rId2"/>
          <a:srcRect t="19"/>
          <a:stretch/>
        </p:blipFill>
        <p:spPr>
          <a:xfrm>
            <a:off x="20" y="1282"/>
            <a:ext cx="12194260" cy="6858000"/>
          </a:xfrm>
          <a:prstGeom prst="rect">
            <a:avLst/>
          </a:prstGeom>
        </p:spPr>
      </p:pic>
      <p:sp>
        <p:nvSpPr>
          <p:cNvPr id="4" name="TextBox 3">
            <a:extLst>
              <a:ext uri="{FF2B5EF4-FFF2-40B4-BE49-F238E27FC236}">
                <a16:creationId xmlns:a16="http://schemas.microsoft.com/office/drawing/2014/main" id="{63131287-210B-9C43-AF99-63AB5E4E7DC6}"/>
              </a:ext>
            </a:extLst>
          </p:cNvPr>
          <p:cNvSpPr txBox="1"/>
          <p:nvPr/>
        </p:nvSpPr>
        <p:spPr>
          <a:xfrm>
            <a:off x="953349" y="2521059"/>
            <a:ext cx="9215437" cy="1815882"/>
          </a:xfrm>
          <a:prstGeom prst="rect">
            <a:avLst/>
          </a:prstGeom>
          <a:noFill/>
        </p:spPr>
        <p:txBody>
          <a:bodyPr wrap="square" rtlCol="0">
            <a:spAutoFit/>
          </a:bodyPr>
          <a:lstStyle/>
          <a:p>
            <a:r>
              <a:rPr lang="en-US" sz="4000" dirty="0">
                <a:solidFill>
                  <a:srgbClr val="0070C0"/>
                </a:solidFill>
                <a:latin typeface="Century" panose="02040604050505020304" pitchFamily="18" charset="0"/>
              </a:rPr>
              <a:t>“Now is the time to make justice a reality to all of God’s children.”    </a:t>
            </a:r>
          </a:p>
          <a:p>
            <a:pPr algn="r"/>
            <a:r>
              <a:rPr lang="en-US" sz="3200" dirty="0">
                <a:solidFill>
                  <a:srgbClr val="0070C0"/>
                </a:solidFill>
                <a:latin typeface="Century" panose="02040604050505020304" pitchFamily="18" charset="0"/>
              </a:rPr>
              <a:t>- Martin Luther King, 1963 </a:t>
            </a:r>
          </a:p>
        </p:txBody>
      </p:sp>
    </p:spTree>
    <p:extLst>
      <p:ext uri="{BB962C8B-B14F-4D97-AF65-F5344CB8AC3E}">
        <p14:creationId xmlns:p14="http://schemas.microsoft.com/office/powerpoint/2010/main" val="1211626115"/>
      </p:ext>
    </p:extLst>
  </p:cSld>
  <p:clrMapOvr>
    <a:masterClrMapping/>
  </p:clrMapOvr>
  <p:transition spd="slow">
    <p:fade/>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472</Words>
  <Application>Microsoft Office PowerPoint</Application>
  <PresentationFormat>Widescreen</PresentationFormat>
  <Paragraphs>26</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Gabriola</vt:lpstr>
      <vt:lpstr>Arial</vt:lpstr>
      <vt:lpstr>Calibri Light</vt:lpstr>
      <vt:lpstr>Calibri</vt:lpstr>
      <vt:lpstr>Century</vt:lpstr>
      <vt:lpstr>System Font Regular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Creel</dc:creator>
  <cp:lastModifiedBy>Joshua Creel</cp:lastModifiedBy>
  <cp:revision>3</cp:revision>
  <dcterms:created xsi:type="dcterms:W3CDTF">2021-12-30T19:41:49Z</dcterms:created>
  <dcterms:modified xsi:type="dcterms:W3CDTF">2022-01-02T15:46:30Z</dcterms:modified>
</cp:coreProperties>
</file>