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56" r:id="rId5"/>
    <p:sldId id="261" r:id="rId6"/>
    <p:sldId id="264" r:id="rId7"/>
    <p:sldId id="265" r:id="rId8"/>
    <p:sldId id="266" r:id="rId9"/>
    <p:sldId id="267" r:id="rId10"/>
    <p:sldId id="268" r:id="rId11"/>
    <p:sldId id="257" r:id="rId12"/>
    <p:sldId id="262" r:id="rId13"/>
    <p:sldId id="258" r:id="rId14"/>
    <p:sldId id="259" r:id="rId15"/>
    <p:sldId id="260"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D926F-60B0-7C45-BD49-D8290BF071E0}" v="420" dt="2022-01-16T12:45:35.860"/>
    <p1510:client id="{FFF013E7-ABD5-5EB2-AD05-44919D51F50D}" v="66" dt="2022-01-14T12:13:49.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autoAdjust="0"/>
  </p:normalViewPr>
  <p:slideViewPr>
    <p:cSldViewPr snapToGrid="0">
      <p:cViewPr varScale="1">
        <p:scale>
          <a:sx n="70" d="100"/>
          <a:sy n="70" d="100"/>
        </p:scale>
        <p:origin x="90" y="8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7E2813-601B-4697-B14D-165027600992}" type="datetimeFigureOut">
              <a:rPr lang="en-US" smtClean="0"/>
              <a:t>1/16/2022</a:t>
            </a:fld>
            <a:endParaRPr lang="en-US"/>
          </a:p>
        </p:txBody>
      </p:sp>
      <p:sp>
        <p:nvSpPr>
          <p:cNvPr id="4" name="Footer Placeholder 3">
            <a:extLst>
              <a:ext uri="{FF2B5EF4-FFF2-40B4-BE49-F238E27FC236}">
                <a16:creationId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5EF03-110B-4710-A708-FEF1927612B9}" type="slidenum">
              <a:rPr lang="en-US" smtClean="0"/>
              <a:t>‹#›</a:t>
            </a:fld>
            <a:endParaRPr lang="en-US"/>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F8F91-4F38-4A01-947F-C76C21BA8A7A}"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CCA95-4F40-4CDD-BF1E-B8C9EB86EE73}" type="slidenum">
              <a:rPr lang="en-US" smtClean="0"/>
              <a:t>‹#›</a:t>
            </a:fld>
            <a:endParaRPr lang="en-US"/>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CCA95-4F40-4CDD-BF1E-B8C9EB86EE73}" type="slidenum">
              <a:rPr lang="en-US" smtClean="0"/>
              <a:t>1</a:t>
            </a:fld>
            <a:endParaRPr lang="en-US"/>
          </a:p>
        </p:txBody>
      </p:sp>
    </p:spTree>
    <p:extLst>
      <p:ext uri="{BB962C8B-B14F-4D97-AF65-F5344CB8AC3E}">
        <p14:creationId xmlns:p14="http://schemas.microsoft.com/office/powerpoint/2010/main" val="3031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noProof="0"/>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rIns="45720"/>
          <a:lstStyle/>
          <a:p>
            <a:fld id="{600CBFCC-E1FF-473E-BF42-70E7405CF173}" type="slidenum">
              <a:rPr lang="en-US" noProof="0" smtClean="0"/>
              <a:t>‹#›</a:t>
            </a:fld>
            <a:endParaRPr lang="en-US" noProof="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2608751" y="970410"/>
            <a:ext cx="6466903" cy="5079534"/>
          </a:xfrm>
        </p:spPr>
        <p:txBody>
          <a:bodyPr vert="eaVe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en-US" noProof="0" smtClean="0"/>
              <a:t>‹#›</a:t>
            </a:fld>
            <a:endParaRPr lang="en-US" noProof="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hasCustomPrompt="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600CBFCC-E1FF-473E-BF42-70E7405CF173}" type="slidenum">
              <a:rPr lang="en-US" noProof="0" smtClean="0"/>
              <a:t>‹#›</a:t>
            </a:fld>
            <a:endParaRPr lang="en-US" noProof="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666635" y="2851331"/>
            <a:ext cx="3899798" cy="30714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600CBFCC-E1FF-473E-BF42-70E7405CF173}" type="slidenum">
              <a:rPr lang="en-US" noProof="0" smtClean="0"/>
              <a:t>‹#›</a:t>
            </a:fld>
            <a:endParaRPr lang="en-US" noProof="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en-US" noProof="0" smtClean="0"/>
              <a:t>1/16/2022</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600CBFCC-E1FF-473E-BF42-70E7405CF173}" type="slidenum">
              <a:rPr lang="en-US" noProof="0" smtClean="0"/>
              <a:t>‹#›</a:t>
            </a:fld>
            <a:endParaRPr lang="en-US" noProof="0"/>
          </a:p>
        </p:txBody>
      </p:sp>
    </p:spTree>
    <p:extLst>
      <p:ext uri="{BB962C8B-B14F-4D97-AF65-F5344CB8AC3E}">
        <p14:creationId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16.01.2022</a:t>
            </a:fld>
            <a:endParaRPr lang="tr-T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p:txBody>
          <a:bodyPr/>
          <a:lstStyle/>
          <a:p>
            <a:r>
              <a:rPr lang="en-US" dirty="0">
                <a:cs typeface="Arial"/>
              </a:rPr>
              <a:t>John 10</a:t>
            </a:r>
            <a:endParaRPr lang="en-US" dirty="0"/>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9899-37C5-4554-AF6C-098E5BE408B8}"/>
              </a:ext>
            </a:extLst>
          </p:cNvPr>
          <p:cNvSpPr>
            <a:spLocks noGrp="1"/>
          </p:cNvSpPr>
          <p:nvPr>
            <p:ph type="title"/>
          </p:nvPr>
        </p:nvSpPr>
        <p:spPr>
          <a:xfrm>
            <a:off x="2539921" y="520509"/>
            <a:ext cx="7958331" cy="1077229"/>
          </a:xfrm>
        </p:spPr>
        <p:txBody>
          <a:bodyPr/>
          <a:lstStyle/>
          <a:p>
            <a:pPr algn="ctr"/>
            <a:r>
              <a:rPr lang="en-US" dirty="0">
                <a:solidFill>
                  <a:schemeClr val="accent4"/>
                </a:solidFill>
                <a:cs typeface="Arial" panose="020B0604020202020204"/>
              </a:rPr>
              <a:t>The gate of the sheep</a:t>
            </a:r>
          </a:p>
        </p:txBody>
      </p:sp>
      <p:sp>
        <p:nvSpPr>
          <p:cNvPr id="3" name="Content Placeholder 2">
            <a:extLst>
              <a:ext uri="{FF2B5EF4-FFF2-40B4-BE49-F238E27FC236}">
                <a16:creationId xmlns:a16="http://schemas.microsoft.com/office/drawing/2014/main" id="{5E8E9AC3-806D-44E9-A779-0254432BE996}"/>
              </a:ext>
            </a:extLst>
          </p:cNvPr>
          <p:cNvSpPr>
            <a:spLocks noGrp="1"/>
          </p:cNvSpPr>
          <p:nvPr>
            <p:ph idx="1"/>
          </p:nvPr>
        </p:nvSpPr>
        <p:spPr>
          <a:xfrm>
            <a:off x="2169750" y="1419514"/>
            <a:ext cx="8817331" cy="5090505"/>
          </a:xfrm>
        </p:spPr>
        <p:txBody>
          <a:bodyPr vert="horz" lIns="91440" tIns="45720" rIns="91440" bIns="45720" rtlCol="0" anchor="ctr">
            <a:noAutofit/>
          </a:bodyPr>
          <a:lstStyle/>
          <a:p>
            <a:pPr marL="344170" indent="-344170"/>
            <a:r>
              <a:rPr lang="en-US" sz="2400" dirty="0">
                <a:ea typeface="+mn-lt"/>
                <a:cs typeface="+mn-lt"/>
              </a:rPr>
              <a:t>“Very truly, I tell you, anyone who does not enter the sheepfold by the gate but climbs in by another way is a thief and a bandit. </a:t>
            </a:r>
            <a:r>
              <a:rPr lang="en-US" sz="2400" b="1" baseline="30000" dirty="0">
                <a:ea typeface="+mn-lt"/>
                <a:cs typeface="+mn-lt"/>
              </a:rPr>
              <a:t>2 </a:t>
            </a:r>
            <a:r>
              <a:rPr lang="en-US" sz="2400" dirty="0">
                <a:ea typeface="+mn-lt"/>
                <a:cs typeface="+mn-lt"/>
              </a:rPr>
              <a:t>The one who enters by the gate is the shepherd of the sheep. </a:t>
            </a:r>
            <a:r>
              <a:rPr lang="en-US" sz="2400" b="1" baseline="30000" dirty="0">
                <a:ea typeface="+mn-lt"/>
                <a:cs typeface="+mn-lt"/>
              </a:rPr>
              <a:t>3 </a:t>
            </a:r>
            <a:r>
              <a:rPr lang="en-US" sz="2400" dirty="0">
                <a:ea typeface="+mn-lt"/>
                <a:cs typeface="+mn-lt"/>
              </a:rPr>
              <a:t>The gatekeeper opens the gate for him, and the sheep hear his voice. He calls his own sheep by name and leads them out. </a:t>
            </a:r>
            <a:r>
              <a:rPr lang="en-US" sz="2400" b="1" baseline="30000" dirty="0">
                <a:ea typeface="+mn-lt"/>
                <a:cs typeface="+mn-lt"/>
              </a:rPr>
              <a:t>4 </a:t>
            </a:r>
            <a:r>
              <a:rPr lang="en-US" sz="2400" dirty="0">
                <a:ea typeface="+mn-lt"/>
                <a:cs typeface="+mn-lt"/>
              </a:rPr>
              <a:t>When he has brought out all his own, he goes ahead of them, and the sheep follow him because they know his voice. </a:t>
            </a:r>
            <a:r>
              <a:rPr lang="en-US" sz="2400" b="1" baseline="30000" dirty="0">
                <a:ea typeface="+mn-lt"/>
                <a:cs typeface="+mn-lt"/>
              </a:rPr>
              <a:t>5 </a:t>
            </a:r>
            <a:r>
              <a:rPr lang="en-US" sz="2400" dirty="0">
                <a:ea typeface="+mn-lt"/>
                <a:cs typeface="+mn-lt"/>
              </a:rPr>
              <a:t>They will not follow a stranger, but they will run from him because they do not know the voice of strangers.” </a:t>
            </a:r>
            <a:r>
              <a:rPr lang="en-US" sz="2400" b="1" baseline="30000" dirty="0">
                <a:ea typeface="+mn-lt"/>
                <a:cs typeface="+mn-lt"/>
              </a:rPr>
              <a:t>6 </a:t>
            </a:r>
            <a:r>
              <a:rPr lang="en-US" sz="2400" dirty="0">
                <a:ea typeface="+mn-lt"/>
                <a:cs typeface="+mn-lt"/>
              </a:rPr>
              <a:t>Jesus used this figure of speech with them, but they did not understand what he was saying to them.</a:t>
            </a:r>
            <a:endParaRPr lang="en-US" sz="2400" dirty="0">
              <a:cs typeface="Arial" panose="020B0604020202020204"/>
            </a:endParaRPr>
          </a:p>
        </p:txBody>
      </p:sp>
    </p:spTree>
    <p:extLst>
      <p:ext uri="{BB962C8B-B14F-4D97-AF65-F5344CB8AC3E}">
        <p14:creationId xmlns:p14="http://schemas.microsoft.com/office/powerpoint/2010/main" val="300525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7383-4E0D-48D4-AC6F-79D3246EDB44}"/>
              </a:ext>
            </a:extLst>
          </p:cNvPr>
          <p:cNvSpPr>
            <a:spLocks noGrp="1"/>
          </p:cNvSpPr>
          <p:nvPr>
            <p:ph type="title"/>
          </p:nvPr>
        </p:nvSpPr>
        <p:spPr/>
        <p:txBody>
          <a:bodyPr/>
          <a:lstStyle/>
          <a:p>
            <a:pPr algn="ctr"/>
            <a:r>
              <a:rPr lang="en-US" dirty="0">
                <a:solidFill>
                  <a:schemeClr val="accent4"/>
                </a:solidFill>
                <a:cs typeface="Arial"/>
              </a:rPr>
              <a:t>The gate of the sheep</a:t>
            </a:r>
          </a:p>
        </p:txBody>
      </p:sp>
      <p:sp>
        <p:nvSpPr>
          <p:cNvPr id="3" name="Content Placeholder 2">
            <a:extLst>
              <a:ext uri="{FF2B5EF4-FFF2-40B4-BE49-F238E27FC236}">
                <a16:creationId xmlns:a16="http://schemas.microsoft.com/office/drawing/2014/main" id="{C4339682-C135-4897-B753-2A9D1A68ECEE}"/>
              </a:ext>
            </a:extLst>
          </p:cNvPr>
          <p:cNvSpPr>
            <a:spLocks noGrp="1"/>
          </p:cNvSpPr>
          <p:nvPr>
            <p:ph idx="1"/>
          </p:nvPr>
        </p:nvSpPr>
        <p:spPr>
          <a:xfrm>
            <a:off x="2371033" y="2052116"/>
            <a:ext cx="8199106" cy="3997828"/>
          </a:xfrm>
        </p:spPr>
        <p:txBody>
          <a:bodyPr vert="horz" lIns="91440" tIns="45720" rIns="91440" bIns="45720" rtlCol="0" anchor="ctr">
            <a:noAutofit/>
          </a:bodyPr>
          <a:lstStyle/>
          <a:p>
            <a:pPr marL="344170" indent="-344170"/>
            <a:r>
              <a:rPr lang="en-US" sz="2800" b="1" baseline="30000" dirty="0">
                <a:ea typeface="+mn-lt"/>
                <a:cs typeface="+mn-lt"/>
              </a:rPr>
              <a:t> </a:t>
            </a:r>
            <a:r>
              <a:rPr lang="en-US" sz="2800" dirty="0">
                <a:ea typeface="+mn-lt"/>
                <a:cs typeface="+mn-lt"/>
              </a:rPr>
              <a:t>So again Jesus said to them, “Very truly, I tell you, </a:t>
            </a:r>
            <a:r>
              <a:rPr lang="en-US" sz="2800" u="sng" dirty="0">
                <a:ea typeface="+mn-lt"/>
                <a:cs typeface="+mn-lt"/>
              </a:rPr>
              <a:t>I am the gate for the sheep</a:t>
            </a:r>
            <a:r>
              <a:rPr lang="en-US" sz="2800" dirty="0">
                <a:ea typeface="+mn-lt"/>
                <a:cs typeface="+mn-lt"/>
              </a:rPr>
              <a:t>. </a:t>
            </a:r>
            <a:r>
              <a:rPr lang="en-US" sz="2800" b="1" baseline="30000" dirty="0">
                <a:ea typeface="+mn-lt"/>
                <a:cs typeface="+mn-lt"/>
              </a:rPr>
              <a:t>8 </a:t>
            </a:r>
            <a:r>
              <a:rPr lang="en-US" sz="2800" dirty="0">
                <a:ea typeface="+mn-lt"/>
                <a:cs typeface="+mn-lt"/>
              </a:rPr>
              <a:t>All who came before me are thieves and bandits; but the sheep did not listen to them. </a:t>
            </a:r>
            <a:r>
              <a:rPr lang="en-US" sz="2800" b="1" baseline="30000" dirty="0">
                <a:ea typeface="+mn-lt"/>
                <a:cs typeface="+mn-lt"/>
              </a:rPr>
              <a:t>9 </a:t>
            </a:r>
            <a:r>
              <a:rPr lang="en-US" sz="2800" dirty="0">
                <a:ea typeface="+mn-lt"/>
                <a:cs typeface="+mn-lt"/>
              </a:rPr>
              <a:t>I am the gate. Whoever enters by me will be saved, and will come in and go out and find pasture. </a:t>
            </a:r>
            <a:r>
              <a:rPr lang="en-US" sz="2800" b="1" baseline="30000" dirty="0">
                <a:ea typeface="+mn-lt"/>
                <a:cs typeface="+mn-lt"/>
              </a:rPr>
              <a:t>10 </a:t>
            </a:r>
            <a:r>
              <a:rPr lang="en-US" sz="2800" dirty="0">
                <a:ea typeface="+mn-lt"/>
                <a:cs typeface="+mn-lt"/>
              </a:rPr>
              <a:t>The thief comes only to steal and kill and destroy. I came that they may have life, and have it abundantly.</a:t>
            </a:r>
            <a:endParaRPr lang="en-US" sz="2800" dirty="0">
              <a:cs typeface="Arial" panose="020B0604020202020204"/>
            </a:endParaRPr>
          </a:p>
        </p:txBody>
      </p:sp>
    </p:spTree>
    <p:extLst>
      <p:ext uri="{BB962C8B-B14F-4D97-AF65-F5344CB8AC3E}">
        <p14:creationId xmlns:p14="http://schemas.microsoft.com/office/powerpoint/2010/main" val="86016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F7A6-C909-4E1B-AC52-ECBC80D0BB28}"/>
              </a:ext>
            </a:extLst>
          </p:cNvPr>
          <p:cNvSpPr>
            <a:spLocks noGrp="1"/>
          </p:cNvSpPr>
          <p:nvPr>
            <p:ph type="title"/>
          </p:nvPr>
        </p:nvSpPr>
        <p:spPr/>
        <p:txBody>
          <a:bodyPr/>
          <a:lstStyle/>
          <a:p>
            <a:pPr algn="ctr"/>
            <a:r>
              <a:rPr lang="en-US" dirty="0">
                <a:solidFill>
                  <a:schemeClr val="accent4"/>
                </a:solidFill>
                <a:cs typeface="Arial" panose="020B0604020202020204"/>
              </a:rPr>
              <a:t>The good shepherd</a:t>
            </a:r>
          </a:p>
        </p:txBody>
      </p:sp>
      <p:sp>
        <p:nvSpPr>
          <p:cNvPr id="3" name="Content Placeholder 2">
            <a:extLst>
              <a:ext uri="{FF2B5EF4-FFF2-40B4-BE49-F238E27FC236}">
                <a16:creationId xmlns:a16="http://schemas.microsoft.com/office/drawing/2014/main" id="{D3057EFB-1D58-4B83-B2B5-26DC4FB58A50}"/>
              </a:ext>
            </a:extLst>
          </p:cNvPr>
          <p:cNvSpPr>
            <a:spLocks noGrp="1"/>
          </p:cNvSpPr>
          <p:nvPr>
            <p:ph idx="1"/>
          </p:nvPr>
        </p:nvSpPr>
        <p:spPr>
          <a:xfrm>
            <a:off x="1821099" y="1491200"/>
            <a:ext cx="8749040" cy="4855077"/>
          </a:xfrm>
        </p:spPr>
        <p:txBody>
          <a:bodyPr>
            <a:normAutofit/>
          </a:bodyPr>
          <a:lstStyle/>
          <a:p>
            <a:pPr marL="344170" indent="-344170"/>
            <a:r>
              <a:rPr lang="en-US" u="sng" dirty="0">
                <a:ea typeface="+mn-lt"/>
                <a:cs typeface="+mn-lt"/>
              </a:rPr>
              <a:t>“I am the good shepherd.</a:t>
            </a:r>
            <a:r>
              <a:rPr lang="en-US" dirty="0">
                <a:ea typeface="+mn-lt"/>
                <a:cs typeface="+mn-lt"/>
              </a:rPr>
              <a:t> The good shepherd lays down his life for the sheep. </a:t>
            </a:r>
            <a:r>
              <a:rPr lang="en-US" b="1" baseline="30000" dirty="0">
                <a:ea typeface="+mn-lt"/>
                <a:cs typeface="+mn-lt"/>
              </a:rPr>
              <a:t>12 </a:t>
            </a:r>
            <a:r>
              <a:rPr lang="en-US" dirty="0">
                <a:ea typeface="+mn-lt"/>
                <a:cs typeface="+mn-lt"/>
              </a:rPr>
              <a:t>The hired hand, who is not the shepherd and does not own the sheep, sees the wolf coming and leaves the sheep and runs away—and the wolf snatches them and scatters them. </a:t>
            </a:r>
            <a:r>
              <a:rPr lang="en-US" b="1" baseline="30000" dirty="0">
                <a:ea typeface="+mn-lt"/>
                <a:cs typeface="+mn-lt"/>
              </a:rPr>
              <a:t>13 </a:t>
            </a:r>
            <a:r>
              <a:rPr lang="en-US" dirty="0">
                <a:ea typeface="+mn-lt"/>
                <a:cs typeface="+mn-lt"/>
              </a:rPr>
              <a:t>The hired hand runs away because a hired hand does not care for the sheep. </a:t>
            </a:r>
            <a:r>
              <a:rPr lang="en-US" b="1" baseline="30000" dirty="0">
                <a:ea typeface="+mn-lt"/>
                <a:cs typeface="+mn-lt"/>
              </a:rPr>
              <a:t>14 </a:t>
            </a:r>
            <a:r>
              <a:rPr lang="en-US" dirty="0">
                <a:ea typeface="+mn-lt"/>
                <a:cs typeface="+mn-lt"/>
              </a:rPr>
              <a:t>I am the good shepherd. I know my own and my own know me, </a:t>
            </a:r>
            <a:r>
              <a:rPr lang="en-US" b="1" baseline="30000" dirty="0">
                <a:ea typeface="+mn-lt"/>
                <a:cs typeface="+mn-lt"/>
              </a:rPr>
              <a:t>15 </a:t>
            </a:r>
            <a:r>
              <a:rPr lang="en-US" dirty="0">
                <a:ea typeface="+mn-lt"/>
                <a:cs typeface="+mn-lt"/>
              </a:rPr>
              <a:t>just as the Father knows me and I know the Father. And I lay down my life for the sheep. </a:t>
            </a:r>
            <a:r>
              <a:rPr lang="en-US" b="1" baseline="30000" dirty="0">
                <a:ea typeface="+mn-lt"/>
                <a:cs typeface="+mn-lt"/>
              </a:rPr>
              <a:t>16 </a:t>
            </a:r>
            <a:r>
              <a:rPr lang="en-US" dirty="0">
                <a:ea typeface="+mn-lt"/>
                <a:cs typeface="+mn-lt"/>
              </a:rPr>
              <a:t>I have other sheep that do not belong to this fold. I must bring them also, and they will listen to my voice. So there will be one flock, one shepherd</a:t>
            </a:r>
            <a:endParaRPr lang="en-US" dirty="0">
              <a:cs typeface="Arial" panose="020B0604020202020204"/>
            </a:endParaRPr>
          </a:p>
        </p:txBody>
      </p:sp>
    </p:spTree>
    <p:extLst>
      <p:ext uri="{BB962C8B-B14F-4D97-AF65-F5344CB8AC3E}">
        <p14:creationId xmlns:p14="http://schemas.microsoft.com/office/powerpoint/2010/main" val="312022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D6AC-5699-4184-B693-A9B58AA97832}"/>
              </a:ext>
            </a:extLst>
          </p:cNvPr>
          <p:cNvSpPr>
            <a:spLocks noGrp="1"/>
          </p:cNvSpPr>
          <p:nvPr>
            <p:ph type="title"/>
          </p:nvPr>
        </p:nvSpPr>
        <p:spPr/>
        <p:txBody>
          <a:bodyPr/>
          <a:lstStyle/>
          <a:p>
            <a:pPr algn="ctr"/>
            <a:r>
              <a:rPr lang="en-US" dirty="0">
                <a:solidFill>
                  <a:schemeClr val="accent5"/>
                </a:solidFill>
                <a:cs typeface="Arial" panose="020B0604020202020204"/>
              </a:rPr>
              <a:t>Are you the Messiah?</a:t>
            </a:r>
          </a:p>
        </p:txBody>
      </p:sp>
      <p:sp>
        <p:nvSpPr>
          <p:cNvPr id="3" name="Content Placeholder 2">
            <a:extLst>
              <a:ext uri="{FF2B5EF4-FFF2-40B4-BE49-F238E27FC236}">
                <a16:creationId xmlns:a16="http://schemas.microsoft.com/office/drawing/2014/main" id="{250B845C-BB5A-42D6-A953-770C47A82017}"/>
              </a:ext>
            </a:extLst>
          </p:cNvPr>
          <p:cNvSpPr>
            <a:spLocks noGrp="1"/>
          </p:cNvSpPr>
          <p:nvPr>
            <p:ph idx="1"/>
          </p:nvPr>
        </p:nvSpPr>
        <p:spPr>
          <a:xfrm>
            <a:off x="1997222" y="1433890"/>
            <a:ext cx="8299747" cy="4946733"/>
          </a:xfrm>
        </p:spPr>
        <p:txBody>
          <a:bodyPr>
            <a:normAutofit/>
          </a:bodyPr>
          <a:lstStyle/>
          <a:p>
            <a:pPr marL="344170" indent="-344170"/>
            <a:r>
              <a:rPr lang="en-US" u="sng" dirty="0">
                <a:ea typeface="+mn-lt"/>
                <a:cs typeface="+mn-lt"/>
              </a:rPr>
              <a:t>At that time the festival of the Dedication</a:t>
            </a:r>
            <a:r>
              <a:rPr lang="en-US" dirty="0">
                <a:ea typeface="+mn-lt"/>
                <a:cs typeface="+mn-lt"/>
              </a:rPr>
              <a:t> took place in Jerusalem. It was winter, </a:t>
            </a:r>
            <a:r>
              <a:rPr lang="en-US" b="1" baseline="30000" dirty="0">
                <a:ea typeface="+mn-lt"/>
                <a:cs typeface="+mn-lt"/>
              </a:rPr>
              <a:t>23 </a:t>
            </a:r>
            <a:r>
              <a:rPr lang="en-US" dirty="0">
                <a:ea typeface="+mn-lt"/>
                <a:cs typeface="+mn-lt"/>
              </a:rPr>
              <a:t>and Jesus was walking in the temple, in the portico of Solomon. </a:t>
            </a:r>
            <a:r>
              <a:rPr lang="en-US" b="1" baseline="30000" dirty="0">
                <a:ea typeface="+mn-lt"/>
                <a:cs typeface="+mn-lt"/>
              </a:rPr>
              <a:t>24 </a:t>
            </a:r>
            <a:r>
              <a:rPr lang="en-US" dirty="0">
                <a:ea typeface="+mn-lt"/>
                <a:cs typeface="+mn-lt"/>
              </a:rPr>
              <a:t>So the Jews gathered around him and said to him, “How long will you keep us in suspense? If you are the Messiah, tell us plainly.” </a:t>
            </a:r>
            <a:r>
              <a:rPr lang="en-US" b="1" baseline="30000" dirty="0">
                <a:ea typeface="+mn-lt"/>
                <a:cs typeface="+mn-lt"/>
              </a:rPr>
              <a:t>25 </a:t>
            </a:r>
            <a:r>
              <a:rPr lang="en-US" dirty="0">
                <a:ea typeface="+mn-lt"/>
                <a:cs typeface="+mn-lt"/>
              </a:rPr>
              <a:t>Jesus answered, “I have told you, and you do not believe. The works that I do in my Father’s name testify to me; </a:t>
            </a:r>
            <a:r>
              <a:rPr lang="en-US" b="1" baseline="30000" dirty="0">
                <a:ea typeface="+mn-lt"/>
                <a:cs typeface="+mn-lt"/>
              </a:rPr>
              <a:t>26 </a:t>
            </a:r>
            <a:r>
              <a:rPr lang="en-US" dirty="0">
                <a:ea typeface="+mn-lt"/>
                <a:cs typeface="+mn-lt"/>
              </a:rPr>
              <a:t>but you do not believe, because you do not belong to my sheep. </a:t>
            </a:r>
            <a:r>
              <a:rPr lang="en-US" b="1" baseline="30000" dirty="0">
                <a:ea typeface="+mn-lt"/>
                <a:cs typeface="+mn-lt"/>
              </a:rPr>
              <a:t>27 </a:t>
            </a:r>
            <a:r>
              <a:rPr lang="en-US" dirty="0">
                <a:ea typeface="+mn-lt"/>
                <a:cs typeface="+mn-lt"/>
              </a:rPr>
              <a:t>My sheep hear my voice. I know them, and they follow me. </a:t>
            </a:r>
            <a:r>
              <a:rPr lang="en-US" b="1" baseline="30000" dirty="0">
                <a:ea typeface="+mn-lt"/>
                <a:cs typeface="+mn-lt"/>
              </a:rPr>
              <a:t>28 </a:t>
            </a:r>
            <a:r>
              <a:rPr lang="en-US" dirty="0">
                <a:ea typeface="+mn-lt"/>
                <a:cs typeface="+mn-lt"/>
              </a:rPr>
              <a:t>I give them eternal life, and they will never perish. No one will snatch them out of my hand. </a:t>
            </a:r>
            <a:r>
              <a:rPr lang="en-US" b="1" baseline="30000" dirty="0">
                <a:ea typeface="+mn-lt"/>
                <a:cs typeface="+mn-lt"/>
              </a:rPr>
              <a:t>29 </a:t>
            </a:r>
            <a:r>
              <a:rPr lang="en-US" dirty="0">
                <a:ea typeface="+mn-lt"/>
                <a:cs typeface="+mn-lt"/>
              </a:rPr>
              <a:t>What my Father has given me is greater than all else, and no one can snatch it out of the Father’s hand. </a:t>
            </a:r>
            <a:r>
              <a:rPr lang="en-US" b="1" baseline="30000" dirty="0">
                <a:ea typeface="+mn-lt"/>
                <a:cs typeface="+mn-lt"/>
              </a:rPr>
              <a:t>30 </a:t>
            </a:r>
            <a:r>
              <a:rPr lang="en-US" dirty="0">
                <a:ea typeface="+mn-lt"/>
                <a:cs typeface="+mn-lt"/>
              </a:rPr>
              <a:t>The Father and I are one.”</a:t>
            </a:r>
            <a:endParaRPr lang="en-US" dirty="0">
              <a:cs typeface="Arial" panose="020B0604020202020204"/>
            </a:endParaRPr>
          </a:p>
        </p:txBody>
      </p:sp>
    </p:spTree>
    <p:extLst>
      <p:ext uri="{BB962C8B-B14F-4D97-AF65-F5344CB8AC3E}">
        <p14:creationId xmlns:p14="http://schemas.microsoft.com/office/powerpoint/2010/main" val="168646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D45B-057E-4AA2-AEF2-E34F65FF5ADE}"/>
              </a:ext>
            </a:extLst>
          </p:cNvPr>
          <p:cNvSpPr>
            <a:spLocks noGrp="1"/>
          </p:cNvSpPr>
          <p:nvPr>
            <p:ph type="title"/>
          </p:nvPr>
        </p:nvSpPr>
        <p:spPr/>
        <p:txBody>
          <a:bodyPr/>
          <a:lstStyle/>
          <a:p>
            <a:r>
              <a:rPr lang="en-US" dirty="0">
                <a:solidFill>
                  <a:schemeClr val="accent5"/>
                </a:solidFill>
                <a:cs typeface="Arial"/>
              </a:rPr>
              <a:t>The Feast of Dedication= Hanukkah</a:t>
            </a:r>
            <a:endParaRPr lang="en-US" dirty="0"/>
          </a:p>
        </p:txBody>
      </p:sp>
      <p:sp>
        <p:nvSpPr>
          <p:cNvPr id="3" name="Content Placeholder 2">
            <a:extLst>
              <a:ext uri="{FF2B5EF4-FFF2-40B4-BE49-F238E27FC236}">
                <a16:creationId xmlns:a16="http://schemas.microsoft.com/office/drawing/2014/main" id="{D1C0F924-9599-47AD-8DB3-D0561C596EFB}"/>
              </a:ext>
            </a:extLst>
          </p:cNvPr>
          <p:cNvSpPr>
            <a:spLocks noGrp="1"/>
          </p:cNvSpPr>
          <p:nvPr>
            <p:ph sz="half" idx="1"/>
          </p:nvPr>
        </p:nvSpPr>
        <p:spPr/>
        <p:txBody>
          <a:bodyPr vert="horz" lIns="91440" tIns="45720" rIns="91440" bIns="45720" rtlCol="0" anchor="t">
            <a:normAutofit/>
          </a:bodyPr>
          <a:lstStyle/>
          <a:p>
            <a:pPr marL="344170" indent="-344170"/>
            <a:r>
              <a:rPr lang="en-US" dirty="0">
                <a:cs typeface="Arial"/>
              </a:rPr>
              <a:t>Began as a celebration of national deliverance</a:t>
            </a:r>
            <a:endParaRPr lang="en-US" dirty="0"/>
          </a:p>
          <a:p>
            <a:pPr marL="344170" indent="-344170"/>
            <a:endParaRPr lang="en-US" dirty="0">
              <a:cs typeface="Arial"/>
            </a:endParaRPr>
          </a:p>
          <a:p>
            <a:pPr marL="344170" indent="-344170"/>
            <a:r>
              <a:rPr lang="en-US" dirty="0">
                <a:cs typeface="Arial"/>
              </a:rPr>
              <a:t>Eight days in length</a:t>
            </a:r>
          </a:p>
        </p:txBody>
      </p:sp>
      <p:pic>
        <p:nvPicPr>
          <p:cNvPr id="5" name="Picture 5">
            <a:extLst>
              <a:ext uri="{FF2B5EF4-FFF2-40B4-BE49-F238E27FC236}">
                <a16:creationId xmlns:a16="http://schemas.microsoft.com/office/drawing/2014/main" id="{7D9B6124-B9CD-4CBC-93BA-4535A5262DF5}"/>
              </a:ext>
            </a:extLst>
          </p:cNvPr>
          <p:cNvPicPr>
            <a:picLocks noGrp="1" noChangeAspect="1"/>
          </p:cNvPicPr>
          <p:nvPr>
            <p:ph sz="half" idx="2"/>
          </p:nvPr>
        </p:nvPicPr>
        <p:blipFill>
          <a:blip r:embed="rId2"/>
          <a:stretch>
            <a:fillRect/>
          </a:stretch>
        </p:blipFill>
        <p:spPr>
          <a:xfrm>
            <a:off x="6824787" y="2055338"/>
            <a:ext cx="3894222" cy="2611155"/>
          </a:xfrm>
        </p:spPr>
      </p:pic>
    </p:spTree>
    <p:extLst>
      <p:ext uri="{BB962C8B-B14F-4D97-AF65-F5344CB8AC3E}">
        <p14:creationId xmlns:p14="http://schemas.microsoft.com/office/powerpoint/2010/main" val="286867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7FB0-BE33-4AF1-A60B-14C2D996E4C2}"/>
              </a:ext>
            </a:extLst>
          </p:cNvPr>
          <p:cNvSpPr>
            <a:spLocks noGrp="1"/>
          </p:cNvSpPr>
          <p:nvPr>
            <p:ph type="title"/>
          </p:nvPr>
        </p:nvSpPr>
        <p:spPr/>
        <p:txBody>
          <a:bodyPr/>
          <a:lstStyle/>
          <a:p>
            <a:r>
              <a:rPr lang="en-US" dirty="0">
                <a:solidFill>
                  <a:schemeClr val="accent5"/>
                </a:solidFill>
                <a:cs typeface="Arial"/>
              </a:rPr>
              <a:t>The Feast of Dedication= Hanukkah</a:t>
            </a:r>
          </a:p>
        </p:txBody>
      </p:sp>
      <p:sp>
        <p:nvSpPr>
          <p:cNvPr id="3" name="Content Placeholder 2">
            <a:extLst>
              <a:ext uri="{FF2B5EF4-FFF2-40B4-BE49-F238E27FC236}">
                <a16:creationId xmlns:a16="http://schemas.microsoft.com/office/drawing/2014/main" id="{73B48EC0-43AE-4508-8437-3777D43DE512}"/>
              </a:ext>
            </a:extLst>
          </p:cNvPr>
          <p:cNvSpPr>
            <a:spLocks noGrp="1"/>
          </p:cNvSpPr>
          <p:nvPr>
            <p:ph idx="1"/>
          </p:nvPr>
        </p:nvSpPr>
        <p:spPr>
          <a:xfrm>
            <a:off x="2140996" y="2052116"/>
            <a:ext cx="8630426" cy="4414771"/>
          </a:xfrm>
        </p:spPr>
        <p:txBody>
          <a:bodyPr>
            <a:normAutofit/>
          </a:bodyPr>
          <a:lstStyle/>
          <a:p>
            <a:pPr marL="344170" indent="-344170"/>
            <a:r>
              <a:rPr lang="en-US" dirty="0">
                <a:ea typeface="+mn-lt"/>
                <a:cs typeface="+mn-lt"/>
              </a:rPr>
              <a:t>1 Maccabees 4:52 Early in the morning on the twenty-fifth day of the ninth month, which is the month of Chislev, in the one hundred forty-eighth year, </a:t>
            </a:r>
            <a:r>
              <a:rPr lang="en-US" b="1" baseline="30000" dirty="0">
                <a:ea typeface="+mn-lt"/>
                <a:cs typeface="+mn-lt"/>
              </a:rPr>
              <a:t>53 </a:t>
            </a:r>
            <a:r>
              <a:rPr lang="en-US" dirty="0">
                <a:ea typeface="+mn-lt"/>
                <a:cs typeface="+mn-lt"/>
              </a:rPr>
              <a:t>they rose and offered sacrifice, as the law directs, on the new altar of burnt offering that they had built. </a:t>
            </a:r>
            <a:r>
              <a:rPr lang="en-US" b="1" baseline="30000" dirty="0">
                <a:ea typeface="+mn-lt"/>
                <a:cs typeface="+mn-lt"/>
              </a:rPr>
              <a:t>54 </a:t>
            </a:r>
            <a:r>
              <a:rPr lang="en-US" dirty="0">
                <a:ea typeface="+mn-lt"/>
                <a:cs typeface="+mn-lt"/>
              </a:rPr>
              <a:t>At the very season and on the very day that the Gentiles had profaned it, it was dedicated with songs and harps and lutes and cymbals. </a:t>
            </a:r>
            <a:r>
              <a:rPr lang="en-US" b="1" baseline="30000" dirty="0">
                <a:ea typeface="+mn-lt"/>
                <a:cs typeface="+mn-lt"/>
              </a:rPr>
              <a:t>55 </a:t>
            </a:r>
            <a:r>
              <a:rPr lang="en-US" dirty="0">
                <a:ea typeface="+mn-lt"/>
                <a:cs typeface="+mn-lt"/>
              </a:rPr>
              <a:t>All the people fell on their faces and worshiped and blessed Heaven, who had prospered them. </a:t>
            </a:r>
            <a:r>
              <a:rPr lang="en-US" b="1" baseline="30000" dirty="0">
                <a:ea typeface="+mn-lt"/>
                <a:cs typeface="+mn-lt"/>
              </a:rPr>
              <a:t>56 </a:t>
            </a:r>
            <a:r>
              <a:rPr lang="en-US" dirty="0">
                <a:ea typeface="+mn-lt"/>
                <a:cs typeface="+mn-lt"/>
              </a:rPr>
              <a:t>So they celebrated the dedication of the altar for eight days, and joyfully offered burnt offerings; they offered a sacrifice of well-being and a thanksgiving offering</a:t>
            </a:r>
            <a:endParaRPr lang="en-US" dirty="0">
              <a:cs typeface="Arial" panose="020B0604020202020204"/>
            </a:endParaRPr>
          </a:p>
        </p:txBody>
      </p:sp>
    </p:spTree>
    <p:extLst>
      <p:ext uri="{BB962C8B-B14F-4D97-AF65-F5344CB8AC3E}">
        <p14:creationId xmlns:p14="http://schemas.microsoft.com/office/powerpoint/2010/main" val="71715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D6AC-5699-4184-B693-A9B58AA97832}"/>
              </a:ext>
            </a:extLst>
          </p:cNvPr>
          <p:cNvSpPr>
            <a:spLocks noGrp="1"/>
          </p:cNvSpPr>
          <p:nvPr>
            <p:ph type="title"/>
          </p:nvPr>
        </p:nvSpPr>
        <p:spPr/>
        <p:txBody>
          <a:bodyPr/>
          <a:lstStyle/>
          <a:p>
            <a:pPr algn="ctr"/>
            <a:r>
              <a:rPr lang="en-US" dirty="0">
                <a:solidFill>
                  <a:schemeClr val="accent5"/>
                </a:solidFill>
                <a:cs typeface="Arial" panose="020B0604020202020204"/>
              </a:rPr>
              <a:t>Are you the Messiah?</a:t>
            </a:r>
          </a:p>
        </p:txBody>
      </p:sp>
      <p:sp>
        <p:nvSpPr>
          <p:cNvPr id="3" name="Content Placeholder 2">
            <a:extLst>
              <a:ext uri="{FF2B5EF4-FFF2-40B4-BE49-F238E27FC236}">
                <a16:creationId xmlns:a16="http://schemas.microsoft.com/office/drawing/2014/main" id="{250B845C-BB5A-42D6-A953-770C47A82017}"/>
              </a:ext>
            </a:extLst>
          </p:cNvPr>
          <p:cNvSpPr>
            <a:spLocks noGrp="1"/>
          </p:cNvSpPr>
          <p:nvPr>
            <p:ph idx="1"/>
          </p:nvPr>
        </p:nvSpPr>
        <p:spPr>
          <a:xfrm>
            <a:off x="1997222" y="1433890"/>
            <a:ext cx="8299747" cy="4946733"/>
          </a:xfrm>
        </p:spPr>
        <p:txBody>
          <a:bodyPr>
            <a:normAutofit/>
          </a:bodyPr>
          <a:lstStyle/>
          <a:p>
            <a:pPr marL="344170" indent="-344170"/>
            <a:r>
              <a:rPr lang="en-US" dirty="0">
                <a:ea typeface="+mn-lt"/>
                <a:cs typeface="+mn-lt"/>
              </a:rPr>
              <a:t>At that time the festival of the Dedication took place in Jerusalem. It was winter, </a:t>
            </a:r>
            <a:r>
              <a:rPr lang="en-US" b="1" baseline="30000" dirty="0">
                <a:ea typeface="+mn-lt"/>
                <a:cs typeface="+mn-lt"/>
              </a:rPr>
              <a:t>23 </a:t>
            </a:r>
            <a:r>
              <a:rPr lang="en-US" dirty="0">
                <a:ea typeface="+mn-lt"/>
                <a:cs typeface="+mn-lt"/>
              </a:rPr>
              <a:t>and Jesus was walking in the temple, in the portico of Solomon. </a:t>
            </a:r>
            <a:r>
              <a:rPr lang="en-US" b="1" baseline="30000" dirty="0">
                <a:ea typeface="+mn-lt"/>
                <a:cs typeface="+mn-lt"/>
              </a:rPr>
              <a:t>24 </a:t>
            </a:r>
            <a:r>
              <a:rPr lang="en-US" dirty="0">
                <a:ea typeface="+mn-lt"/>
                <a:cs typeface="+mn-lt"/>
              </a:rPr>
              <a:t>So the Jews gathered around him and said to him, “How long will you keep us in suspense? If you are the Messiah, tell us plainly.” </a:t>
            </a:r>
            <a:r>
              <a:rPr lang="en-US" b="1" baseline="30000" dirty="0">
                <a:ea typeface="+mn-lt"/>
                <a:cs typeface="+mn-lt"/>
              </a:rPr>
              <a:t>25 </a:t>
            </a:r>
            <a:r>
              <a:rPr lang="en-US" dirty="0">
                <a:ea typeface="+mn-lt"/>
                <a:cs typeface="+mn-lt"/>
              </a:rPr>
              <a:t>Jesus answered, “I have told you, and you do not believe. The works that I do in my Father’s name testify to me; </a:t>
            </a:r>
            <a:r>
              <a:rPr lang="en-US" b="1" baseline="30000" dirty="0">
                <a:ea typeface="+mn-lt"/>
                <a:cs typeface="+mn-lt"/>
              </a:rPr>
              <a:t>26 </a:t>
            </a:r>
            <a:r>
              <a:rPr lang="en-US" dirty="0">
                <a:ea typeface="+mn-lt"/>
                <a:cs typeface="+mn-lt"/>
              </a:rPr>
              <a:t>but you do not believe, because you do not belong to my sheep. </a:t>
            </a:r>
            <a:r>
              <a:rPr lang="en-US" b="1" baseline="30000" dirty="0">
                <a:ea typeface="+mn-lt"/>
                <a:cs typeface="+mn-lt"/>
              </a:rPr>
              <a:t>27</a:t>
            </a:r>
            <a:r>
              <a:rPr lang="en-US" b="1" u="sng" baseline="30000" dirty="0">
                <a:ea typeface="+mn-lt"/>
                <a:cs typeface="+mn-lt"/>
              </a:rPr>
              <a:t> </a:t>
            </a:r>
            <a:r>
              <a:rPr lang="en-US" u="sng" dirty="0">
                <a:ea typeface="+mn-lt"/>
                <a:cs typeface="+mn-lt"/>
              </a:rPr>
              <a:t>My sheep hear my voice. I know them, and they follow me. </a:t>
            </a:r>
            <a:r>
              <a:rPr lang="en-US" b="1" u="sng" baseline="30000" dirty="0">
                <a:ea typeface="+mn-lt"/>
                <a:cs typeface="+mn-lt"/>
              </a:rPr>
              <a:t>28 </a:t>
            </a:r>
            <a:r>
              <a:rPr lang="en-US" u="sng" dirty="0">
                <a:ea typeface="+mn-lt"/>
                <a:cs typeface="+mn-lt"/>
              </a:rPr>
              <a:t>I give them eternal life, and they will never perish. No one will snatch them out of my hand.</a:t>
            </a:r>
            <a:r>
              <a:rPr lang="en-US" dirty="0">
                <a:ea typeface="+mn-lt"/>
                <a:cs typeface="+mn-lt"/>
              </a:rPr>
              <a:t> </a:t>
            </a:r>
            <a:r>
              <a:rPr lang="en-US" b="1" baseline="30000" dirty="0">
                <a:ea typeface="+mn-lt"/>
                <a:cs typeface="+mn-lt"/>
              </a:rPr>
              <a:t>29 </a:t>
            </a:r>
            <a:r>
              <a:rPr lang="en-US" dirty="0">
                <a:ea typeface="+mn-lt"/>
                <a:cs typeface="+mn-lt"/>
              </a:rPr>
              <a:t>What my Father has given me is greater than all else, and no one can snatch it out of the Father’s hand. </a:t>
            </a:r>
            <a:r>
              <a:rPr lang="en-US" b="1" baseline="30000" dirty="0">
                <a:ea typeface="+mn-lt"/>
                <a:cs typeface="+mn-lt"/>
              </a:rPr>
              <a:t>30 </a:t>
            </a:r>
            <a:r>
              <a:rPr lang="en-US" dirty="0">
                <a:ea typeface="+mn-lt"/>
                <a:cs typeface="+mn-lt"/>
              </a:rPr>
              <a:t>The Father and I are one.”</a:t>
            </a:r>
            <a:endParaRPr lang="en-US" dirty="0">
              <a:cs typeface="Arial" panose="020B0604020202020204"/>
            </a:endParaRPr>
          </a:p>
        </p:txBody>
      </p:sp>
    </p:spTree>
    <p:extLst>
      <p:ext uri="{BB962C8B-B14F-4D97-AF65-F5344CB8AC3E}">
        <p14:creationId xmlns:p14="http://schemas.microsoft.com/office/powerpoint/2010/main" val="11909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D6AC-5699-4184-B693-A9B58AA97832}"/>
              </a:ext>
            </a:extLst>
          </p:cNvPr>
          <p:cNvSpPr>
            <a:spLocks noGrp="1"/>
          </p:cNvSpPr>
          <p:nvPr>
            <p:ph type="title"/>
          </p:nvPr>
        </p:nvSpPr>
        <p:spPr/>
        <p:txBody>
          <a:bodyPr/>
          <a:lstStyle/>
          <a:p>
            <a:pPr algn="ctr"/>
            <a:r>
              <a:rPr lang="en-US" dirty="0">
                <a:solidFill>
                  <a:schemeClr val="accent5"/>
                </a:solidFill>
                <a:cs typeface="Arial" panose="020B0604020202020204"/>
              </a:rPr>
              <a:t>"You are gods"?</a:t>
            </a:r>
          </a:p>
        </p:txBody>
      </p:sp>
      <p:sp>
        <p:nvSpPr>
          <p:cNvPr id="3" name="Content Placeholder 2">
            <a:extLst>
              <a:ext uri="{FF2B5EF4-FFF2-40B4-BE49-F238E27FC236}">
                <a16:creationId xmlns:a16="http://schemas.microsoft.com/office/drawing/2014/main" id="{250B845C-BB5A-42D6-A953-770C47A82017}"/>
              </a:ext>
            </a:extLst>
          </p:cNvPr>
          <p:cNvSpPr>
            <a:spLocks noGrp="1"/>
          </p:cNvSpPr>
          <p:nvPr>
            <p:ph idx="1"/>
          </p:nvPr>
        </p:nvSpPr>
        <p:spPr>
          <a:xfrm>
            <a:off x="1997222" y="1433890"/>
            <a:ext cx="8299747" cy="4946733"/>
          </a:xfrm>
        </p:spPr>
        <p:txBody>
          <a:bodyPr>
            <a:normAutofit lnSpcReduction="10000"/>
          </a:bodyPr>
          <a:lstStyle/>
          <a:p>
            <a:pPr marL="344170" indent="-344170"/>
            <a:r>
              <a:rPr lang="en-US" dirty="0">
                <a:ea typeface="+mn-lt"/>
                <a:cs typeface="+mn-lt"/>
              </a:rPr>
              <a:t>The Jews took up stones again to stone him. </a:t>
            </a:r>
            <a:r>
              <a:rPr lang="en-US" b="1" baseline="30000" dirty="0">
                <a:ea typeface="+mn-lt"/>
                <a:cs typeface="+mn-lt"/>
              </a:rPr>
              <a:t>32 </a:t>
            </a:r>
            <a:r>
              <a:rPr lang="en-US" dirty="0">
                <a:ea typeface="+mn-lt"/>
                <a:cs typeface="+mn-lt"/>
              </a:rPr>
              <a:t>Jesus replied, “I have shown you many good works from the Father. For which of these are you going to stone me?” </a:t>
            </a:r>
            <a:r>
              <a:rPr lang="en-US" b="1" baseline="30000" dirty="0">
                <a:ea typeface="+mn-lt"/>
                <a:cs typeface="+mn-lt"/>
              </a:rPr>
              <a:t>33 </a:t>
            </a:r>
            <a:r>
              <a:rPr lang="en-US" dirty="0">
                <a:ea typeface="+mn-lt"/>
                <a:cs typeface="+mn-lt"/>
              </a:rPr>
              <a:t>The Jews answered, “It is not for a good work that we are going to stone you, but for blasphemy, because you, though only a human being, are making yourself God.” </a:t>
            </a:r>
            <a:r>
              <a:rPr lang="en-US" b="1" baseline="30000" dirty="0">
                <a:ea typeface="+mn-lt"/>
                <a:cs typeface="+mn-lt"/>
              </a:rPr>
              <a:t>34 </a:t>
            </a:r>
            <a:r>
              <a:rPr lang="en-US" u="sng" dirty="0">
                <a:ea typeface="+mn-lt"/>
                <a:cs typeface="+mn-lt"/>
              </a:rPr>
              <a:t>Jesus answered, “Is it not written in your law, ‘I said, you are gods’? </a:t>
            </a:r>
            <a:r>
              <a:rPr lang="en-US" b="1" u="sng" baseline="30000" dirty="0">
                <a:ea typeface="+mn-lt"/>
                <a:cs typeface="+mn-lt"/>
              </a:rPr>
              <a:t>35 </a:t>
            </a:r>
            <a:r>
              <a:rPr lang="en-US" u="sng" dirty="0">
                <a:ea typeface="+mn-lt"/>
                <a:cs typeface="+mn-lt"/>
              </a:rPr>
              <a:t>If those to whom the word of God came were called ‘gods’—and the scripture cannot be annulled— </a:t>
            </a:r>
            <a:r>
              <a:rPr lang="en-US" b="1" u="sng" baseline="30000" dirty="0">
                <a:ea typeface="+mn-lt"/>
                <a:cs typeface="+mn-lt"/>
              </a:rPr>
              <a:t>36 </a:t>
            </a:r>
            <a:r>
              <a:rPr lang="en-US" u="sng" dirty="0">
                <a:ea typeface="+mn-lt"/>
                <a:cs typeface="+mn-lt"/>
              </a:rPr>
              <a:t>can you say that the one whom the Father has sanctified and sent into the world is blaspheming because I said, ‘I am God’s Son’?</a:t>
            </a:r>
            <a:r>
              <a:rPr lang="en-US" dirty="0">
                <a:ea typeface="+mn-lt"/>
                <a:cs typeface="+mn-lt"/>
              </a:rPr>
              <a:t> </a:t>
            </a:r>
            <a:r>
              <a:rPr lang="en-US" b="1" baseline="30000" dirty="0">
                <a:ea typeface="+mn-lt"/>
                <a:cs typeface="+mn-lt"/>
              </a:rPr>
              <a:t>37 </a:t>
            </a:r>
            <a:r>
              <a:rPr lang="en-US" dirty="0">
                <a:ea typeface="+mn-lt"/>
                <a:cs typeface="+mn-lt"/>
              </a:rPr>
              <a:t>If I am not doing the works of my Father, then do not believe me. </a:t>
            </a:r>
            <a:r>
              <a:rPr lang="en-US" b="1" baseline="30000" dirty="0">
                <a:ea typeface="+mn-lt"/>
                <a:cs typeface="+mn-lt"/>
              </a:rPr>
              <a:t>38 </a:t>
            </a:r>
            <a:r>
              <a:rPr lang="en-US" dirty="0">
                <a:ea typeface="+mn-lt"/>
                <a:cs typeface="+mn-lt"/>
              </a:rPr>
              <a:t>But if I do them, even though you do not believe me, believe the works, so that you may know and understand that the Father is in me and I am in the Father.” </a:t>
            </a:r>
            <a:r>
              <a:rPr lang="en-US" b="1" baseline="30000" dirty="0">
                <a:ea typeface="+mn-lt"/>
                <a:cs typeface="+mn-lt"/>
              </a:rPr>
              <a:t>39 </a:t>
            </a:r>
            <a:r>
              <a:rPr lang="en-US" dirty="0">
                <a:ea typeface="+mn-lt"/>
                <a:cs typeface="+mn-lt"/>
              </a:rPr>
              <a:t>Then they tried to arrest him again, but he escaped from their hands.</a:t>
            </a:r>
            <a:endParaRPr lang="en-US" dirty="0">
              <a:cs typeface="Arial" panose="020B0604020202020204"/>
            </a:endParaRPr>
          </a:p>
        </p:txBody>
      </p:sp>
    </p:spTree>
    <p:extLst>
      <p:ext uri="{BB962C8B-B14F-4D97-AF65-F5344CB8AC3E}">
        <p14:creationId xmlns:p14="http://schemas.microsoft.com/office/powerpoint/2010/main" val="347899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E081-31B0-41AC-944D-50FF75F4B474}"/>
              </a:ext>
            </a:extLst>
          </p:cNvPr>
          <p:cNvSpPr>
            <a:spLocks noGrp="1"/>
          </p:cNvSpPr>
          <p:nvPr>
            <p:ph type="title"/>
          </p:nvPr>
        </p:nvSpPr>
        <p:spPr/>
        <p:txBody>
          <a:bodyPr/>
          <a:lstStyle/>
          <a:p>
            <a:pPr algn="ctr"/>
            <a:r>
              <a:rPr lang="en-US" dirty="0">
                <a:solidFill>
                  <a:schemeClr val="accent5"/>
                </a:solidFill>
                <a:ea typeface="+mj-lt"/>
                <a:cs typeface="+mj-lt"/>
              </a:rPr>
              <a:t>"You are gods"?</a:t>
            </a:r>
            <a:endParaRPr lang="en-US" dirty="0">
              <a:solidFill>
                <a:schemeClr val="accent5"/>
              </a:solidFill>
              <a:cs typeface="Arial"/>
            </a:endParaRPr>
          </a:p>
        </p:txBody>
      </p:sp>
      <p:sp>
        <p:nvSpPr>
          <p:cNvPr id="3" name="Content Placeholder 2">
            <a:extLst>
              <a:ext uri="{FF2B5EF4-FFF2-40B4-BE49-F238E27FC236}">
                <a16:creationId xmlns:a16="http://schemas.microsoft.com/office/drawing/2014/main" id="{4A2D6E64-DD55-4AFF-A0FD-6A5F2ADFE028}"/>
              </a:ext>
            </a:extLst>
          </p:cNvPr>
          <p:cNvSpPr>
            <a:spLocks noGrp="1"/>
          </p:cNvSpPr>
          <p:nvPr>
            <p:ph idx="1"/>
          </p:nvPr>
        </p:nvSpPr>
        <p:spPr/>
        <p:txBody>
          <a:bodyPr/>
          <a:lstStyle/>
          <a:p>
            <a:pPr marL="344170" indent="-344170"/>
            <a:r>
              <a:rPr lang="en-US" sz="3600" dirty="0">
                <a:solidFill>
                  <a:schemeClr val="accent5"/>
                </a:solidFill>
                <a:cs typeface="Arial"/>
              </a:rPr>
              <a:t>Psalm 82:6</a:t>
            </a:r>
            <a:r>
              <a:rPr lang="en-US" sz="3600" dirty="0">
                <a:cs typeface="Arial"/>
              </a:rPr>
              <a:t> </a:t>
            </a:r>
            <a:r>
              <a:rPr lang="en-US" sz="3600" dirty="0">
                <a:ea typeface="+mn-lt"/>
                <a:cs typeface="+mn-lt"/>
              </a:rPr>
              <a:t>I say, “</a:t>
            </a:r>
            <a:r>
              <a:rPr lang="en-US" sz="3600" u="sng" dirty="0">
                <a:ea typeface="+mn-lt"/>
                <a:cs typeface="+mn-lt"/>
              </a:rPr>
              <a:t>You are gods</a:t>
            </a:r>
            <a:r>
              <a:rPr lang="en-US" sz="3600" dirty="0">
                <a:ea typeface="+mn-lt"/>
                <a:cs typeface="+mn-lt"/>
              </a:rPr>
              <a:t>,</a:t>
            </a:r>
            <a:br>
              <a:rPr lang="en-US" sz="3600" dirty="0">
                <a:ea typeface="+mn-lt"/>
                <a:cs typeface="+mn-lt"/>
              </a:rPr>
            </a:br>
            <a:r>
              <a:rPr lang="en-US" sz="3600" dirty="0">
                <a:ea typeface="+mn-lt"/>
                <a:cs typeface="+mn-lt"/>
              </a:rPr>
              <a:t>    children of the Most High, all of you;</a:t>
            </a:r>
            <a:br>
              <a:rPr lang="en-US" sz="3600" dirty="0">
                <a:ea typeface="+mn-lt"/>
                <a:cs typeface="+mn-lt"/>
              </a:rPr>
            </a:br>
            <a:r>
              <a:rPr lang="en-US" sz="3600" dirty="0">
                <a:ea typeface="+mn-lt"/>
                <a:cs typeface="+mn-lt"/>
              </a:rPr>
              <a:t>7 nevertheless, you shall die like mortals,</a:t>
            </a:r>
            <a:br>
              <a:rPr lang="en-US" sz="3600" dirty="0">
                <a:ea typeface="+mn-lt"/>
                <a:cs typeface="+mn-lt"/>
              </a:rPr>
            </a:br>
            <a:r>
              <a:rPr lang="en-US" sz="3600" dirty="0">
                <a:ea typeface="+mn-lt"/>
                <a:cs typeface="+mn-lt"/>
              </a:rPr>
              <a:t>    and fall like any prince.”</a:t>
            </a:r>
            <a:endParaRPr lang="en-US" sz="3600" baseline="30000" dirty="0">
              <a:ea typeface="+mn-lt"/>
              <a:cs typeface="+mn-lt"/>
            </a:endParaRPr>
          </a:p>
        </p:txBody>
      </p:sp>
    </p:spTree>
    <p:extLst>
      <p:ext uri="{BB962C8B-B14F-4D97-AF65-F5344CB8AC3E}">
        <p14:creationId xmlns:p14="http://schemas.microsoft.com/office/powerpoint/2010/main" val="80460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006D-021F-407F-91CA-1613641A67CE}"/>
              </a:ext>
            </a:extLst>
          </p:cNvPr>
          <p:cNvSpPr>
            <a:spLocks noGrp="1"/>
          </p:cNvSpPr>
          <p:nvPr>
            <p:ph type="title"/>
          </p:nvPr>
        </p:nvSpPr>
        <p:spPr/>
        <p:txBody>
          <a:bodyPr/>
          <a:lstStyle/>
          <a:p>
            <a:pPr algn="ctr"/>
            <a:r>
              <a:rPr lang="en-US" dirty="0">
                <a:solidFill>
                  <a:schemeClr val="accent4"/>
                </a:solidFill>
                <a:cs typeface="Arial" panose="020B0604020202020204"/>
              </a:rPr>
              <a:t>Non-literal figures of speech- the Good Shepherd</a:t>
            </a:r>
          </a:p>
        </p:txBody>
      </p:sp>
      <p:sp>
        <p:nvSpPr>
          <p:cNvPr id="3" name="Content Placeholder 2">
            <a:extLst>
              <a:ext uri="{FF2B5EF4-FFF2-40B4-BE49-F238E27FC236}">
                <a16:creationId xmlns:a16="http://schemas.microsoft.com/office/drawing/2014/main" id="{3825B1A6-DF83-4841-A299-C22F1605BB55}"/>
              </a:ext>
            </a:extLst>
          </p:cNvPr>
          <p:cNvSpPr>
            <a:spLocks noGrp="1"/>
          </p:cNvSpPr>
          <p:nvPr>
            <p:ph sz="half" idx="1"/>
          </p:nvPr>
        </p:nvSpPr>
        <p:spPr/>
        <p:txBody>
          <a:bodyPr vert="horz" lIns="91440" tIns="45720" rIns="91440" bIns="45720" rtlCol="0" anchor="t">
            <a:normAutofit/>
          </a:bodyPr>
          <a:lstStyle/>
          <a:p>
            <a:pPr marL="344170" indent="-344170"/>
            <a:r>
              <a:rPr lang="en-US" sz="2800" dirty="0">
                <a:cs typeface="Arial"/>
              </a:rPr>
              <a:t>Parable</a:t>
            </a:r>
          </a:p>
          <a:p>
            <a:pPr marL="344170" indent="-344170"/>
            <a:endParaRPr lang="en-US" sz="2800" dirty="0">
              <a:cs typeface="Arial"/>
            </a:endParaRPr>
          </a:p>
          <a:p>
            <a:pPr marL="344170" indent="-344170"/>
            <a:r>
              <a:rPr lang="en-US" sz="2800" dirty="0">
                <a:cs typeface="Arial"/>
              </a:rPr>
              <a:t>Simile/metaphor</a:t>
            </a:r>
          </a:p>
          <a:p>
            <a:pPr marL="344170" indent="-344170"/>
            <a:endParaRPr lang="en-US" sz="2800" dirty="0">
              <a:cs typeface="Arial"/>
            </a:endParaRPr>
          </a:p>
          <a:p>
            <a:pPr marL="344170" indent="-344170"/>
            <a:r>
              <a:rPr lang="en-US" sz="2800" dirty="0">
                <a:cs typeface="Arial"/>
              </a:rPr>
              <a:t>Allegory?</a:t>
            </a:r>
          </a:p>
        </p:txBody>
      </p:sp>
      <p:sp>
        <p:nvSpPr>
          <p:cNvPr id="4" name="Content Placeholder 3">
            <a:extLst>
              <a:ext uri="{FF2B5EF4-FFF2-40B4-BE49-F238E27FC236}">
                <a16:creationId xmlns:a16="http://schemas.microsoft.com/office/drawing/2014/main" id="{AB0B94A3-02ED-46C0-BE41-DCDADC9B6515}"/>
              </a:ext>
            </a:extLst>
          </p:cNvPr>
          <p:cNvSpPr>
            <a:spLocks noGrp="1"/>
          </p:cNvSpPr>
          <p:nvPr>
            <p:ph sz="half" idx="2"/>
          </p:nvPr>
        </p:nvSpPr>
        <p:spPr/>
        <p:txBody>
          <a:bodyPr vert="horz" lIns="91440" tIns="45720" rIns="91440" bIns="45720" rtlCol="0" anchor="t">
            <a:normAutofit/>
          </a:bodyPr>
          <a:lstStyle/>
          <a:p>
            <a:pPr marL="344170" indent="-344170"/>
            <a:r>
              <a:rPr lang="en-US" sz="2800" b="1" baseline="30000" dirty="0">
                <a:ea typeface="+mn-lt"/>
                <a:cs typeface="+mn-lt"/>
              </a:rPr>
              <a:t> </a:t>
            </a:r>
            <a:r>
              <a:rPr lang="en-US" sz="2800" dirty="0">
                <a:ea typeface="+mn-lt"/>
                <a:cs typeface="+mn-lt"/>
              </a:rPr>
              <a:t>John 10:6 Jesus used this </a:t>
            </a:r>
            <a:r>
              <a:rPr lang="en-US" sz="2800" u="sng" dirty="0">
                <a:ea typeface="+mn-lt"/>
                <a:cs typeface="+mn-lt"/>
              </a:rPr>
              <a:t>figure of speech</a:t>
            </a:r>
            <a:r>
              <a:rPr lang="en-US" sz="2800" dirty="0">
                <a:ea typeface="+mn-lt"/>
                <a:cs typeface="+mn-lt"/>
              </a:rPr>
              <a:t> with them, but they did not understand what he was saying to them.</a:t>
            </a:r>
            <a:endParaRPr lang="en-US" sz="2800">
              <a:cs typeface="Arial" panose="020B0604020202020204"/>
            </a:endParaRPr>
          </a:p>
        </p:txBody>
      </p:sp>
    </p:spTree>
    <p:extLst>
      <p:ext uri="{BB962C8B-B14F-4D97-AF65-F5344CB8AC3E}">
        <p14:creationId xmlns:p14="http://schemas.microsoft.com/office/powerpoint/2010/main" val="163659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0675-FB11-4457-A18F-A544E811E351}"/>
              </a:ext>
            </a:extLst>
          </p:cNvPr>
          <p:cNvSpPr>
            <a:spLocks noGrp="1"/>
          </p:cNvSpPr>
          <p:nvPr>
            <p:ph type="title"/>
          </p:nvPr>
        </p:nvSpPr>
        <p:spPr/>
        <p:txBody>
          <a:bodyPr/>
          <a:lstStyle/>
          <a:p>
            <a:pPr algn="ctr"/>
            <a:r>
              <a:rPr lang="en-US" dirty="0">
                <a:solidFill>
                  <a:schemeClr val="accent4"/>
                </a:solidFill>
                <a:cs typeface="Arial" panose="020B0604020202020204"/>
              </a:rPr>
              <a:t>Shepherd imagery</a:t>
            </a:r>
          </a:p>
        </p:txBody>
      </p:sp>
      <p:sp>
        <p:nvSpPr>
          <p:cNvPr id="3" name="Content Placeholder 2">
            <a:extLst>
              <a:ext uri="{FF2B5EF4-FFF2-40B4-BE49-F238E27FC236}">
                <a16:creationId xmlns:a16="http://schemas.microsoft.com/office/drawing/2014/main" id="{72D3AB15-C121-418C-A6B5-B12D10BB5D75}"/>
              </a:ext>
            </a:extLst>
          </p:cNvPr>
          <p:cNvSpPr>
            <a:spLocks noGrp="1"/>
          </p:cNvSpPr>
          <p:nvPr>
            <p:ph sz="half" idx="1"/>
          </p:nvPr>
        </p:nvSpPr>
        <p:spPr/>
        <p:txBody>
          <a:bodyPr vert="horz" lIns="91440" tIns="45720" rIns="91440" bIns="45720" rtlCol="0" anchor="t">
            <a:noAutofit/>
          </a:bodyPr>
          <a:lstStyle/>
          <a:p>
            <a:pPr marL="344170" indent="-344170"/>
            <a:r>
              <a:rPr lang="en-US" sz="2800" dirty="0">
                <a:cs typeface="Arial"/>
              </a:rPr>
              <a:t>Being a shepherd was often view as a despised profession</a:t>
            </a:r>
          </a:p>
          <a:p>
            <a:pPr marL="0" indent="0">
              <a:buNone/>
            </a:pPr>
            <a:endParaRPr lang="en-US" sz="2800" dirty="0">
              <a:cs typeface="Arial"/>
            </a:endParaRPr>
          </a:p>
          <a:p>
            <a:pPr marL="344170" indent="-344170"/>
            <a:r>
              <a:rPr lang="en-US" sz="2800" dirty="0">
                <a:cs typeface="Arial"/>
              </a:rPr>
              <a:t>Yet it also represented leadership</a:t>
            </a:r>
          </a:p>
          <a:p>
            <a:pPr marL="344170" indent="-344170"/>
            <a:endParaRPr lang="en-US" dirty="0">
              <a:cs typeface="Arial"/>
            </a:endParaRPr>
          </a:p>
        </p:txBody>
      </p:sp>
      <p:pic>
        <p:nvPicPr>
          <p:cNvPr id="5" name="Picture 5" descr="A picture containing text&#10;&#10;Description automatically generated">
            <a:extLst>
              <a:ext uri="{FF2B5EF4-FFF2-40B4-BE49-F238E27FC236}">
                <a16:creationId xmlns:a16="http://schemas.microsoft.com/office/drawing/2014/main" id="{A07E9B67-4268-46D2-B485-55D948D085C1}"/>
              </a:ext>
            </a:extLst>
          </p:cNvPr>
          <p:cNvPicPr>
            <a:picLocks noGrp="1" noChangeAspect="1"/>
          </p:cNvPicPr>
          <p:nvPr>
            <p:ph sz="half" idx="2"/>
          </p:nvPr>
        </p:nvPicPr>
        <p:blipFill>
          <a:blip r:embed="rId2"/>
          <a:stretch>
            <a:fillRect/>
          </a:stretch>
        </p:blipFill>
        <p:spPr>
          <a:xfrm>
            <a:off x="6666636" y="2116704"/>
            <a:ext cx="3894222" cy="3940536"/>
          </a:xfrm>
        </p:spPr>
      </p:pic>
    </p:spTree>
    <p:extLst>
      <p:ext uri="{BB962C8B-B14F-4D97-AF65-F5344CB8AC3E}">
        <p14:creationId xmlns:p14="http://schemas.microsoft.com/office/powerpoint/2010/main" val="223765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6704-50E0-40DE-B717-806224227C7F}"/>
              </a:ext>
            </a:extLst>
          </p:cNvPr>
          <p:cNvSpPr>
            <a:spLocks noGrp="1"/>
          </p:cNvSpPr>
          <p:nvPr>
            <p:ph type="title"/>
          </p:nvPr>
        </p:nvSpPr>
        <p:spPr>
          <a:xfrm>
            <a:off x="2611808" y="405490"/>
            <a:ext cx="7958331" cy="1077229"/>
          </a:xfrm>
        </p:spPr>
        <p:txBody>
          <a:bodyPr/>
          <a:lstStyle/>
          <a:p>
            <a:pPr algn="ctr"/>
            <a:r>
              <a:rPr lang="en-US" dirty="0">
                <a:solidFill>
                  <a:schemeClr val="accent4"/>
                </a:solidFill>
                <a:cs typeface="Arial" panose="020B0604020202020204"/>
              </a:rPr>
              <a:t>Shepherd imagery</a:t>
            </a:r>
          </a:p>
        </p:txBody>
      </p:sp>
      <p:sp>
        <p:nvSpPr>
          <p:cNvPr id="3" name="Content Placeholder 2">
            <a:extLst>
              <a:ext uri="{FF2B5EF4-FFF2-40B4-BE49-F238E27FC236}">
                <a16:creationId xmlns:a16="http://schemas.microsoft.com/office/drawing/2014/main" id="{83FBCD8A-F16B-479C-92C1-14AE334C754E}"/>
              </a:ext>
            </a:extLst>
          </p:cNvPr>
          <p:cNvSpPr>
            <a:spLocks noGrp="1"/>
          </p:cNvSpPr>
          <p:nvPr>
            <p:ph idx="1"/>
          </p:nvPr>
        </p:nvSpPr>
        <p:spPr>
          <a:xfrm>
            <a:off x="2212883" y="1347626"/>
            <a:ext cx="8357256" cy="4702318"/>
          </a:xfrm>
        </p:spPr>
        <p:txBody>
          <a:bodyPr vert="horz" lIns="91440" tIns="45720" rIns="91440" bIns="45720" rtlCol="0" anchor="ctr">
            <a:noAutofit/>
          </a:bodyPr>
          <a:lstStyle/>
          <a:p>
            <a:pPr marL="344170" indent="-344170"/>
            <a:r>
              <a:rPr lang="en-US" sz="2400" dirty="0">
                <a:solidFill>
                  <a:schemeClr val="tx2"/>
                </a:solidFill>
                <a:ea typeface="+mn-lt"/>
                <a:cs typeface="+mn-lt"/>
              </a:rPr>
              <a:t>Ezekiel 34:2 </a:t>
            </a:r>
            <a:r>
              <a:rPr lang="en-US" sz="2400" dirty="0">
                <a:ea typeface="+mn-lt"/>
                <a:cs typeface="+mn-lt"/>
              </a:rPr>
              <a:t>Ah, you shepherds of Israel who have been feeding yourselves! Should not shepherds feed the sheep? </a:t>
            </a:r>
            <a:r>
              <a:rPr lang="en-US" sz="2400" b="1" baseline="30000" dirty="0">
                <a:ea typeface="+mn-lt"/>
                <a:cs typeface="+mn-lt"/>
              </a:rPr>
              <a:t>3 </a:t>
            </a:r>
            <a:r>
              <a:rPr lang="en-US" sz="2400" dirty="0">
                <a:ea typeface="+mn-lt"/>
                <a:cs typeface="+mn-lt"/>
              </a:rPr>
              <a:t>You eat the fat, you clothe yourselves with the wool, you slaughter the fatlings; but you do not feed the sheep. </a:t>
            </a:r>
            <a:r>
              <a:rPr lang="en-US" sz="2400" b="1" baseline="30000" dirty="0">
                <a:ea typeface="+mn-lt"/>
                <a:cs typeface="+mn-lt"/>
              </a:rPr>
              <a:t>4 </a:t>
            </a:r>
            <a:r>
              <a:rPr lang="en-US" sz="2400" dirty="0">
                <a:ea typeface="+mn-lt"/>
                <a:cs typeface="+mn-lt"/>
              </a:rPr>
              <a:t>You have not strengthened the weak, you have not healed the sick, you have not bound up the injured, you have not brought back the strayed, you have not sought the lost, but with force and harshness you have ruled them. </a:t>
            </a:r>
            <a:r>
              <a:rPr lang="en-US" sz="2400" b="1" baseline="30000" dirty="0">
                <a:ea typeface="+mn-lt"/>
                <a:cs typeface="+mn-lt"/>
              </a:rPr>
              <a:t>5 </a:t>
            </a:r>
            <a:r>
              <a:rPr lang="en-US" sz="2400" dirty="0">
                <a:ea typeface="+mn-lt"/>
                <a:cs typeface="+mn-lt"/>
              </a:rPr>
              <a:t>So they were scattered, because there was no shepherd; and scattered, they became food for all the wild animals.</a:t>
            </a:r>
            <a:endParaRPr lang="en-US" sz="2400" dirty="0">
              <a:cs typeface="Arial" panose="020B0604020202020204"/>
            </a:endParaRPr>
          </a:p>
        </p:txBody>
      </p:sp>
    </p:spTree>
    <p:extLst>
      <p:ext uri="{BB962C8B-B14F-4D97-AF65-F5344CB8AC3E}">
        <p14:creationId xmlns:p14="http://schemas.microsoft.com/office/powerpoint/2010/main" val="4230581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6704-50E0-40DE-B717-806224227C7F}"/>
              </a:ext>
            </a:extLst>
          </p:cNvPr>
          <p:cNvSpPr>
            <a:spLocks noGrp="1"/>
          </p:cNvSpPr>
          <p:nvPr>
            <p:ph type="title"/>
          </p:nvPr>
        </p:nvSpPr>
        <p:spPr>
          <a:xfrm>
            <a:off x="2611808" y="405490"/>
            <a:ext cx="7958331" cy="1077229"/>
          </a:xfrm>
        </p:spPr>
        <p:txBody>
          <a:bodyPr/>
          <a:lstStyle/>
          <a:p>
            <a:pPr algn="ctr"/>
            <a:r>
              <a:rPr lang="en-US" dirty="0">
                <a:solidFill>
                  <a:schemeClr val="accent4"/>
                </a:solidFill>
                <a:cs typeface="Arial" panose="020B0604020202020204"/>
              </a:rPr>
              <a:t>Shepherd imagery</a:t>
            </a:r>
          </a:p>
        </p:txBody>
      </p:sp>
      <p:sp>
        <p:nvSpPr>
          <p:cNvPr id="3" name="Content Placeholder 2">
            <a:extLst>
              <a:ext uri="{FF2B5EF4-FFF2-40B4-BE49-F238E27FC236}">
                <a16:creationId xmlns:a16="http://schemas.microsoft.com/office/drawing/2014/main" id="{83FBCD8A-F16B-479C-92C1-14AE334C754E}"/>
              </a:ext>
            </a:extLst>
          </p:cNvPr>
          <p:cNvSpPr>
            <a:spLocks noGrp="1"/>
          </p:cNvSpPr>
          <p:nvPr>
            <p:ph idx="1"/>
          </p:nvPr>
        </p:nvSpPr>
        <p:spPr>
          <a:xfrm>
            <a:off x="2212883" y="1347626"/>
            <a:ext cx="8357256" cy="4702318"/>
          </a:xfrm>
        </p:spPr>
        <p:txBody>
          <a:bodyPr vert="horz" lIns="91440" tIns="45720" rIns="91440" bIns="45720" rtlCol="0" anchor="ctr">
            <a:noAutofit/>
          </a:bodyPr>
          <a:lstStyle/>
          <a:p>
            <a:pPr marL="344170" indent="-344170"/>
            <a:r>
              <a:rPr lang="en-US" sz="2400" dirty="0">
                <a:solidFill>
                  <a:schemeClr val="tx2"/>
                </a:solidFill>
                <a:ea typeface="+mn-lt"/>
                <a:cs typeface="+mn-lt"/>
              </a:rPr>
              <a:t>Ezekiel 34:7 </a:t>
            </a:r>
            <a:r>
              <a:rPr lang="en-US" sz="2400" dirty="0">
                <a:ea typeface="+mn-lt"/>
                <a:cs typeface="+mn-lt"/>
              </a:rPr>
              <a:t>Therefore, you shepherds, hear the word of the </a:t>
            </a:r>
            <a:r>
              <a:rPr lang="en-US" sz="2400" cap="small" dirty="0">
                <a:ea typeface="+mn-lt"/>
                <a:cs typeface="+mn-lt"/>
              </a:rPr>
              <a:t>Lord</a:t>
            </a:r>
            <a:r>
              <a:rPr lang="en-US" sz="2400" dirty="0">
                <a:ea typeface="+mn-lt"/>
                <a:cs typeface="+mn-lt"/>
              </a:rPr>
              <a:t>: </a:t>
            </a:r>
            <a:r>
              <a:rPr lang="en-US" sz="2400" b="1" baseline="30000" dirty="0">
                <a:ea typeface="+mn-lt"/>
                <a:cs typeface="+mn-lt"/>
              </a:rPr>
              <a:t>8 </a:t>
            </a:r>
            <a:r>
              <a:rPr lang="en-US" sz="2400" dirty="0">
                <a:ea typeface="+mn-lt"/>
                <a:cs typeface="+mn-lt"/>
              </a:rPr>
              <a:t>As I live, says the Lord </a:t>
            </a:r>
            <a:r>
              <a:rPr lang="en-US" sz="2400" cap="small" dirty="0">
                <a:ea typeface="+mn-lt"/>
                <a:cs typeface="+mn-lt"/>
              </a:rPr>
              <a:t>God</a:t>
            </a:r>
            <a:r>
              <a:rPr lang="en-US" sz="2400" dirty="0">
                <a:ea typeface="+mn-lt"/>
                <a:cs typeface="+mn-lt"/>
              </a:rPr>
              <a:t>, because my sheep have become a prey, and my sheep have become food for all the wild animals, since there was no shepherd; and because my shepherds have not searched for my sheep, but the shepherds have fed themselves, and have not fed my sheep; </a:t>
            </a:r>
            <a:r>
              <a:rPr lang="en-US" sz="2400" b="1" baseline="30000" dirty="0">
                <a:ea typeface="+mn-lt"/>
                <a:cs typeface="+mn-lt"/>
              </a:rPr>
              <a:t>9 </a:t>
            </a:r>
            <a:r>
              <a:rPr lang="en-US" sz="2400" dirty="0">
                <a:ea typeface="+mn-lt"/>
                <a:cs typeface="+mn-lt"/>
              </a:rPr>
              <a:t>therefore, you shepherds, hear the word of the </a:t>
            </a:r>
            <a:r>
              <a:rPr lang="en-US" sz="2400" cap="small" dirty="0">
                <a:ea typeface="+mn-lt"/>
                <a:cs typeface="+mn-lt"/>
              </a:rPr>
              <a:t>Lord</a:t>
            </a:r>
            <a:r>
              <a:rPr lang="en-US" sz="2400" dirty="0">
                <a:ea typeface="+mn-lt"/>
                <a:cs typeface="+mn-lt"/>
              </a:rPr>
              <a:t>: </a:t>
            </a:r>
            <a:r>
              <a:rPr lang="en-US" sz="2400" b="1" baseline="30000" dirty="0">
                <a:ea typeface="+mn-lt"/>
                <a:cs typeface="+mn-lt"/>
              </a:rPr>
              <a:t>10 </a:t>
            </a:r>
            <a:r>
              <a:rPr lang="en-US" sz="2400" dirty="0">
                <a:ea typeface="+mn-lt"/>
                <a:cs typeface="+mn-lt"/>
              </a:rPr>
              <a:t>Thus says the Lord </a:t>
            </a:r>
            <a:r>
              <a:rPr lang="en-US" sz="2400" cap="small" dirty="0">
                <a:ea typeface="+mn-lt"/>
                <a:cs typeface="+mn-lt"/>
              </a:rPr>
              <a:t>God</a:t>
            </a:r>
            <a:r>
              <a:rPr lang="en-US" sz="2400" dirty="0">
                <a:ea typeface="+mn-lt"/>
                <a:cs typeface="+mn-lt"/>
              </a:rPr>
              <a:t>, </a:t>
            </a:r>
            <a:r>
              <a:rPr lang="en-US" sz="2400" u="sng" dirty="0">
                <a:ea typeface="+mn-lt"/>
                <a:cs typeface="+mn-lt"/>
              </a:rPr>
              <a:t>I am against the shepherds</a:t>
            </a:r>
            <a:r>
              <a:rPr lang="en-US" sz="2400" dirty="0">
                <a:ea typeface="+mn-lt"/>
                <a:cs typeface="+mn-lt"/>
              </a:rPr>
              <a:t>;</a:t>
            </a:r>
            <a:endParaRPr lang="en-US" sz="2400" dirty="0">
              <a:solidFill>
                <a:schemeClr val="tx2"/>
              </a:solidFill>
              <a:cs typeface="Arial" panose="020B0604020202020204"/>
            </a:endParaRPr>
          </a:p>
        </p:txBody>
      </p:sp>
    </p:spTree>
    <p:extLst>
      <p:ext uri="{BB962C8B-B14F-4D97-AF65-F5344CB8AC3E}">
        <p14:creationId xmlns:p14="http://schemas.microsoft.com/office/powerpoint/2010/main" val="24452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6704-50E0-40DE-B717-806224227C7F}"/>
              </a:ext>
            </a:extLst>
          </p:cNvPr>
          <p:cNvSpPr>
            <a:spLocks noGrp="1"/>
          </p:cNvSpPr>
          <p:nvPr>
            <p:ph type="title"/>
          </p:nvPr>
        </p:nvSpPr>
        <p:spPr>
          <a:xfrm>
            <a:off x="2611808" y="405490"/>
            <a:ext cx="7958331" cy="1077229"/>
          </a:xfrm>
        </p:spPr>
        <p:txBody>
          <a:bodyPr/>
          <a:lstStyle/>
          <a:p>
            <a:pPr algn="ctr"/>
            <a:r>
              <a:rPr lang="en-US" dirty="0">
                <a:solidFill>
                  <a:schemeClr val="accent4"/>
                </a:solidFill>
                <a:cs typeface="Arial" panose="020B0604020202020204"/>
              </a:rPr>
              <a:t>Shepherd imagery</a:t>
            </a:r>
          </a:p>
        </p:txBody>
      </p:sp>
      <p:sp>
        <p:nvSpPr>
          <p:cNvPr id="3" name="Content Placeholder 2">
            <a:extLst>
              <a:ext uri="{FF2B5EF4-FFF2-40B4-BE49-F238E27FC236}">
                <a16:creationId xmlns:a16="http://schemas.microsoft.com/office/drawing/2014/main" id="{83FBCD8A-F16B-479C-92C1-14AE334C754E}"/>
              </a:ext>
            </a:extLst>
          </p:cNvPr>
          <p:cNvSpPr>
            <a:spLocks noGrp="1"/>
          </p:cNvSpPr>
          <p:nvPr>
            <p:ph idx="1"/>
          </p:nvPr>
        </p:nvSpPr>
        <p:spPr>
          <a:xfrm>
            <a:off x="2212883" y="1347626"/>
            <a:ext cx="8357256" cy="4702318"/>
          </a:xfrm>
        </p:spPr>
        <p:txBody>
          <a:bodyPr vert="horz" lIns="91440" tIns="45720" rIns="91440" bIns="45720" rtlCol="0" anchor="ctr">
            <a:noAutofit/>
          </a:bodyPr>
          <a:lstStyle/>
          <a:p>
            <a:pPr marL="344170" indent="-344170"/>
            <a:r>
              <a:rPr lang="en-US" sz="2800" dirty="0">
                <a:solidFill>
                  <a:schemeClr val="tx2"/>
                </a:solidFill>
                <a:ea typeface="+mn-lt"/>
                <a:cs typeface="+mn-lt"/>
              </a:rPr>
              <a:t>Ezekiel 34:15 </a:t>
            </a:r>
            <a:r>
              <a:rPr lang="en-US" sz="2800" dirty="0">
                <a:ea typeface="+mn-lt"/>
                <a:cs typeface="+mn-lt"/>
              </a:rPr>
              <a:t>I myself will be the shepherd of my sheep, and I will make them lie down, says the Lord </a:t>
            </a:r>
            <a:r>
              <a:rPr lang="en-US" sz="2800" cap="small" dirty="0">
                <a:ea typeface="+mn-lt"/>
                <a:cs typeface="+mn-lt"/>
              </a:rPr>
              <a:t>God</a:t>
            </a:r>
            <a:r>
              <a:rPr lang="en-US" sz="2800" dirty="0">
                <a:ea typeface="+mn-lt"/>
                <a:cs typeface="+mn-lt"/>
              </a:rPr>
              <a:t>. </a:t>
            </a:r>
            <a:r>
              <a:rPr lang="en-US" sz="2800" b="1" baseline="30000" dirty="0">
                <a:ea typeface="+mn-lt"/>
                <a:cs typeface="+mn-lt"/>
              </a:rPr>
              <a:t>16 </a:t>
            </a:r>
            <a:r>
              <a:rPr lang="en-US" sz="2800" dirty="0">
                <a:ea typeface="+mn-lt"/>
                <a:cs typeface="+mn-lt"/>
              </a:rPr>
              <a:t>I will seek the lost, and I will bring back the strayed, and I will bind up the injured, and I will strengthen the weak, but the fat and the strong I will destroy. I will feed them with justice.</a:t>
            </a:r>
            <a:endParaRPr lang="en-US" sz="2800" dirty="0">
              <a:solidFill>
                <a:schemeClr val="tx2"/>
              </a:solidFill>
              <a:cs typeface="Arial" panose="020B0604020202020204"/>
            </a:endParaRPr>
          </a:p>
        </p:txBody>
      </p:sp>
    </p:spTree>
    <p:extLst>
      <p:ext uri="{BB962C8B-B14F-4D97-AF65-F5344CB8AC3E}">
        <p14:creationId xmlns:p14="http://schemas.microsoft.com/office/powerpoint/2010/main" val="156327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6704-50E0-40DE-B717-806224227C7F}"/>
              </a:ext>
            </a:extLst>
          </p:cNvPr>
          <p:cNvSpPr>
            <a:spLocks noGrp="1"/>
          </p:cNvSpPr>
          <p:nvPr>
            <p:ph type="title"/>
          </p:nvPr>
        </p:nvSpPr>
        <p:spPr>
          <a:xfrm>
            <a:off x="2611808" y="405490"/>
            <a:ext cx="7958331" cy="1077229"/>
          </a:xfrm>
        </p:spPr>
        <p:txBody>
          <a:bodyPr/>
          <a:lstStyle/>
          <a:p>
            <a:pPr algn="ctr"/>
            <a:r>
              <a:rPr lang="en-US" dirty="0">
                <a:solidFill>
                  <a:schemeClr val="accent4"/>
                </a:solidFill>
                <a:cs typeface="Arial" panose="020B0604020202020204"/>
              </a:rPr>
              <a:t>Shepherd imagery</a:t>
            </a:r>
          </a:p>
        </p:txBody>
      </p:sp>
      <p:sp>
        <p:nvSpPr>
          <p:cNvPr id="3" name="Content Placeholder 2">
            <a:extLst>
              <a:ext uri="{FF2B5EF4-FFF2-40B4-BE49-F238E27FC236}">
                <a16:creationId xmlns:a16="http://schemas.microsoft.com/office/drawing/2014/main" id="{83FBCD8A-F16B-479C-92C1-14AE334C754E}"/>
              </a:ext>
            </a:extLst>
          </p:cNvPr>
          <p:cNvSpPr>
            <a:spLocks noGrp="1"/>
          </p:cNvSpPr>
          <p:nvPr>
            <p:ph idx="1"/>
          </p:nvPr>
        </p:nvSpPr>
        <p:spPr>
          <a:xfrm>
            <a:off x="2212883" y="1347626"/>
            <a:ext cx="8357256" cy="4702318"/>
          </a:xfrm>
        </p:spPr>
        <p:txBody>
          <a:bodyPr vert="horz" lIns="91440" tIns="45720" rIns="91440" bIns="45720" rtlCol="0" anchor="ctr">
            <a:noAutofit/>
          </a:bodyPr>
          <a:lstStyle/>
          <a:p>
            <a:pPr marL="344170" indent="-344170"/>
            <a:r>
              <a:rPr lang="en-US" sz="2800" dirty="0">
                <a:solidFill>
                  <a:schemeClr val="tx2"/>
                </a:solidFill>
                <a:ea typeface="+mn-lt"/>
                <a:cs typeface="+mn-lt"/>
              </a:rPr>
              <a:t>Ezekiel 34:23 </a:t>
            </a:r>
            <a:r>
              <a:rPr lang="en-US" sz="2800" u="sng" dirty="0">
                <a:ea typeface="+mn-lt"/>
                <a:cs typeface="+mn-lt"/>
              </a:rPr>
              <a:t>I will set up over them one shepherd, my servant David</a:t>
            </a:r>
            <a:r>
              <a:rPr lang="en-US" sz="2800" dirty="0">
                <a:ea typeface="+mn-lt"/>
                <a:cs typeface="+mn-lt"/>
              </a:rPr>
              <a:t>, and he shall feed them: he shall feed them and be their shepherd. </a:t>
            </a:r>
            <a:r>
              <a:rPr lang="en-US" sz="2800" b="1" baseline="30000" dirty="0">
                <a:ea typeface="+mn-lt"/>
                <a:cs typeface="+mn-lt"/>
              </a:rPr>
              <a:t>24 </a:t>
            </a:r>
            <a:r>
              <a:rPr lang="en-US" sz="2800" dirty="0">
                <a:ea typeface="+mn-lt"/>
                <a:cs typeface="+mn-lt"/>
              </a:rPr>
              <a:t>And I, the </a:t>
            </a:r>
            <a:r>
              <a:rPr lang="en-US" sz="2800" cap="small" dirty="0">
                <a:ea typeface="+mn-lt"/>
                <a:cs typeface="+mn-lt"/>
              </a:rPr>
              <a:t>Lord</a:t>
            </a:r>
            <a:r>
              <a:rPr lang="en-US" sz="2800" dirty="0">
                <a:ea typeface="+mn-lt"/>
                <a:cs typeface="+mn-lt"/>
              </a:rPr>
              <a:t>, will be their God, and my servant David shall be prince among them; I, the </a:t>
            </a:r>
            <a:r>
              <a:rPr lang="en-US" sz="2800" cap="small" dirty="0">
                <a:ea typeface="+mn-lt"/>
                <a:cs typeface="+mn-lt"/>
              </a:rPr>
              <a:t>Lord</a:t>
            </a:r>
            <a:r>
              <a:rPr lang="en-US" sz="2800" dirty="0">
                <a:ea typeface="+mn-lt"/>
                <a:cs typeface="+mn-lt"/>
              </a:rPr>
              <a:t>, have spoken.</a:t>
            </a:r>
            <a:endParaRPr lang="en-US" sz="2800" dirty="0">
              <a:solidFill>
                <a:schemeClr val="tx2"/>
              </a:solidFill>
              <a:cs typeface="Arial" panose="020B0604020202020204"/>
            </a:endParaRPr>
          </a:p>
        </p:txBody>
      </p:sp>
    </p:spTree>
    <p:extLst>
      <p:ext uri="{BB962C8B-B14F-4D97-AF65-F5344CB8AC3E}">
        <p14:creationId xmlns:p14="http://schemas.microsoft.com/office/powerpoint/2010/main" val="236763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DE94-558D-4D05-B34F-E16DB33D9669}"/>
              </a:ext>
            </a:extLst>
          </p:cNvPr>
          <p:cNvSpPr>
            <a:spLocks noGrp="1"/>
          </p:cNvSpPr>
          <p:nvPr>
            <p:ph type="title"/>
          </p:nvPr>
        </p:nvSpPr>
        <p:spPr/>
        <p:txBody>
          <a:bodyPr/>
          <a:lstStyle/>
          <a:p>
            <a:pPr algn="ctr"/>
            <a:r>
              <a:rPr lang="en-US" dirty="0">
                <a:solidFill>
                  <a:schemeClr val="accent4"/>
                </a:solidFill>
                <a:cs typeface="Arial" panose="020B0604020202020204"/>
              </a:rPr>
              <a:t>Spiritual Blindness</a:t>
            </a:r>
          </a:p>
        </p:txBody>
      </p:sp>
      <p:sp>
        <p:nvSpPr>
          <p:cNvPr id="3" name="Content Placeholder 2">
            <a:extLst>
              <a:ext uri="{FF2B5EF4-FFF2-40B4-BE49-F238E27FC236}">
                <a16:creationId xmlns:a16="http://schemas.microsoft.com/office/drawing/2014/main" id="{06A23BBA-96CB-41E8-85F5-A70A4558DB43}"/>
              </a:ext>
            </a:extLst>
          </p:cNvPr>
          <p:cNvSpPr>
            <a:spLocks noGrp="1"/>
          </p:cNvSpPr>
          <p:nvPr>
            <p:ph idx="1"/>
          </p:nvPr>
        </p:nvSpPr>
        <p:spPr/>
        <p:txBody>
          <a:bodyPr vert="horz" lIns="91440" tIns="45720" rIns="91440" bIns="45720" rtlCol="0" anchor="ctr">
            <a:noAutofit/>
          </a:bodyPr>
          <a:lstStyle/>
          <a:p>
            <a:pPr marL="0" indent="0">
              <a:buNone/>
            </a:pPr>
            <a:r>
              <a:rPr lang="en-US" sz="2800" b="1" dirty="0">
                <a:solidFill>
                  <a:schemeClr val="accent4"/>
                </a:solidFill>
                <a:ea typeface="+mn-lt"/>
                <a:cs typeface="+mn-lt"/>
              </a:rPr>
              <a:t>John 9:39</a:t>
            </a:r>
            <a:r>
              <a:rPr lang="en-US" sz="2800" dirty="0">
                <a:ea typeface="+mn-lt"/>
                <a:cs typeface="+mn-lt"/>
              </a:rPr>
              <a:t> Jesus said, “I came into this world for judgment so that those who do not see may see, and those who do see may become blind.” </a:t>
            </a:r>
            <a:r>
              <a:rPr lang="en-US" sz="2800" b="1" baseline="30000" dirty="0">
                <a:ea typeface="+mn-lt"/>
                <a:cs typeface="+mn-lt"/>
              </a:rPr>
              <a:t>40 </a:t>
            </a:r>
            <a:r>
              <a:rPr lang="en-US" sz="2800" dirty="0">
                <a:ea typeface="+mn-lt"/>
                <a:cs typeface="+mn-lt"/>
              </a:rPr>
              <a:t>Some of the Pharisees near him heard this and said to him, “Surely we are not blind, are we?” </a:t>
            </a:r>
            <a:r>
              <a:rPr lang="en-US" sz="2800" b="1" baseline="30000" dirty="0">
                <a:ea typeface="+mn-lt"/>
                <a:cs typeface="+mn-lt"/>
              </a:rPr>
              <a:t>41 </a:t>
            </a:r>
            <a:r>
              <a:rPr lang="en-US" sz="2800" dirty="0">
                <a:ea typeface="+mn-lt"/>
                <a:cs typeface="+mn-lt"/>
              </a:rPr>
              <a:t>Jesus said to them, “If you were blind, you would not have sin. But now that you say, ‘We see,’ your sin remains.</a:t>
            </a:r>
            <a:endParaRPr lang="en-US" sz="2400" dirty="0">
              <a:cs typeface="Arial" panose="020B0604020202020204"/>
            </a:endParaRPr>
          </a:p>
        </p:txBody>
      </p:sp>
    </p:spTree>
    <p:extLst>
      <p:ext uri="{BB962C8B-B14F-4D97-AF65-F5344CB8AC3E}">
        <p14:creationId xmlns:p14="http://schemas.microsoft.com/office/powerpoint/2010/main" val="214989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DE94-558D-4D05-B34F-E16DB33D9669}"/>
              </a:ext>
            </a:extLst>
          </p:cNvPr>
          <p:cNvSpPr>
            <a:spLocks noGrp="1"/>
          </p:cNvSpPr>
          <p:nvPr>
            <p:ph type="title"/>
          </p:nvPr>
        </p:nvSpPr>
        <p:spPr/>
        <p:txBody>
          <a:bodyPr/>
          <a:lstStyle/>
          <a:p>
            <a:pPr algn="ctr"/>
            <a:r>
              <a:rPr lang="en-US" dirty="0">
                <a:solidFill>
                  <a:schemeClr val="accent4"/>
                </a:solidFill>
                <a:cs typeface="Arial" panose="020B0604020202020204"/>
              </a:rPr>
              <a:t>"They drove him out"</a:t>
            </a:r>
          </a:p>
        </p:txBody>
      </p:sp>
      <p:sp>
        <p:nvSpPr>
          <p:cNvPr id="3" name="Content Placeholder 2">
            <a:extLst>
              <a:ext uri="{FF2B5EF4-FFF2-40B4-BE49-F238E27FC236}">
                <a16:creationId xmlns:a16="http://schemas.microsoft.com/office/drawing/2014/main" id="{06A23BBA-96CB-41E8-85F5-A70A4558DB43}"/>
              </a:ext>
            </a:extLst>
          </p:cNvPr>
          <p:cNvSpPr>
            <a:spLocks noGrp="1"/>
          </p:cNvSpPr>
          <p:nvPr>
            <p:ph idx="1"/>
          </p:nvPr>
        </p:nvSpPr>
        <p:spPr>
          <a:xfrm>
            <a:off x="2403183" y="2052116"/>
            <a:ext cx="8166956" cy="3997828"/>
          </a:xfrm>
        </p:spPr>
        <p:txBody>
          <a:bodyPr vert="horz" lIns="91440" tIns="45720" rIns="91440" bIns="45720" rtlCol="0" anchor="ctr">
            <a:noAutofit/>
          </a:bodyPr>
          <a:lstStyle/>
          <a:p>
            <a:pPr marL="0" indent="0">
              <a:buNone/>
            </a:pPr>
            <a:r>
              <a:rPr lang="en-US" sz="2400" dirty="0">
                <a:ea typeface="+mn-lt"/>
                <a:cs typeface="+mn-lt"/>
              </a:rPr>
              <a:t>The man answered, “Here is an astonishing thing! You do not know where he comes from, and yet he opened my eyes. </a:t>
            </a:r>
            <a:r>
              <a:rPr lang="en-US" sz="2400" b="1" baseline="30000" dirty="0">
                <a:ea typeface="+mn-lt"/>
                <a:cs typeface="+mn-lt"/>
              </a:rPr>
              <a:t>31 </a:t>
            </a:r>
            <a:r>
              <a:rPr lang="en-US" sz="2400" dirty="0">
                <a:ea typeface="+mn-lt"/>
                <a:cs typeface="+mn-lt"/>
              </a:rPr>
              <a:t>We know that God does not listen to sinners, but he does listen to one who worships him and obeys his will. </a:t>
            </a:r>
            <a:r>
              <a:rPr lang="en-US" sz="2400" b="1" baseline="30000" dirty="0">
                <a:ea typeface="+mn-lt"/>
                <a:cs typeface="+mn-lt"/>
              </a:rPr>
              <a:t>32 </a:t>
            </a:r>
            <a:r>
              <a:rPr lang="en-US" sz="2400" dirty="0">
                <a:ea typeface="+mn-lt"/>
                <a:cs typeface="+mn-lt"/>
              </a:rPr>
              <a:t>Never since the world began has it been heard that anyone opened the eyes of a person born blind. </a:t>
            </a:r>
            <a:r>
              <a:rPr lang="en-US" sz="2400" b="1" baseline="30000" dirty="0">
                <a:ea typeface="+mn-lt"/>
                <a:cs typeface="+mn-lt"/>
              </a:rPr>
              <a:t>33 </a:t>
            </a:r>
            <a:r>
              <a:rPr lang="en-US" sz="2400" dirty="0">
                <a:ea typeface="+mn-lt"/>
                <a:cs typeface="+mn-lt"/>
              </a:rPr>
              <a:t>If this man were not from God, he could do nothing.” </a:t>
            </a:r>
            <a:r>
              <a:rPr lang="en-US" sz="2400" b="1" baseline="30000" dirty="0">
                <a:ea typeface="+mn-lt"/>
                <a:cs typeface="+mn-lt"/>
              </a:rPr>
              <a:t>34 </a:t>
            </a:r>
            <a:r>
              <a:rPr lang="en-US" sz="2400" dirty="0">
                <a:ea typeface="+mn-lt"/>
                <a:cs typeface="+mn-lt"/>
              </a:rPr>
              <a:t>They answered him, “You were born entirely in sins, and are you trying to teach us?” </a:t>
            </a:r>
            <a:r>
              <a:rPr lang="en-US" sz="2400" u="sng" dirty="0">
                <a:ea typeface="+mn-lt"/>
                <a:cs typeface="+mn-lt"/>
              </a:rPr>
              <a:t>And they drove him out.</a:t>
            </a:r>
            <a:endParaRPr lang="en-US" sz="2400" u="sng">
              <a:cs typeface="Arial"/>
            </a:endParaRPr>
          </a:p>
        </p:txBody>
      </p:sp>
    </p:spTree>
    <p:extLst>
      <p:ext uri="{BB962C8B-B14F-4D97-AF65-F5344CB8AC3E}">
        <p14:creationId xmlns:p14="http://schemas.microsoft.com/office/powerpoint/2010/main" val="1084368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B0F2AC-8567-4D03-BFFC-653DB596C52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3.xml><?xml version="1.0" encoding="utf-8"?>
<ds:datastoreItem xmlns:ds="http://schemas.openxmlformats.org/officeDocument/2006/customXml" ds:itemID="{7C2F7BF6-CD39-4568-B8BD-EA8D252E1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Madison</Template>
  <TotalTime>0</TotalTime>
  <Words>1827</Words>
  <Application>Microsoft Office PowerPoint</Application>
  <PresentationFormat>Widescreen</PresentationFormat>
  <Paragraphs>45</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MS Shell Dlg 2</vt:lpstr>
      <vt:lpstr>Wingdings</vt:lpstr>
      <vt:lpstr>Wingdings 3</vt:lpstr>
      <vt:lpstr>Madison</vt:lpstr>
      <vt:lpstr>John 10</vt:lpstr>
      <vt:lpstr>Non-literal figures of speech- the Good Shepherd</vt:lpstr>
      <vt:lpstr>Shepherd imagery</vt:lpstr>
      <vt:lpstr>Shepherd imagery</vt:lpstr>
      <vt:lpstr>Shepherd imagery</vt:lpstr>
      <vt:lpstr>Shepherd imagery</vt:lpstr>
      <vt:lpstr>Shepherd imagery</vt:lpstr>
      <vt:lpstr>Spiritual Blindness</vt:lpstr>
      <vt:lpstr>"They drove him out"</vt:lpstr>
      <vt:lpstr>The gate of the sheep</vt:lpstr>
      <vt:lpstr>The gate of the sheep</vt:lpstr>
      <vt:lpstr>The good shepherd</vt:lpstr>
      <vt:lpstr>Are you the Messiah?</vt:lpstr>
      <vt:lpstr>The Feast of Dedication= Hanukkah</vt:lpstr>
      <vt:lpstr>The Feast of Dedication= Hanukkah</vt:lpstr>
      <vt:lpstr>Are you the Messiah?</vt:lpstr>
      <vt:lpstr>"You are gods"?</vt:lpstr>
      <vt:lpstr>"You are gods"?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UCOC</dc:creator>
  <cp:lastModifiedBy>Joshua Creel</cp:lastModifiedBy>
  <cp:revision>160</cp:revision>
  <dcterms:created xsi:type="dcterms:W3CDTF">2022-01-14T12:08:12Z</dcterms:created>
  <dcterms:modified xsi:type="dcterms:W3CDTF">2022-01-16T13:47:47Z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