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5" r:id="rId2"/>
  </p:sldMasterIdLst>
  <p:sldIdLst>
    <p:sldId id="259" r:id="rId3"/>
    <p:sldId id="257" r:id="rId4"/>
    <p:sldId id="258" r:id="rId5"/>
    <p:sldId id="260" r:id="rId6"/>
    <p:sldId id="261" r:id="rId7"/>
    <p:sldId id="262" r:id="rId8"/>
    <p:sldId id="264" r:id="rId9"/>
    <p:sldId id="265" r:id="rId10"/>
    <p:sldId id="263"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5E2B59-9E3B-70DF-217F-8A88FDD63495}" v="122" dt="2022-01-05T13:10:47.836"/>
    <p1510:client id="{FDDBD87F-A635-6CDF-4365-51D8F3A70E32}" v="238" dt="2022-01-05T13:57:18.8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8D38747-4367-4BD2-8D51-C97E202738E2}" type="datetime1">
              <a:rPr lang="en-US" smtClean="0"/>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3852525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C55A3C-5767-4844-A0A3-83778C2E5409}" type="datetime1">
              <a:rPr lang="en-US" smtClean="0"/>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785865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1226486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FCD27C-8599-43EF-BA1D-14DDC1946E06}" type="datetime1">
              <a:rPr lang="en-US" smtClean="0"/>
              <a:t>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175175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343D99-809A-49C0-96E5-4250D0B498EE}" type="datetime1">
              <a:rPr lang="en-US" smtClean="0"/>
              <a:t>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608887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43DE9B-B678-4EFB-BB7D-A4370204A0B0}" type="datetime1">
              <a:rPr lang="en-US" smtClean="0"/>
              <a:t>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1648886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7659166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59647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1/5/2022</a:t>
            </a:fld>
            <a:endParaRPr lang="en-US"/>
          </a:p>
        </p:txBody>
      </p:sp>
      <p:sp>
        <p:nvSpPr>
          <p:cNvPr id="6" name="Footer Placeholder 5"/>
          <p:cNvSpPr>
            <a:spLocks noGrp="1"/>
          </p:cNvSpPr>
          <p:nvPr>
            <p:ph type="ftr" sz="quarter" idx="11"/>
          </p:nvPr>
        </p:nvSpPr>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426378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2146655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5812055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14805943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1588362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3874069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4623026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7E833E-1B6D-415F-AD29-75AE8C43BD0D}" type="datetime1">
              <a:rPr lang="en-US" smtClean="0"/>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0941586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52596F-08A7-4B70-989A-F2B1CF31E66B}" type="datetime1">
              <a:rPr lang="en-US" smtClean="0"/>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534527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1/5/2022</a:t>
            </a:fld>
            <a:endParaRPr lang="en-US"/>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a:p>
        </p:txBody>
      </p:sp>
    </p:spTree>
    <p:extLst>
      <p:ext uri="{BB962C8B-B14F-4D97-AF65-F5344CB8AC3E}">
        <p14:creationId xmlns:p14="http://schemas.microsoft.com/office/powerpoint/2010/main" val="1069802776"/>
      </p:ext>
    </p:extLst>
  </p:cSld>
  <p:clrMap bg1="dk1" tx1="lt1" bg2="dk2" tx2="lt2" accent1="accent1" accent2="accent2" accent3="accent3" accent4="accent4" accent5="accent5" accent6="accent6" hlink="hlink" folHlink="folHlink"/>
  <p:sldLayoutIdLst>
    <p:sldLayoutId id="2147483713" r:id="rId1"/>
    <p:sldLayoutId id="2147483715" r:id="rId2"/>
    <p:sldLayoutId id="2147483716" r:id="rId3"/>
    <p:sldLayoutId id="2147483714" r:id="rId4"/>
    <p:sldLayoutId id="2147483710" r:id="rId5"/>
    <p:sldLayoutId id="2147483694" r:id="rId6"/>
    <p:sldLayoutId id="2147483695" r:id="rId7"/>
    <p:sldLayoutId id="2147483696" r:id="rId8"/>
    <p:sldLayoutId id="2147483697" r:id="rId9"/>
    <p:sldLayoutId id="2147483699" r:id="rId10"/>
    <p:sldLayoutId id="2147483693" r:id="rId11"/>
    <p:sldLayoutId id="2147483700" r:id="rId12"/>
    <p:sldLayoutId id="2147483701" r:id="rId13"/>
    <p:sldLayoutId id="2147483703" r:id="rId14"/>
    <p:sldLayoutId id="2147483704" r:id="rId15"/>
    <p:sldLayoutId id="2147483702" r:id="rId16"/>
    <p:sldLayoutId id="2147483698" r:id="rId17"/>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12806-67BB-4E4E-9D04-6F7FC84E36D2}"/>
              </a:ext>
            </a:extLst>
          </p:cNvPr>
          <p:cNvSpPr>
            <a:spLocks noGrp="1"/>
          </p:cNvSpPr>
          <p:nvPr>
            <p:ph type="ctrTitle"/>
          </p:nvPr>
        </p:nvSpPr>
        <p:spPr/>
        <p:txBody>
          <a:bodyPr/>
          <a:lstStyle/>
          <a:p>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Jesus as the Feast of Tabernacles</a:t>
            </a:r>
            <a:endParaRPr lang="en-US" dirty="0">
              <a:solidFill>
                <a:srgbClr val="FFFF00"/>
              </a:solidFill>
            </a:endParaRPr>
          </a:p>
        </p:txBody>
      </p:sp>
      <p:sp>
        <p:nvSpPr>
          <p:cNvPr id="3" name="Subtitle 2">
            <a:extLst>
              <a:ext uri="{FF2B5EF4-FFF2-40B4-BE49-F238E27FC236}">
                <a16:creationId xmlns:a16="http://schemas.microsoft.com/office/drawing/2014/main" id="{35121D37-89F8-43DE-B2A2-638A3FE3448E}"/>
              </a:ext>
            </a:extLst>
          </p:cNvPr>
          <p:cNvSpPr>
            <a:spLocks noGrp="1"/>
          </p:cNvSpPr>
          <p:nvPr>
            <p:ph type="subTitle" idx="1"/>
          </p:nvPr>
        </p:nvSpPr>
        <p:spPr/>
        <p:txBody>
          <a:bodyPr>
            <a:normAutofit/>
          </a:bodyPr>
          <a:lstStyle/>
          <a:p>
            <a:r>
              <a:rPr lang="en-US" sz="320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John 7</a:t>
            </a:r>
          </a:p>
        </p:txBody>
      </p:sp>
    </p:spTree>
    <p:extLst>
      <p:ext uri="{BB962C8B-B14F-4D97-AF65-F5344CB8AC3E}">
        <p14:creationId xmlns:p14="http://schemas.microsoft.com/office/powerpoint/2010/main" val="2828918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BF8A6-2816-4CC3-9C4B-3797FC133C3F}"/>
              </a:ext>
            </a:extLst>
          </p:cNvPr>
          <p:cNvSpPr>
            <a:spLocks noGrp="1"/>
          </p:cNvSpPr>
          <p:nvPr>
            <p:ph type="title"/>
          </p:nvPr>
        </p:nvSpPr>
        <p:spPr/>
        <p:txBody>
          <a:bodyPr/>
          <a:lstStyle/>
          <a:p>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"No one ever spoke like him"</a:t>
            </a:r>
            <a:endParaRPr lang="en-US" dirty="0">
              <a:solidFill>
                <a:srgbClr val="FFFF00"/>
              </a:solidFill>
            </a:endParaRPr>
          </a:p>
        </p:txBody>
      </p:sp>
      <p:sp>
        <p:nvSpPr>
          <p:cNvPr id="3" name="Content Placeholder 2">
            <a:extLst>
              <a:ext uri="{FF2B5EF4-FFF2-40B4-BE49-F238E27FC236}">
                <a16:creationId xmlns:a16="http://schemas.microsoft.com/office/drawing/2014/main" id="{12DA3E7B-752E-4882-8C05-E317EFAD69E7}"/>
              </a:ext>
            </a:extLst>
          </p:cNvPr>
          <p:cNvSpPr>
            <a:spLocks noGrp="1"/>
          </p:cNvSpPr>
          <p:nvPr>
            <p:ph idx="1"/>
          </p:nvPr>
        </p:nvSpPr>
        <p:spPr>
          <a:xfrm>
            <a:off x="913795" y="1788903"/>
            <a:ext cx="10684441" cy="4864937"/>
          </a:xfrm>
        </p:spPr>
        <p:txBody>
          <a:bodyPr>
            <a:normAutofit/>
          </a:bodyPr>
          <a:lstStyle/>
          <a:p>
            <a:pPr indent="-305435"/>
            <a:r>
              <a:rPr lang="en-US"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Finally the temple guards went back to the chief priests and the Pharisees, who asked them, “Why didn’t you bring him in?”</a:t>
            </a:r>
            <a:r>
              <a:rPr lang="en-US"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46 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“No one ever spoke the way this man does,” the guards replied.</a:t>
            </a:r>
            <a:r>
              <a:rPr lang="en-US"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47 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“You mean he has deceived you also?” the Pharisees retorted. </a:t>
            </a:r>
            <a:r>
              <a:rPr lang="en-US"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48 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“Have any of the rulers or of the Pharisees believed in him? </a:t>
            </a:r>
            <a:r>
              <a:rPr lang="en-US"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49 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No! But this mob that knows nothing of the law—there is a curse on them.”</a:t>
            </a:r>
            <a:r>
              <a:rPr lang="en-US"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50 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Nicodemus, who had gone to Jesus earlier and who was one of their own number, asked, </a:t>
            </a:r>
            <a:r>
              <a:rPr lang="en-US"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51 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“Does our law condemn a man without first hearing him to find out what he has been doing?” </a:t>
            </a:r>
            <a:r>
              <a:rPr lang="en-US"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52 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They replied, “Are you from Galilee, too? Look into it, and you will find that a prophet does not come out of Galilee.”</a:t>
            </a:r>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380604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C30FB-A40F-467D-8873-CF70641A6D95}"/>
              </a:ext>
            </a:extLst>
          </p:cNvPr>
          <p:cNvSpPr>
            <a:spLocks noGrp="1"/>
          </p:cNvSpPr>
          <p:nvPr>
            <p:ph type="title"/>
          </p:nvPr>
        </p:nvSpPr>
        <p:spPr>
          <a:xfrm>
            <a:off x="913795" y="336430"/>
            <a:ext cx="10353762" cy="1257300"/>
          </a:xfrm>
        </p:spPr>
        <p:txBody>
          <a:bodyPr/>
          <a:lstStyle/>
          <a:p>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"I am the bread of life"</a:t>
            </a:r>
            <a:endParaRPr lang="en-US" dirty="0"/>
          </a:p>
        </p:txBody>
      </p:sp>
      <p:sp>
        <p:nvSpPr>
          <p:cNvPr id="3" name="Content Placeholder 2">
            <a:extLst>
              <a:ext uri="{FF2B5EF4-FFF2-40B4-BE49-F238E27FC236}">
                <a16:creationId xmlns:a16="http://schemas.microsoft.com/office/drawing/2014/main" id="{CBA5305E-9218-443D-964A-DD60E1765BFC}"/>
              </a:ext>
            </a:extLst>
          </p:cNvPr>
          <p:cNvSpPr>
            <a:spLocks noGrp="1"/>
          </p:cNvSpPr>
          <p:nvPr>
            <p:ph idx="1"/>
          </p:nvPr>
        </p:nvSpPr>
        <p:spPr>
          <a:xfrm>
            <a:off x="928172" y="1601997"/>
            <a:ext cx="10353762" cy="4074182"/>
          </a:xfrm>
        </p:spPr>
        <p:txBody>
          <a:bodyPr vert="horz" lIns="91440" tIns="45720" rIns="91440" bIns="45720" rtlCol="0" anchor="t">
            <a:noAutofit/>
          </a:bodyPr>
          <a:lstStyle/>
          <a:p>
            <a:pPr indent="-305435"/>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Very truly, I tell you, whoever believes has eternal life. </a:t>
            </a:r>
            <a:r>
              <a:rPr lang="en-US" sz="28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48 </a:t>
            </a:r>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I am the bread of life. </a:t>
            </a:r>
            <a:r>
              <a:rPr lang="en-US" sz="28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49 </a:t>
            </a:r>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Your ancestors ate the manna in the wilderness, and they died. </a:t>
            </a:r>
            <a:r>
              <a:rPr lang="en-US" sz="28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50 </a:t>
            </a:r>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This is the bread that comes down from heaven, so that one may eat of it and not die. </a:t>
            </a:r>
            <a:r>
              <a:rPr lang="en-US" sz="28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51 </a:t>
            </a:r>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I am the living bread that came down from heaven. Whoever eats of this bread will live forever; and the bread that I will give for the life of the world is my flesh.”</a:t>
            </a:r>
          </a:p>
        </p:txBody>
      </p:sp>
    </p:spTree>
    <p:extLst>
      <p:ext uri="{BB962C8B-B14F-4D97-AF65-F5344CB8AC3E}">
        <p14:creationId xmlns:p14="http://schemas.microsoft.com/office/powerpoint/2010/main" val="3493704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82259-4546-451F-8F01-44FD73682968}"/>
              </a:ext>
            </a:extLst>
          </p:cNvPr>
          <p:cNvSpPr>
            <a:spLocks noGrp="1"/>
          </p:cNvSpPr>
          <p:nvPr>
            <p:ph type="title"/>
          </p:nvPr>
        </p:nvSpPr>
        <p:spPr/>
        <p:txBody>
          <a:bodyPr/>
          <a:lstStyle/>
          <a:p>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Lord Supper imagery?</a:t>
            </a:r>
            <a:endParaRPr lang="en-US" dirty="0">
              <a:solidFill>
                <a:srgbClr val="FFFF00"/>
              </a:solidFill>
            </a:endParaRPr>
          </a:p>
        </p:txBody>
      </p:sp>
      <p:sp>
        <p:nvSpPr>
          <p:cNvPr id="3" name="Content Placeholder 2">
            <a:extLst>
              <a:ext uri="{FF2B5EF4-FFF2-40B4-BE49-F238E27FC236}">
                <a16:creationId xmlns:a16="http://schemas.microsoft.com/office/drawing/2014/main" id="{4F25271F-F310-4D37-BE39-9C3B21F2BB83}"/>
              </a:ext>
            </a:extLst>
          </p:cNvPr>
          <p:cNvSpPr>
            <a:spLocks noGrp="1"/>
          </p:cNvSpPr>
          <p:nvPr>
            <p:ph idx="1"/>
          </p:nvPr>
        </p:nvSpPr>
        <p:spPr/>
        <p:txBody>
          <a:bodyPr/>
          <a:lstStyle/>
          <a:p>
            <a:pPr indent="-305435"/>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The Jews then disputed among themselves, saying, “How can this man give us his flesh to eat?” </a:t>
            </a:r>
            <a:r>
              <a:rPr lang="en-US"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53 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So Jesus said to them, “Very truly, I tell you, unless you eat the flesh of the Son of Man and drink his blood, you have no life in you. </a:t>
            </a:r>
            <a:r>
              <a:rPr lang="en-US"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54 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Those who eat my flesh and drink my blood have eternal life, and I will raise them up on the last day; </a:t>
            </a:r>
            <a:r>
              <a:rPr lang="en-US"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55 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for my flesh is true food and my blood is true drink. </a:t>
            </a:r>
            <a:r>
              <a:rPr lang="en-US"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56 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Those who eat my flesh and drink my blood abide in me, and I in them. </a:t>
            </a:r>
            <a:r>
              <a:rPr lang="en-US"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57 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Just as the living Father sent me, and I live because of the Father, so whoever eats me will live because of me. </a:t>
            </a:r>
            <a:r>
              <a:rPr lang="en-US"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58 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This is the bread that came down from heaven, not like that which your ancestors ate, and they died. But the one who eats this bread will live forever.”</a:t>
            </a:r>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3340435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54A57-8950-4D22-87F2-E284D7055163}"/>
              </a:ext>
            </a:extLst>
          </p:cNvPr>
          <p:cNvSpPr>
            <a:spLocks noGrp="1"/>
          </p:cNvSpPr>
          <p:nvPr>
            <p:ph type="title"/>
          </p:nvPr>
        </p:nvSpPr>
        <p:spPr/>
        <p:txBody>
          <a:bodyPr/>
          <a:lstStyle/>
          <a:p>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Jesus goes in secret</a:t>
            </a:r>
            <a:endParaRPr lang="en-US" dirty="0">
              <a:solidFill>
                <a:srgbClr val="FFFF00"/>
              </a:solidFill>
            </a:endParaRPr>
          </a:p>
        </p:txBody>
      </p:sp>
      <p:sp>
        <p:nvSpPr>
          <p:cNvPr id="3" name="Content Placeholder 2">
            <a:extLst>
              <a:ext uri="{FF2B5EF4-FFF2-40B4-BE49-F238E27FC236}">
                <a16:creationId xmlns:a16="http://schemas.microsoft.com/office/drawing/2014/main" id="{D43CE2A4-8C34-4F19-B323-CC8677E71BFA}"/>
              </a:ext>
            </a:extLst>
          </p:cNvPr>
          <p:cNvSpPr>
            <a:spLocks noGrp="1"/>
          </p:cNvSpPr>
          <p:nvPr>
            <p:ph idx="1"/>
          </p:nvPr>
        </p:nvSpPr>
        <p:spPr/>
        <p:txBody>
          <a:bodyPr>
            <a:normAutofit lnSpcReduction="10000"/>
          </a:bodyPr>
          <a:lstStyle/>
          <a:p>
            <a:pPr indent="-305435"/>
            <a:r>
              <a:rPr lang="en-US" b="1"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ea typeface="+mn-lt"/>
                <a:cs typeface="+mn-lt"/>
              </a:rPr>
              <a:t>John 7:3</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Jesus’ brothers said to him, “Leave Galilee and go to Judea, so that your disciples there may see the works you do. </a:t>
            </a:r>
            <a:r>
              <a:rPr lang="en-US"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4 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No one who wants to become a public figure acts in secret. Since you are doing these things, show yourself to the world.” </a:t>
            </a:r>
            <a:r>
              <a:rPr lang="en-US"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5 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For even his own brothers did not believe in him.</a:t>
            </a:r>
            <a:r>
              <a:rPr lang="en-US"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6 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Therefore Jesus told them, “My time is not yet here; for you any time will do. </a:t>
            </a:r>
            <a:r>
              <a:rPr lang="en-US"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7 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The world cannot hate you, but it hates me because I testify that its works are evil. </a:t>
            </a:r>
            <a:r>
              <a:rPr lang="en-US"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8 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You go to the festival. </a:t>
            </a:r>
            <a:r>
              <a:rPr lang="en-US" u="sng"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I am not going up to this festival, because my time has not yet fully come</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a:t>
            </a:r>
            <a:r>
              <a:rPr lang="en-US"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9 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After he had said this, he stayed in Galilee.</a:t>
            </a:r>
            <a:r>
              <a:rPr lang="en-US"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10 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However, after his brothers had left for the festival, </a:t>
            </a:r>
            <a:r>
              <a:rPr lang="en-US" u="sng"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he went also, not publicly, but in secret</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a:t>
            </a:r>
            <a:r>
              <a:rPr lang="en-US"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11 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Now at the festival the Jewish leaders were watching for Jesus and asking, “Where is he?”</a:t>
            </a:r>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2025850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7B8C4-3861-4DDB-8629-CEDBDA5E7935}"/>
              </a:ext>
            </a:extLst>
          </p:cNvPr>
          <p:cNvSpPr>
            <a:spLocks noGrp="1"/>
          </p:cNvSpPr>
          <p:nvPr>
            <p:ph type="title"/>
          </p:nvPr>
        </p:nvSpPr>
        <p:spPr/>
        <p:txBody>
          <a:bodyPr/>
          <a:lstStyle/>
          <a:p>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The hidden Messiah</a:t>
            </a:r>
          </a:p>
        </p:txBody>
      </p:sp>
      <p:sp>
        <p:nvSpPr>
          <p:cNvPr id="3" name="Content Placeholder 2">
            <a:extLst>
              <a:ext uri="{FF2B5EF4-FFF2-40B4-BE49-F238E27FC236}">
                <a16:creationId xmlns:a16="http://schemas.microsoft.com/office/drawing/2014/main" id="{64313F1B-55F0-491F-AEDF-4CC1E84E02C0}"/>
              </a:ext>
            </a:extLst>
          </p:cNvPr>
          <p:cNvSpPr>
            <a:spLocks noGrp="1"/>
          </p:cNvSpPr>
          <p:nvPr>
            <p:ph idx="1"/>
          </p:nvPr>
        </p:nvSpPr>
        <p:spPr/>
        <p:txBody>
          <a:bodyPr>
            <a:normAutofit/>
          </a:bodyPr>
          <a:lstStyle/>
          <a:p>
            <a:pPr indent="-305435"/>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At that point some of the people of Jerusalem began to ask, “Isn’t this the man they are trying to kill? </a:t>
            </a:r>
            <a:r>
              <a:rPr lang="en-US"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26 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Here he is, speaking publicly, and they are not saying a word to him. Have the authorities really concluded that he is the Messiah? </a:t>
            </a:r>
            <a:r>
              <a:rPr lang="en-US"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27 </a:t>
            </a:r>
            <a:r>
              <a:rPr lang="en-US" u="sng"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But we know where this man is from; when the Messiah comes, no one will know where he is from.</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a:t>
            </a:r>
            <a:r>
              <a:rPr lang="en-US"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28 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Then Jesus, still teaching in the temple courts, cried out, “Yes, you know me, and you know where I am from. I am not here on my own authority, but he who sent me is true. You do not know him, </a:t>
            </a:r>
            <a:r>
              <a:rPr lang="en-US"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29 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but I know him because I am from him and he sent me.”</a:t>
            </a:r>
            <a:endParaRPr lang="en-US">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1718678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E1C51-59CB-40E6-BFCC-2C8F5F0FA0B7}"/>
              </a:ext>
            </a:extLst>
          </p:cNvPr>
          <p:cNvSpPr>
            <a:spLocks noGrp="1"/>
          </p:cNvSpPr>
          <p:nvPr>
            <p:ph type="title"/>
          </p:nvPr>
        </p:nvSpPr>
        <p:spPr/>
        <p:txBody>
          <a:bodyPr/>
          <a:lstStyle/>
          <a:p>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The hidden Messiah</a:t>
            </a:r>
            <a:endParaRPr lang="en-US" dirty="0">
              <a:solidFill>
                <a:srgbClr val="FFFF00"/>
              </a:solidFill>
            </a:endParaRPr>
          </a:p>
        </p:txBody>
      </p:sp>
      <p:sp>
        <p:nvSpPr>
          <p:cNvPr id="3" name="Content Placeholder 2">
            <a:extLst>
              <a:ext uri="{FF2B5EF4-FFF2-40B4-BE49-F238E27FC236}">
                <a16:creationId xmlns:a16="http://schemas.microsoft.com/office/drawing/2014/main" id="{2104B127-6BC9-48A1-8EE1-37B3BA0303BE}"/>
              </a:ext>
            </a:extLst>
          </p:cNvPr>
          <p:cNvSpPr>
            <a:spLocks noGrp="1"/>
          </p:cNvSpPr>
          <p:nvPr>
            <p:ph idx="1"/>
          </p:nvPr>
        </p:nvSpPr>
        <p:spPr/>
        <p:txBody>
          <a:bodyPr/>
          <a:lstStyle/>
          <a:p>
            <a:pPr indent="-305435"/>
            <a:r>
              <a:rPr lang="en-US" b="1"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ea typeface="+mn-lt"/>
                <a:cs typeface="+mn-lt"/>
              </a:rPr>
              <a:t>4 Ezra 13:51</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I said, "O sovereign Lord, explain this to me: Why did I see the man coming up from the heart of the sea?"</a:t>
            </a:r>
            <a:r>
              <a:rPr lang="en-US" b="1"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52 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He said to me, "Just as no one can explore or know what is in the depths of the sea, so no one on earth can see my Son or those who are with him, except in the time of his day.</a:t>
            </a:r>
          </a:p>
          <a:p>
            <a:pPr indent="-305435"/>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Justin, </a:t>
            </a:r>
            <a:r>
              <a:rPr lang="en-US" i="1"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Dialogue with Trypho</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rPr>
              <a:t> 110- "</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Now I am aware that your teachers, sirs, admit the whole of the words of this passage to refer to Christ; and I am likewise aware that they maintain He has not yet come; or if they say that He has come, they assert that it is not known who He is; but when He shall become manifest and glorious, then it shall be known who He is"</a:t>
            </a:r>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3615116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E66E8-C4B6-4686-98C9-B6A3D6EA50C5}"/>
              </a:ext>
            </a:extLst>
          </p:cNvPr>
          <p:cNvSpPr>
            <a:spLocks noGrp="1"/>
          </p:cNvSpPr>
          <p:nvPr>
            <p:ph type="title"/>
          </p:nvPr>
        </p:nvSpPr>
        <p:spPr/>
        <p:txBody>
          <a:bodyPr/>
          <a:lstStyle/>
          <a:p>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The Feast of Tabernacles</a:t>
            </a:r>
            <a:endParaRPr lang="en-US" dirty="0">
              <a:solidFill>
                <a:srgbClr val="FFFF00"/>
              </a:solidFill>
            </a:endParaRPr>
          </a:p>
        </p:txBody>
      </p:sp>
      <p:sp>
        <p:nvSpPr>
          <p:cNvPr id="3" name="Content Placeholder 2">
            <a:extLst>
              <a:ext uri="{FF2B5EF4-FFF2-40B4-BE49-F238E27FC236}">
                <a16:creationId xmlns:a16="http://schemas.microsoft.com/office/drawing/2014/main" id="{34B06734-8C45-4785-B41D-B13F3C2DE0DF}"/>
              </a:ext>
            </a:extLst>
          </p:cNvPr>
          <p:cNvSpPr>
            <a:spLocks noGrp="1"/>
          </p:cNvSpPr>
          <p:nvPr>
            <p:ph sz="half" idx="1"/>
          </p:nvPr>
        </p:nvSpPr>
        <p:spPr/>
        <p:txBody>
          <a:bodyPr/>
          <a:lstStyle/>
          <a:p>
            <a:pPr indent="-305435"/>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rPr>
              <a:t>Signifies the end of the harvest (Ex. 34:22)</a:t>
            </a:r>
          </a:p>
          <a:p>
            <a:pPr indent="-305435"/>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rPr>
              <a:t>Also signifies a memorial to the exodus (Lev. 23:42-43)</a:t>
            </a:r>
          </a:p>
          <a:p>
            <a:pPr indent="-305435"/>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rPr>
              <a:t>A water drawing ceremony was added later</a:t>
            </a:r>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pic>
        <p:nvPicPr>
          <p:cNvPr id="5" name="Picture 5">
            <a:extLst>
              <a:ext uri="{FF2B5EF4-FFF2-40B4-BE49-F238E27FC236}">
                <a16:creationId xmlns:a16="http://schemas.microsoft.com/office/drawing/2014/main" id="{9385B871-9233-4D24-87A6-B6D6CD59B503}"/>
              </a:ext>
            </a:extLst>
          </p:cNvPr>
          <p:cNvPicPr>
            <a:picLocks noGrp="1" noChangeAspect="1"/>
          </p:cNvPicPr>
          <p:nvPr>
            <p:ph sz="half" idx="2"/>
          </p:nvPr>
        </p:nvPicPr>
        <p:blipFill>
          <a:blip r:embed="rId2"/>
          <a:stretch>
            <a:fillRect/>
          </a:stretch>
        </p:blipFill>
        <p:spPr>
          <a:xfrm>
            <a:off x="6410716" y="2263781"/>
            <a:ext cx="4856841" cy="3248012"/>
          </a:xfrm>
        </p:spPr>
      </p:pic>
    </p:spTree>
    <p:extLst>
      <p:ext uri="{BB962C8B-B14F-4D97-AF65-F5344CB8AC3E}">
        <p14:creationId xmlns:p14="http://schemas.microsoft.com/office/powerpoint/2010/main" val="808289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19A0B-8B51-4591-A95C-44F8247964B1}"/>
              </a:ext>
            </a:extLst>
          </p:cNvPr>
          <p:cNvSpPr>
            <a:spLocks noGrp="1"/>
          </p:cNvSpPr>
          <p:nvPr>
            <p:ph type="title"/>
          </p:nvPr>
        </p:nvSpPr>
        <p:spPr/>
        <p:txBody>
          <a:bodyPr/>
          <a:lstStyle/>
          <a:p>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The water drawing ceremony</a:t>
            </a:r>
            <a:endParaRPr lang="en-US" dirty="0">
              <a:solidFill>
                <a:srgbClr val="FFFF00"/>
              </a:solidFill>
            </a:endParaRPr>
          </a:p>
        </p:txBody>
      </p:sp>
      <p:sp>
        <p:nvSpPr>
          <p:cNvPr id="3" name="Content Placeholder 2">
            <a:extLst>
              <a:ext uri="{FF2B5EF4-FFF2-40B4-BE49-F238E27FC236}">
                <a16:creationId xmlns:a16="http://schemas.microsoft.com/office/drawing/2014/main" id="{12068880-0BB0-406B-AA26-3A66F05948B3}"/>
              </a:ext>
            </a:extLst>
          </p:cNvPr>
          <p:cNvSpPr>
            <a:spLocks noGrp="1"/>
          </p:cNvSpPr>
          <p:nvPr>
            <p:ph idx="1"/>
          </p:nvPr>
        </p:nvSpPr>
        <p:spPr/>
        <p:txBody>
          <a:bodyPr/>
          <a:lstStyle/>
          <a:p>
            <a:pPr indent="-305435"/>
            <a:r>
              <a:rPr lang="en-US" sz="3200" i="1"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m. Sukkah</a:t>
            </a:r>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4:9 With regard to the rite of </a:t>
            </a:r>
            <a:r>
              <a:rPr lang="en-US" sz="3200" b="1"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water libation</a:t>
            </a:r>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performed in the Temple during the Festival, </a:t>
            </a:r>
            <a:r>
              <a:rPr lang="en-US" sz="3200" b="1"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how</a:t>
            </a:r>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was it performed? </a:t>
            </a:r>
            <a:r>
              <a:rPr lang="en-US" sz="3200" b="1"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One would fill a golden jug with a capacity of three </a:t>
            </a:r>
            <a:r>
              <a:rPr lang="en-US" sz="3200" b="1" i="1"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log</a:t>
            </a:r>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with water </a:t>
            </a:r>
            <a:r>
              <a:rPr lang="en-US" sz="3200" b="1"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from the Siloam</a:t>
            </a:r>
            <a:r>
              <a:rPr lang="en-US" sz="3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pool...The high priest...poured the water into two silver basins</a:t>
            </a:r>
            <a:endParaRPr lang="en-US" sz="3200"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2682830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0BB9E-8856-4587-90C1-EECF98C93CC2}"/>
              </a:ext>
            </a:extLst>
          </p:cNvPr>
          <p:cNvSpPr>
            <a:spLocks noGrp="1"/>
          </p:cNvSpPr>
          <p:nvPr>
            <p:ph type="title"/>
          </p:nvPr>
        </p:nvSpPr>
        <p:spPr/>
        <p:txBody>
          <a:bodyPr/>
          <a:lstStyle/>
          <a:p>
            <a:r>
              <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The living water</a:t>
            </a:r>
            <a:endParaRPr lang="en-US" dirty="0">
              <a:solidFill>
                <a:srgbClr val="FFFF00"/>
              </a:solidFill>
            </a:endParaRPr>
          </a:p>
        </p:txBody>
      </p:sp>
      <p:sp>
        <p:nvSpPr>
          <p:cNvPr id="3" name="Content Placeholder 2">
            <a:extLst>
              <a:ext uri="{FF2B5EF4-FFF2-40B4-BE49-F238E27FC236}">
                <a16:creationId xmlns:a16="http://schemas.microsoft.com/office/drawing/2014/main" id="{FDDF8142-E52B-4EA6-A4B7-A2C3BB308360}"/>
              </a:ext>
            </a:extLst>
          </p:cNvPr>
          <p:cNvSpPr>
            <a:spLocks noGrp="1"/>
          </p:cNvSpPr>
          <p:nvPr>
            <p:ph idx="1"/>
          </p:nvPr>
        </p:nvSpPr>
        <p:spPr/>
        <p:txBody>
          <a:bodyPr/>
          <a:lstStyle/>
          <a:p>
            <a:pPr indent="-305435"/>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On the last and greatest day of the festival, Jesus stood and said in a loud voice, “Let anyone who is thirsty come to me and drink. </a:t>
            </a:r>
            <a:r>
              <a:rPr lang="en-US" sz="28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38 </a:t>
            </a:r>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Whoever believes in me, as Scripture has said, rivers of living water will flow from within them.” </a:t>
            </a:r>
            <a:r>
              <a:rPr lang="en-US" sz="2800" b="1" baseline="300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39 </a:t>
            </a:r>
            <a:r>
              <a:rPr lang="en-US" sz="28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By this he meant the Spirit, whom those who believed in him were later to receive. Up to that time the Spirit had not been given, since Jesus had not yet been glorified.</a:t>
            </a:r>
            <a:endParaRPr lang="en-US" sz="280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304134758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ateVTI">
  <a:themeElements>
    <a:clrScheme name="Coffee">
      <a:dk1>
        <a:sysClr val="windowText" lastClr="000000"/>
      </a:dk1>
      <a:lt1>
        <a:sysClr val="window" lastClr="FFFFFF"/>
      </a:lt1>
      <a:dk2>
        <a:srgbClr val="4E3B30"/>
      </a:dk2>
      <a:lt2>
        <a:srgbClr val="F4EEDC"/>
      </a:lt2>
      <a:accent1>
        <a:srgbClr val="CC830E"/>
      </a:accent1>
      <a:accent2>
        <a:srgbClr val="B54C2D"/>
      </a:accent2>
      <a:accent3>
        <a:srgbClr val="99570C"/>
      </a:accent3>
      <a:accent4>
        <a:srgbClr val="C17529"/>
      </a:accent4>
      <a:accent5>
        <a:srgbClr val="A19574"/>
      </a:accent5>
      <a:accent6>
        <a:srgbClr val="A49518"/>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THREE.pptx" id="{E781C72B-3D65-4B8D-9071-33B66AF0EF30}" vid="{3A5A58F2-9BE1-435C-B12D-88FD9BF70179}"/>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10</Slides>
  <Notes>0</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office theme</vt:lpstr>
      <vt:lpstr>SlateVTI</vt:lpstr>
      <vt:lpstr>Jesus as the Feast of Tabernacles</vt:lpstr>
      <vt:lpstr>"I am the bread of life"</vt:lpstr>
      <vt:lpstr>Lord Supper imagery?</vt:lpstr>
      <vt:lpstr>Jesus goes in secret</vt:lpstr>
      <vt:lpstr>The hidden Messiah</vt:lpstr>
      <vt:lpstr>The hidden Messiah</vt:lpstr>
      <vt:lpstr>The Feast of Tabernacles</vt:lpstr>
      <vt:lpstr>The water drawing ceremony</vt:lpstr>
      <vt:lpstr>The living water</vt:lpstr>
      <vt:lpstr>"No one ever spoke like him"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90</cp:revision>
  <dcterms:created xsi:type="dcterms:W3CDTF">2022-01-05T12:45:26Z</dcterms:created>
  <dcterms:modified xsi:type="dcterms:W3CDTF">2022-01-05T23:11:57Z</dcterms:modified>
</cp:coreProperties>
</file>