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60" r:id="rId3"/>
    <p:sldId id="259" r:id="rId4"/>
    <p:sldId id="258" r:id="rId5"/>
    <p:sldId id="257" r:id="rId6"/>
    <p:sldId id="265" r:id="rId7"/>
    <p:sldId id="264" r:id="rId8"/>
    <p:sldId id="261" r:id="rId9"/>
    <p:sldId id="262" r:id="rId10"/>
    <p:sldId id="263"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6045227-EEA8-E704-1D0B-E077A6BE373B}" v="361" dt="2022-01-12T15:27:22.270"/>
    <p1510:client id="{7C88F3C4-09D6-6C25-6E43-D8B1A58A0F2D}" v="137" dt="2022-01-12T13:57:57.76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25A4DBE-1FD7-4531-A10D-5F68C708CB38}" type="datetimeFigureOut">
              <a:rPr lang="en-US" smtClean="0"/>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36DC3E-CD3A-418B-BD11-4E75A03A8D96}" type="slidenum">
              <a:rPr lang="en-US" smtClean="0"/>
              <a:t>‹#›</a:t>
            </a:fld>
            <a:endParaRPr lang="en-US"/>
          </a:p>
        </p:txBody>
      </p:sp>
    </p:spTree>
    <p:extLst>
      <p:ext uri="{BB962C8B-B14F-4D97-AF65-F5344CB8AC3E}">
        <p14:creationId xmlns:p14="http://schemas.microsoft.com/office/powerpoint/2010/main" val="13063522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725A4DBE-1FD7-4531-A10D-5F68C708CB38}" type="datetimeFigureOut">
              <a:rPr lang="en-US" smtClean="0"/>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36DC3E-CD3A-418B-BD11-4E75A03A8D96}" type="slidenum">
              <a:rPr lang="en-US" smtClean="0"/>
              <a:t>‹#›</a:t>
            </a:fld>
            <a:endParaRPr lang="en-US"/>
          </a:p>
        </p:txBody>
      </p:sp>
    </p:spTree>
    <p:extLst>
      <p:ext uri="{BB962C8B-B14F-4D97-AF65-F5344CB8AC3E}">
        <p14:creationId xmlns:p14="http://schemas.microsoft.com/office/powerpoint/2010/main" val="10519884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5A4DBE-1FD7-4531-A10D-5F68C708CB38}" type="datetimeFigureOut">
              <a:rPr lang="en-US" smtClean="0"/>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36DC3E-CD3A-418B-BD11-4E75A03A8D96}" type="slidenum">
              <a:rPr lang="en-US" smtClean="0"/>
              <a:t>‹#›</a:t>
            </a:fld>
            <a:endParaRPr lang="en-US"/>
          </a:p>
        </p:txBody>
      </p:sp>
    </p:spTree>
    <p:extLst>
      <p:ext uri="{BB962C8B-B14F-4D97-AF65-F5344CB8AC3E}">
        <p14:creationId xmlns:p14="http://schemas.microsoft.com/office/powerpoint/2010/main" val="20100527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25A4DBE-1FD7-4531-A10D-5F68C708CB38}" type="datetimeFigureOut">
              <a:rPr lang="en-US" smtClean="0"/>
              <a:t>1/12/2022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36DC3E-CD3A-418B-BD11-4E75A03A8D96}" type="slidenum">
              <a:rPr lang="en-US" smtClean="0"/>
              <a:t>‹#›</a:t>
            </a:fld>
            <a:endParaRPr lang="en-US"/>
          </a:p>
        </p:txBody>
      </p:sp>
    </p:spTree>
    <p:extLst>
      <p:ext uri="{BB962C8B-B14F-4D97-AF65-F5344CB8AC3E}">
        <p14:creationId xmlns:p14="http://schemas.microsoft.com/office/powerpoint/2010/main" val="3443278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25A4DBE-1FD7-4531-A10D-5F68C708CB38}" type="datetimeFigureOut">
              <a:rPr lang="en-US" smtClean="0"/>
              <a:t>1/12/2022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36DC3E-CD3A-418B-BD11-4E75A03A8D96}" type="slidenum">
              <a:rPr lang="en-US" smtClean="0"/>
              <a:t>‹#›</a:t>
            </a:fld>
            <a:endParaRPr lang="en-US"/>
          </a:p>
        </p:txBody>
      </p:sp>
    </p:spTree>
    <p:extLst>
      <p:ext uri="{BB962C8B-B14F-4D97-AF65-F5344CB8AC3E}">
        <p14:creationId xmlns:p14="http://schemas.microsoft.com/office/powerpoint/2010/main" val="36624167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725A4DBE-1FD7-4531-A10D-5F68C708CB38}" type="datetimeFigureOut">
              <a:rPr lang="en-US" smtClean="0"/>
              <a:t>1/12/2022</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CD36DC3E-CD3A-418B-BD11-4E75A03A8D96}" type="slidenum">
              <a:rPr lang="en-US" smtClean="0"/>
              <a:t>‹#›</a:t>
            </a:fld>
            <a:endParaRPr lang="en-US"/>
          </a:p>
        </p:txBody>
      </p:sp>
    </p:spTree>
    <p:extLst>
      <p:ext uri="{BB962C8B-B14F-4D97-AF65-F5344CB8AC3E}">
        <p14:creationId xmlns:p14="http://schemas.microsoft.com/office/powerpoint/2010/main" val="42782166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725A4DBE-1FD7-4531-A10D-5F68C708CB38}" type="datetimeFigureOut">
              <a:rPr lang="en-US" smtClean="0"/>
              <a:t>1/12/2022</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CD36DC3E-CD3A-418B-BD11-4E75A03A8D96}" type="slidenum">
              <a:rPr lang="en-US" smtClean="0"/>
              <a:t>‹#›</a:t>
            </a:fld>
            <a:endParaRPr lang="en-US"/>
          </a:p>
        </p:txBody>
      </p:sp>
    </p:spTree>
    <p:extLst>
      <p:ext uri="{BB962C8B-B14F-4D97-AF65-F5344CB8AC3E}">
        <p14:creationId xmlns:p14="http://schemas.microsoft.com/office/powerpoint/2010/main" val="28692843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725A4DBE-1FD7-4531-A10D-5F68C708CB38}" type="datetimeFigureOut">
              <a:rPr lang="en-US" smtClean="0"/>
              <a:t>1/12/2022</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CD36DC3E-CD3A-418B-BD11-4E75A03A8D96}" type="slidenum">
              <a:rPr lang="en-US" smtClean="0"/>
              <a:t>‹#›</a:t>
            </a:fld>
            <a:endParaRPr lang="en-US"/>
          </a:p>
        </p:txBody>
      </p:sp>
    </p:spTree>
    <p:extLst>
      <p:ext uri="{BB962C8B-B14F-4D97-AF65-F5344CB8AC3E}">
        <p14:creationId xmlns:p14="http://schemas.microsoft.com/office/powerpoint/2010/main" val="16858980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5A4DBE-1FD7-4531-A10D-5F68C708CB38}" type="datetimeFigureOut">
              <a:rPr lang="en-US" smtClean="0"/>
              <a:t>1/12/2022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36DC3E-CD3A-418B-BD11-4E75A03A8D96}" type="slidenum">
              <a:rPr lang="en-US" smtClean="0"/>
              <a:t>‹#›</a:t>
            </a:fld>
            <a:endParaRPr lang="en-US"/>
          </a:p>
        </p:txBody>
      </p:sp>
    </p:spTree>
    <p:extLst>
      <p:ext uri="{BB962C8B-B14F-4D97-AF65-F5344CB8AC3E}">
        <p14:creationId xmlns:p14="http://schemas.microsoft.com/office/powerpoint/2010/main" val="16904203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5A4DBE-1FD7-4531-A10D-5F68C708CB38}" type="datetimeFigureOut">
              <a:rPr lang="en-US" smtClean="0"/>
              <a:t>1/12/2022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36DC3E-CD3A-418B-BD11-4E75A03A8D96}" type="slidenum">
              <a:rPr lang="en-US" smtClean="0"/>
              <a:t>‹#›</a:t>
            </a:fld>
            <a:endParaRPr lang="en-US"/>
          </a:p>
        </p:txBody>
      </p:sp>
    </p:spTree>
    <p:extLst>
      <p:ext uri="{BB962C8B-B14F-4D97-AF65-F5344CB8AC3E}">
        <p14:creationId xmlns:p14="http://schemas.microsoft.com/office/powerpoint/2010/main" val="22232939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725A4DBE-1FD7-4531-A10D-5F68C708CB38}" type="datetimeFigureOut">
              <a:rPr lang="en-US" smtClean="0"/>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36DC3E-CD3A-418B-BD11-4E75A03A8D96}" type="slidenum">
              <a:rPr lang="en-US" smtClean="0"/>
              <a:t>‹#›</a:t>
            </a:fld>
            <a:endParaRPr lang="en-US"/>
          </a:p>
        </p:txBody>
      </p:sp>
    </p:spTree>
    <p:extLst>
      <p:ext uri="{BB962C8B-B14F-4D97-AF65-F5344CB8AC3E}">
        <p14:creationId xmlns:p14="http://schemas.microsoft.com/office/powerpoint/2010/main" val="192616180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725A4DBE-1FD7-4531-A10D-5F68C708CB38}" type="datetimeFigureOut">
              <a:rPr lang="en-US" smtClean="0"/>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36DC3E-CD3A-418B-BD11-4E75A03A8D96}"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84179228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5A4DBE-1FD7-4531-A10D-5F68C708CB38}" type="datetimeFigureOut">
              <a:rPr lang="en-US" smtClean="0"/>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36DC3E-CD3A-418B-BD11-4E75A03A8D96}" type="slidenum">
              <a:rPr lang="en-US" smtClean="0"/>
              <a:t>‹#›</a:t>
            </a:fld>
            <a:endParaRPr lang="en-US"/>
          </a:p>
        </p:txBody>
      </p:sp>
    </p:spTree>
    <p:extLst>
      <p:ext uri="{BB962C8B-B14F-4D97-AF65-F5344CB8AC3E}">
        <p14:creationId xmlns:p14="http://schemas.microsoft.com/office/powerpoint/2010/main" val="330212077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25A4DBE-1FD7-4531-A10D-5F68C708CB38}" type="datetimeFigureOut">
              <a:rPr lang="en-US" smtClean="0"/>
              <a:t>1/12/2022</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36DC3E-CD3A-418B-BD11-4E75A03A8D96}" type="slidenum">
              <a:rPr lang="en-US" smtClean="0"/>
              <a:t>‹#›</a:t>
            </a:fld>
            <a:endParaRPr lang="en-US"/>
          </a:p>
        </p:txBody>
      </p:sp>
    </p:spTree>
    <p:extLst>
      <p:ext uri="{BB962C8B-B14F-4D97-AF65-F5344CB8AC3E}">
        <p14:creationId xmlns:p14="http://schemas.microsoft.com/office/powerpoint/2010/main" val="223912376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25A4DBE-1FD7-4531-A10D-5F68C708CB38}" type="datetimeFigureOut">
              <a:rPr lang="en-US" smtClean="0"/>
              <a:t>1/12/2022</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36DC3E-CD3A-418B-BD11-4E75A03A8D96}" type="slidenum">
              <a:rPr lang="en-US" smtClean="0"/>
              <a:t>‹#›</a:t>
            </a:fld>
            <a:endParaRPr lang="en-US"/>
          </a:p>
        </p:txBody>
      </p:sp>
    </p:spTree>
    <p:extLst>
      <p:ext uri="{BB962C8B-B14F-4D97-AF65-F5344CB8AC3E}">
        <p14:creationId xmlns:p14="http://schemas.microsoft.com/office/powerpoint/2010/main" val="3596250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25A4DBE-1FD7-4531-A10D-5F68C708CB38}" type="datetimeFigureOut">
              <a:rPr lang="en-US" smtClean="0"/>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36DC3E-CD3A-418B-BD11-4E75A03A8D96}" type="slidenum">
              <a:rPr lang="en-US" smtClean="0"/>
              <a:t>‹#›</a:t>
            </a:fld>
            <a:endParaRPr lang="en-US"/>
          </a:p>
        </p:txBody>
      </p:sp>
    </p:spTree>
    <p:extLst>
      <p:ext uri="{BB962C8B-B14F-4D97-AF65-F5344CB8AC3E}">
        <p14:creationId xmlns:p14="http://schemas.microsoft.com/office/powerpoint/2010/main" val="112047625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25A4DBE-1FD7-4531-A10D-5F68C708CB38}" type="datetimeFigureOut">
              <a:rPr lang="en-US" smtClean="0"/>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36DC3E-CD3A-418B-BD11-4E75A03A8D96}" type="slidenum">
              <a:rPr lang="en-US" smtClean="0"/>
              <a:t>‹#›</a:t>
            </a:fld>
            <a:endParaRPr lang="en-US"/>
          </a:p>
        </p:txBody>
      </p:sp>
    </p:spTree>
    <p:extLst>
      <p:ext uri="{BB962C8B-B14F-4D97-AF65-F5344CB8AC3E}">
        <p14:creationId xmlns:p14="http://schemas.microsoft.com/office/powerpoint/2010/main" val="42502070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1/12/2022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21" Type="http://schemas.openxmlformats.org/officeDocument/2006/relationships/image" Target="../media/image4.png"/><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image" Target="../media/image3.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image" Target="../media/image2.png"/><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1/12/2022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725A4DBE-1FD7-4531-A10D-5F68C708CB38}" type="datetimeFigureOut">
              <a:rPr lang="en-US" smtClean="0"/>
              <a:t>1/12/2022</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CD36DC3E-CD3A-418B-BD11-4E75A03A8D96}" type="slidenum">
              <a:rPr lang="en-US" smtClean="0"/>
              <a:t>‹#›</a:t>
            </a:fld>
            <a:endParaRPr lang="en-US"/>
          </a:p>
        </p:txBody>
      </p:sp>
    </p:spTree>
    <p:extLst>
      <p:ext uri="{BB962C8B-B14F-4D97-AF65-F5344CB8AC3E}">
        <p14:creationId xmlns:p14="http://schemas.microsoft.com/office/powerpoint/2010/main" val="1597586307"/>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57629-38E7-4F72-990B-7E008C7FC31D}"/>
              </a:ext>
            </a:extLst>
          </p:cNvPr>
          <p:cNvSpPr>
            <a:spLocks noGrp="1"/>
          </p:cNvSpPr>
          <p:nvPr>
            <p:ph type="ctrTitle"/>
          </p:nvPr>
        </p:nvSpPr>
        <p:spPr/>
        <p:txBody>
          <a:bodyPr/>
          <a:lstStyle/>
          <a:p>
            <a:r>
              <a:rPr lang="en-US" dirty="0"/>
              <a:t>John 9</a:t>
            </a:r>
          </a:p>
        </p:txBody>
      </p:sp>
      <p:sp>
        <p:nvSpPr>
          <p:cNvPr id="3" name="Subtitle 2">
            <a:extLst>
              <a:ext uri="{FF2B5EF4-FFF2-40B4-BE49-F238E27FC236}">
                <a16:creationId xmlns:a16="http://schemas.microsoft.com/office/drawing/2014/main" id="{2F73065C-4AE6-4E89-B127-43DC2DF33983}"/>
              </a:ext>
            </a:extLst>
          </p:cNvPr>
          <p:cNvSpPr>
            <a:spLocks noGrp="1"/>
          </p:cNvSpPr>
          <p:nvPr>
            <p:ph type="subTitle" idx="1"/>
          </p:nvPr>
        </p:nvSpPr>
        <p:spPr/>
        <p:txBody>
          <a:bodyPr/>
          <a:lstStyle/>
          <a:p>
            <a:r>
              <a:rPr lang="en-US" dirty="0">
                <a:solidFill>
                  <a:srgbClr val="FFFF00"/>
                </a:solidFill>
              </a:rPr>
              <a:t>Jesus Heals A blind man</a:t>
            </a:r>
            <a:endParaRPr lang="en-US" dirty="0"/>
          </a:p>
        </p:txBody>
      </p:sp>
    </p:spTree>
    <p:extLst>
      <p:ext uri="{BB962C8B-B14F-4D97-AF65-F5344CB8AC3E}">
        <p14:creationId xmlns:p14="http://schemas.microsoft.com/office/powerpoint/2010/main" val="34026087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ECC07-EFDD-4617-A921-99F89DFC3DE4}"/>
              </a:ext>
            </a:extLst>
          </p:cNvPr>
          <p:cNvSpPr>
            <a:spLocks noGrp="1"/>
          </p:cNvSpPr>
          <p:nvPr>
            <p:ph type="title"/>
          </p:nvPr>
        </p:nvSpPr>
        <p:spPr/>
        <p:txBody>
          <a:bodyPr/>
          <a:lstStyle/>
          <a:p>
            <a:r>
              <a:rPr lang="en-US" dirty="0">
                <a:solidFill>
                  <a:srgbClr val="FFFF00"/>
                </a:solidFill>
              </a:rPr>
              <a:t>Jesus heals the blind man</a:t>
            </a:r>
          </a:p>
        </p:txBody>
      </p:sp>
      <p:sp>
        <p:nvSpPr>
          <p:cNvPr id="3" name="Content Placeholder 2">
            <a:extLst>
              <a:ext uri="{FF2B5EF4-FFF2-40B4-BE49-F238E27FC236}">
                <a16:creationId xmlns:a16="http://schemas.microsoft.com/office/drawing/2014/main" id="{F89889A9-2A40-4A5E-B801-569C92E039C7}"/>
              </a:ext>
            </a:extLst>
          </p:cNvPr>
          <p:cNvSpPr>
            <a:spLocks noGrp="1"/>
          </p:cNvSpPr>
          <p:nvPr>
            <p:ph idx="1"/>
          </p:nvPr>
        </p:nvSpPr>
        <p:spPr/>
        <p:txBody>
          <a:bodyPr vert="horz" lIns="91440" tIns="45720" rIns="91440" bIns="45720" rtlCol="0" anchor="t">
            <a:normAutofit/>
          </a:bodyPr>
          <a:lstStyle/>
          <a:p>
            <a:r>
              <a:rPr lang="en-US" b="1" baseline="30000" dirty="0">
                <a:ea typeface="+mj-lt"/>
                <a:cs typeface="+mj-lt"/>
              </a:rPr>
              <a:t>5 </a:t>
            </a:r>
            <a:r>
              <a:rPr lang="en-US" dirty="0">
                <a:ea typeface="+mj-lt"/>
                <a:cs typeface="+mj-lt"/>
              </a:rPr>
              <a:t>As long as I am in the world, I am the light of the world.” </a:t>
            </a:r>
            <a:r>
              <a:rPr lang="en-US" b="1" baseline="30000" dirty="0">
                <a:ea typeface="+mj-lt"/>
                <a:cs typeface="+mj-lt"/>
              </a:rPr>
              <a:t>6 </a:t>
            </a:r>
            <a:r>
              <a:rPr lang="en-US" dirty="0">
                <a:ea typeface="+mj-lt"/>
                <a:cs typeface="+mj-lt"/>
              </a:rPr>
              <a:t>When he had said this, he spat on the ground and made mud with the saliva and spread the mud on the man’s eyes, </a:t>
            </a:r>
            <a:r>
              <a:rPr lang="en-US" b="1" baseline="30000" dirty="0">
                <a:ea typeface="+mj-lt"/>
                <a:cs typeface="+mj-lt"/>
              </a:rPr>
              <a:t>7 </a:t>
            </a:r>
            <a:r>
              <a:rPr lang="en-US" dirty="0">
                <a:ea typeface="+mj-lt"/>
                <a:cs typeface="+mj-lt"/>
              </a:rPr>
              <a:t>saying to him, “Go, wash in the pool of Siloam” (which means Sent). Then he went and washed and came back able to see. </a:t>
            </a:r>
            <a:r>
              <a:rPr lang="en-US" b="1" baseline="30000" dirty="0">
                <a:ea typeface="+mj-lt"/>
                <a:cs typeface="+mj-lt"/>
              </a:rPr>
              <a:t>8 </a:t>
            </a:r>
            <a:r>
              <a:rPr lang="en-US" dirty="0">
                <a:ea typeface="+mj-lt"/>
                <a:cs typeface="+mj-lt"/>
              </a:rPr>
              <a:t>The neighbors and those who had seen him before as a beggar began to ask, “Is this not the man who used to sit and beg?” </a:t>
            </a:r>
            <a:r>
              <a:rPr lang="en-US" b="1" baseline="30000" dirty="0">
                <a:ea typeface="+mj-lt"/>
                <a:cs typeface="+mj-lt"/>
              </a:rPr>
              <a:t>9 </a:t>
            </a:r>
            <a:r>
              <a:rPr lang="en-US" dirty="0">
                <a:ea typeface="+mj-lt"/>
                <a:cs typeface="+mj-lt"/>
              </a:rPr>
              <a:t>Some were saying, “It is he.” Others were saying, “No, but it is someone like him.” He kept saying, “I am the man.” </a:t>
            </a:r>
            <a:r>
              <a:rPr lang="en-US" b="1" baseline="30000" dirty="0">
                <a:ea typeface="+mj-lt"/>
                <a:cs typeface="+mj-lt"/>
              </a:rPr>
              <a:t>10 </a:t>
            </a:r>
            <a:r>
              <a:rPr lang="en-US" dirty="0">
                <a:ea typeface="+mj-lt"/>
                <a:cs typeface="+mj-lt"/>
              </a:rPr>
              <a:t>But they kept asking him, “Then how were your eyes opened?” </a:t>
            </a:r>
            <a:r>
              <a:rPr lang="en-US" b="1" baseline="30000" dirty="0">
                <a:ea typeface="+mj-lt"/>
                <a:cs typeface="+mj-lt"/>
              </a:rPr>
              <a:t>11 </a:t>
            </a:r>
            <a:r>
              <a:rPr lang="en-US" dirty="0">
                <a:ea typeface="+mj-lt"/>
                <a:cs typeface="+mj-lt"/>
              </a:rPr>
              <a:t>He answered, “The man called Jesus made mud, spread it on my eyes, and said to me, ‘Go to Siloam and wash.’ Then I went and washed and received my sight.” </a:t>
            </a:r>
            <a:r>
              <a:rPr lang="en-US" b="1" baseline="30000" dirty="0">
                <a:ea typeface="+mj-lt"/>
                <a:cs typeface="+mj-lt"/>
              </a:rPr>
              <a:t>12 </a:t>
            </a:r>
            <a:r>
              <a:rPr lang="en-US" dirty="0">
                <a:ea typeface="+mj-lt"/>
                <a:cs typeface="+mj-lt"/>
              </a:rPr>
              <a:t>They said to him, “Where is he?” He said, “I do not know.”</a:t>
            </a:r>
            <a:endParaRPr lang="en-US" dirty="0"/>
          </a:p>
        </p:txBody>
      </p:sp>
    </p:spTree>
    <p:extLst>
      <p:ext uri="{BB962C8B-B14F-4D97-AF65-F5344CB8AC3E}">
        <p14:creationId xmlns:p14="http://schemas.microsoft.com/office/powerpoint/2010/main" val="23906746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ECC07-EFDD-4617-A921-99F89DFC3DE4}"/>
              </a:ext>
            </a:extLst>
          </p:cNvPr>
          <p:cNvSpPr>
            <a:spLocks noGrp="1"/>
          </p:cNvSpPr>
          <p:nvPr>
            <p:ph type="title"/>
          </p:nvPr>
        </p:nvSpPr>
        <p:spPr/>
        <p:txBody>
          <a:bodyPr/>
          <a:lstStyle/>
          <a:p>
            <a:r>
              <a:rPr lang="en-US" dirty="0">
                <a:solidFill>
                  <a:srgbClr val="FFFF00"/>
                </a:solidFill>
              </a:rPr>
              <a:t>Jesus heals the blind man</a:t>
            </a:r>
          </a:p>
        </p:txBody>
      </p:sp>
      <p:sp>
        <p:nvSpPr>
          <p:cNvPr id="3" name="Content Placeholder 2">
            <a:extLst>
              <a:ext uri="{FF2B5EF4-FFF2-40B4-BE49-F238E27FC236}">
                <a16:creationId xmlns:a16="http://schemas.microsoft.com/office/drawing/2014/main" id="{F89889A9-2A40-4A5E-B801-569C92E039C7}"/>
              </a:ext>
            </a:extLst>
          </p:cNvPr>
          <p:cNvSpPr>
            <a:spLocks noGrp="1"/>
          </p:cNvSpPr>
          <p:nvPr>
            <p:ph idx="1"/>
          </p:nvPr>
        </p:nvSpPr>
        <p:spPr/>
        <p:txBody>
          <a:bodyPr vert="horz" lIns="91440" tIns="45720" rIns="91440" bIns="45720" rtlCol="0" anchor="t">
            <a:normAutofit/>
          </a:bodyPr>
          <a:lstStyle/>
          <a:p>
            <a:r>
              <a:rPr lang="en-US" dirty="0">
                <a:ea typeface="+mj-lt"/>
                <a:cs typeface="+mj-lt"/>
              </a:rPr>
              <a:t>"In the months during which Vespasian was waiting at Alexandria for the periodical return of the summer gales and settled weather at sea, many wonders occurred which seemed to point him out as the object of the </a:t>
            </a:r>
            <a:r>
              <a:rPr lang="en-US" dirty="0" err="1">
                <a:ea typeface="+mj-lt"/>
                <a:cs typeface="+mj-lt"/>
              </a:rPr>
              <a:t>favour</a:t>
            </a:r>
            <a:r>
              <a:rPr lang="en-US" dirty="0">
                <a:ea typeface="+mj-lt"/>
                <a:cs typeface="+mj-lt"/>
              </a:rPr>
              <a:t> of heaven and of the partiality of the Gods. One of the common people of Alexandria, well-known for his blindness, threw himself at the Emperor's knees, and implored him with groans to heal his infirmity. This he did by the advice of the God Serapis, whom this nation, devoted as it is to many superstitions, worships more than any other divinity. He begged Vespasian that he would deign to moisten his cheeks and eye-balls with his spittle...Vespasian accomplished what was required...and the light of day shone again on the blind," Tacitus, </a:t>
            </a:r>
            <a:r>
              <a:rPr lang="en-US" i="1" dirty="0">
                <a:ea typeface="+mj-lt"/>
                <a:cs typeface="+mj-lt"/>
              </a:rPr>
              <a:t>Hist</a:t>
            </a:r>
            <a:r>
              <a:rPr lang="en-US" dirty="0">
                <a:ea typeface="+mj-lt"/>
                <a:cs typeface="+mj-lt"/>
              </a:rPr>
              <a:t>. 4.81.</a:t>
            </a:r>
            <a:endParaRPr lang="en-US" dirty="0"/>
          </a:p>
        </p:txBody>
      </p:sp>
    </p:spTree>
    <p:extLst>
      <p:ext uri="{BB962C8B-B14F-4D97-AF65-F5344CB8AC3E}">
        <p14:creationId xmlns:p14="http://schemas.microsoft.com/office/powerpoint/2010/main" val="8823127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998F8-6421-409C-97EE-449D503CD4CA}"/>
              </a:ext>
            </a:extLst>
          </p:cNvPr>
          <p:cNvSpPr>
            <a:spLocks noGrp="1"/>
          </p:cNvSpPr>
          <p:nvPr>
            <p:ph type="title"/>
          </p:nvPr>
        </p:nvSpPr>
        <p:spPr/>
        <p:txBody>
          <a:bodyPr/>
          <a:lstStyle/>
          <a:p>
            <a:r>
              <a:rPr lang="en-US" dirty="0">
                <a:solidFill>
                  <a:srgbClr val="FFFF00"/>
                </a:solidFill>
              </a:rPr>
              <a:t>The investigation of the Pharisees</a:t>
            </a:r>
            <a:endParaRPr lang="en-US" dirty="0"/>
          </a:p>
        </p:txBody>
      </p:sp>
      <p:sp>
        <p:nvSpPr>
          <p:cNvPr id="3" name="Content Placeholder 2">
            <a:extLst>
              <a:ext uri="{FF2B5EF4-FFF2-40B4-BE49-F238E27FC236}">
                <a16:creationId xmlns:a16="http://schemas.microsoft.com/office/drawing/2014/main" id="{B9FF56E6-ABAA-4E5C-AFB5-A6DA08CF2C2B}"/>
              </a:ext>
            </a:extLst>
          </p:cNvPr>
          <p:cNvSpPr>
            <a:spLocks noGrp="1"/>
          </p:cNvSpPr>
          <p:nvPr>
            <p:ph idx="1"/>
          </p:nvPr>
        </p:nvSpPr>
        <p:spPr/>
        <p:txBody>
          <a:bodyPr vert="horz" lIns="91440" tIns="45720" rIns="91440" bIns="45720" rtlCol="0" anchor="t">
            <a:normAutofit/>
          </a:bodyPr>
          <a:lstStyle/>
          <a:p>
            <a:r>
              <a:rPr lang="en-US" sz="3200" dirty="0"/>
              <a:t>They interview the man- "he is a prophet"</a:t>
            </a:r>
          </a:p>
          <a:p>
            <a:pPr>
              <a:buClr>
                <a:srgbClr val="8AD0D6"/>
              </a:buClr>
            </a:pPr>
            <a:r>
              <a:rPr lang="en-US" sz="3200" dirty="0"/>
              <a:t>They interview the parents- "ask him"</a:t>
            </a:r>
          </a:p>
          <a:p>
            <a:pPr>
              <a:buClr>
                <a:srgbClr val="8AD0D6"/>
              </a:buClr>
            </a:pPr>
            <a:r>
              <a:rPr lang="en-US" sz="3200" dirty="0"/>
              <a:t>They interview the man a second time- "if he </a:t>
            </a:r>
            <a:r>
              <a:rPr lang="en-US" sz="3200" dirty="0" err="1"/>
              <a:t>werent</a:t>
            </a:r>
            <a:r>
              <a:rPr lang="en-US" sz="3200" dirty="0"/>
              <a:t> from God, he couldn’t have healed me"</a:t>
            </a:r>
          </a:p>
        </p:txBody>
      </p:sp>
    </p:spTree>
    <p:extLst>
      <p:ext uri="{BB962C8B-B14F-4D97-AF65-F5344CB8AC3E}">
        <p14:creationId xmlns:p14="http://schemas.microsoft.com/office/powerpoint/2010/main" val="36414619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998F8-6421-409C-97EE-449D503CD4CA}"/>
              </a:ext>
            </a:extLst>
          </p:cNvPr>
          <p:cNvSpPr>
            <a:spLocks noGrp="1"/>
          </p:cNvSpPr>
          <p:nvPr>
            <p:ph type="title"/>
          </p:nvPr>
        </p:nvSpPr>
        <p:spPr/>
        <p:txBody>
          <a:bodyPr/>
          <a:lstStyle/>
          <a:p>
            <a:r>
              <a:rPr lang="en-US">
                <a:solidFill>
                  <a:srgbClr val="FFFF00"/>
                </a:solidFill>
              </a:rPr>
              <a:t>Spiritual blindness</a:t>
            </a:r>
            <a:endParaRPr lang="en-US" dirty="0"/>
          </a:p>
        </p:txBody>
      </p:sp>
      <p:sp>
        <p:nvSpPr>
          <p:cNvPr id="3" name="Content Placeholder 2">
            <a:extLst>
              <a:ext uri="{FF2B5EF4-FFF2-40B4-BE49-F238E27FC236}">
                <a16:creationId xmlns:a16="http://schemas.microsoft.com/office/drawing/2014/main" id="{B9FF56E6-ABAA-4E5C-AFB5-A6DA08CF2C2B}"/>
              </a:ext>
            </a:extLst>
          </p:cNvPr>
          <p:cNvSpPr>
            <a:spLocks noGrp="1"/>
          </p:cNvSpPr>
          <p:nvPr>
            <p:ph idx="1"/>
          </p:nvPr>
        </p:nvSpPr>
        <p:spPr/>
        <p:txBody>
          <a:bodyPr vert="horz" lIns="91440" tIns="45720" rIns="91440" bIns="45720" rtlCol="0" anchor="t">
            <a:normAutofit fontScale="77500" lnSpcReduction="20000"/>
          </a:bodyPr>
          <a:lstStyle/>
          <a:p>
            <a:r>
              <a:rPr lang="en-US" sz="3200" b="1" baseline="30000" dirty="0">
                <a:ea typeface="+mj-lt"/>
                <a:cs typeface="+mj-lt"/>
              </a:rPr>
              <a:t>35 </a:t>
            </a:r>
            <a:r>
              <a:rPr lang="en-US" sz="3200" dirty="0">
                <a:ea typeface="+mj-lt"/>
                <a:cs typeface="+mj-lt"/>
              </a:rPr>
              <a:t>Jesus heard that they had driven him out, and when he found him, he said, “Do you believe in the Son of Man?” </a:t>
            </a:r>
            <a:r>
              <a:rPr lang="en-US" sz="3200" b="1" baseline="30000" dirty="0">
                <a:ea typeface="+mj-lt"/>
                <a:cs typeface="+mj-lt"/>
              </a:rPr>
              <a:t>36 </a:t>
            </a:r>
            <a:r>
              <a:rPr lang="en-US" sz="3200" dirty="0">
                <a:ea typeface="+mj-lt"/>
                <a:cs typeface="+mj-lt"/>
              </a:rPr>
              <a:t>He answered, “And who is he, sir? Tell me, so that I may believe in him.” </a:t>
            </a:r>
            <a:r>
              <a:rPr lang="en-US" sz="3200" b="1" baseline="30000" dirty="0">
                <a:ea typeface="+mj-lt"/>
                <a:cs typeface="+mj-lt"/>
              </a:rPr>
              <a:t>37 </a:t>
            </a:r>
            <a:r>
              <a:rPr lang="en-US" sz="3200" dirty="0">
                <a:ea typeface="+mj-lt"/>
                <a:cs typeface="+mj-lt"/>
              </a:rPr>
              <a:t>Jesus said to him, “You have seen him, and the one speaking with you is he.” </a:t>
            </a:r>
            <a:r>
              <a:rPr lang="en-US" sz="3200" b="1" baseline="30000" dirty="0">
                <a:ea typeface="+mj-lt"/>
                <a:cs typeface="+mj-lt"/>
              </a:rPr>
              <a:t>38 </a:t>
            </a:r>
            <a:r>
              <a:rPr lang="en-US" sz="3200" dirty="0">
                <a:ea typeface="+mj-lt"/>
                <a:cs typeface="+mj-lt"/>
              </a:rPr>
              <a:t>He said, “Lord, I believe.” And he worshiped him. </a:t>
            </a:r>
            <a:r>
              <a:rPr lang="en-US" sz="3200" b="1" baseline="30000" dirty="0">
                <a:ea typeface="+mj-lt"/>
                <a:cs typeface="+mj-lt"/>
              </a:rPr>
              <a:t>39 </a:t>
            </a:r>
            <a:r>
              <a:rPr lang="en-US" sz="3200" dirty="0">
                <a:ea typeface="+mj-lt"/>
                <a:cs typeface="+mj-lt"/>
              </a:rPr>
              <a:t>Jesus said, “I came into this world for judgment so that those who do not see may see, and those who do see may become blind.” </a:t>
            </a:r>
            <a:r>
              <a:rPr lang="en-US" sz="3200" b="1" baseline="30000" dirty="0">
                <a:ea typeface="+mj-lt"/>
                <a:cs typeface="+mj-lt"/>
              </a:rPr>
              <a:t>40 </a:t>
            </a:r>
            <a:r>
              <a:rPr lang="en-US" sz="3200" dirty="0">
                <a:ea typeface="+mj-lt"/>
                <a:cs typeface="+mj-lt"/>
              </a:rPr>
              <a:t>Some of the Pharisees near him heard this and said to him, “Surely we are not blind, are we?” </a:t>
            </a:r>
            <a:r>
              <a:rPr lang="en-US" sz="3200" b="1" baseline="30000" dirty="0">
                <a:ea typeface="+mj-lt"/>
                <a:cs typeface="+mj-lt"/>
              </a:rPr>
              <a:t>41 </a:t>
            </a:r>
            <a:r>
              <a:rPr lang="en-US" sz="3200" dirty="0">
                <a:ea typeface="+mj-lt"/>
                <a:cs typeface="+mj-lt"/>
              </a:rPr>
              <a:t>Jesus said to them, “If you were blind, you would not have sin. But now that you say, ‘We see,’ your sin remains.</a:t>
            </a:r>
            <a:endParaRPr lang="en-US" sz="3200" dirty="0"/>
          </a:p>
        </p:txBody>
      </p:sp>
    </p:spTree>
    <p:extLst>
      <p:ext uri="{BB962C8B-B14F-4D97-AF65-F5344CB8AC3E}">
        <p14:creationId xmlns:p14="http://schemas.microsoft.com/office/powerpoint/2010/main" val="2349225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31F9C5-8B3F-48F1-9DDF-D1EDEFCE0365}"/>
              </a:ext>
            </a:extLst>
          </p:cNvPr>
          <p:cNvSpPr>
            <a:spLocks noGrp="1"/>
          </p:cNvSpPr>
          <p:nvPr>
            <p:ph type="title"/>
          </p:nvPr>
        </p:nvSpPr>
        <p:spPr/>
        <p:txBody>
          <a:bodyPr/>
          <a:lstStyle/>
          <a:p>
            <a:r>
              <a:rPr lang="en-US" dirty="0">
                <a:solidFill>
                  <a:schemeClr val="accent3"/>
                </a:solidFill>
              </a:rPr>
              <a:t>Jesus and Abraham</a:t>
            </a:r>
          </a:p>
        </p:txBody>
      </p:sp>
      <p:sp>
        <p:nvSpPr>
          <p:cNvPr id="3" name="Content Placeholder 2">
            <a:extLst>
              <a:ext uri="{FF2B5EF4-FFF2-40B4-BE49-F238E27FC236}">
                <a16:creationId xmlns:a16="http://schemas.microsoft.com/office/drawing/2014/main" id="{7ECC82CE-F356-4D66-8AC0-8ACB1338B988}"/>
              </a:ext>
            </a:extLst>
          </p:cNvPr>
          <p:cNvSpPr>
            <a:spLocks noGrp="1"/>
          </p:cNvSpPr>
          <p:nvPr>
            <p:ph idx="1"/>
          </p:nvPr>
        </p:nvSpPr>
        <p:spPr/>
        <p:txBody>
          <a:bodyPr>
            <a:normAutofit fontScale="92500"/>
          </a:bodyPr>
          <a:lstStyle/>
          <a:p>
            <a:r>
              <a:rPr lang="en-US" sz="2800" b="0" i="0" dirty="0">
                <a:effectLst/>
                <a:latin typeface="system-ui"/>
              </a:rPr>
              <a:t>The Jews answered him, “Are we not right in saying that you are a Samaritan and have a demon?” </a:t>
            </a:r>
            <a:r>
              <a:rPr lang="en-US" sz="2800" b="1" i="0" baseline="30000" dirty="0">
                <a:effectLst/>
                <a:latin typeface="system-ui"/>
              </a:rPr>
              <a:t>49 </a:t>
            </a:r>
            <a:r>
              <a:rPr lang="en-US" sz="2800" b="0" i="0" dirty="0">
                <a:effectLst/>
                <a:latin typeface="system-ui"/>
              </a:rPr>
              <a:t>Jesus answered, “I do not have a demon; but I honor my Father, and you dishonor me. </a:t>
            </a:r>
            <a:r>
              <a:rPr lang="en-US" sz="2800" b="1" i="0" baseline="30000" dirty="0">
                <a:effectLst/>
                <a:latin typeface="system-ui"/>
              </a:rPr>
              <a:t>50 </a:t>
            </a:r>
            <a:r>
              <a:rPr lang="en-US" sz="2800" b="0" i="0" dirty="0">
                <a:effectLst/>
                <a:latin typeface="system-ui"/>
              </a:rPr>
              <a:t>Yet I do not seek my own glory; there is one who seeks it and he is the judge. </a:t>
            </a:r>
            <a:r>
              <a:rPr lang="en-US" sz="2800" b="1" i="0" baseline="30000" dirty="0">
                <a:effectLst/>
                <a:latin typeface="system-ui"/>
              </a:rPr>
              <a:t>51 </a:t>
            </a:r>
            <a:r>
              <a:rPr lang="en-US" sz="2800" b="0" i="0" dirty="0">
                <a:effectLst/>
                <a:latin typeface="system-ui"/>
              </a:rPr>
              <a:t>Very truly, I tell you, whoever keeps my word will never see death.” </a:t>
            </a:r>
            <a:r>
              <a:rPr lang="en-US" sz="2800" b="1" i="0" baseline="30000" dirty="0">
                <a:effectLst/>
                <a:latin typeface="system-ui"/>
              </a:rPr>
              <a:t>52 </a:t>
            </a:r>
            <a:r>
              <a:rPr lang="en-US" sz="2800" b="0" i="0" dirty="0">
                <a:effectLst/>
                <a:latin typeface="system-ui"/>
              </a:rPr>
              <a:t>The Jews said to him, “Now we know that you have a demon. Abraham died, and so did the prophets; yet you say, ‘Whoever keeps my word will never taste death.’ </a:t>
            </a:r>
            <a:r>
              <a:rPr lang="en-US" sz="2800" b="1" i="0" baseline="30000" dirty="0">
                <a:effectLst/>
                <a:latin typeface="system-ui"/>
              </a:rPr>
              <a:t>53 </a:t>
            </a:r>
            <a:r>
              <a:rPr lang="en-US" sz="2800" b="0" i="0" dirty="0">
                <a:effectLst/>
                <a:latin typeface="system-ui"/>
              </a:rPr>
              <a:t>Are you greater than our father Abraham, who died? The prophets also died. Who do you claim to be?”</a:t>
            </a:r>
            <a:endParaRPr lang="en-US" sz="2800" dirty="0"/>
          </a:p>
        </p:txBody>
      </p:sp>
    </p:spTree>
    <p:extLst>
      <p:ext uri="{BB962C8B-B14F-4D97-AF65-F5344CB8AC3E}">
        <p14:creationId xmlns:p14="http://schemas.microsoft.com/office/powerpoint/2010/main" val="23515846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31F9C5-8B3F-48F1-9DDF-D1EDEFCE0365}"/>
              </a:ext>
            </a:extLst>
          </p:cNvPr>
          <p:cNvSpPr>
            <a:spLocks noGrp="1"/>
          </p:cNvSpPr>
          <p:nvPr>
            <p:ph type="title"/>
          </p:nvPr>
        </p:nvSpPr>
        <p:spPr/>
        <p:txBody>
          <a:bodyPr/>
          <a:lstStyle/>
          <a:p>
            <a:r>
              <a:rPr lang="en-US" dirty="0">
                <a:solidFill>
                  <a:schemeClr val="accent3"/>
                </a:solidFill>
              </a:rPr>
              <a:t>Jesus and Abraham</a:t>
            </a:r>
          </a:p>
        </p:txBody>
      </p:sp>
      <p:sp>
        <p:nvSpPr>
          <p:cNvPr id="3" name="Content Placeholder 2">
            <a:extLst>
              <a:ext uri="{FF2B5EF4-FFF2-40B4-BE49-F238E27FC236}">
                <a16:creationId xmlns:a16="http://schemas.microsoft.com/office/drawing/2014/main" id="{7ECC82CE-F356-4D66-8AC0-8ACB1338B988}"/>
              </a:ext>
            </a:extLst>
          </p:cNvPr>
          <p:cNvSpPr>
            <a:spLocks noGrp="1"/>
          </p:cNvSpPr>
          <p:nvPr>
            <p:ph idx="1"/>
          </p:nvPr>
        </p:nvSpPr>
        <p:spPr/>
        <p:txBody>
          <a:bodyPr>
            <a:normAutofit/>
          </a:bodyPr>
          <a:lstStyle/>
          <a:p>
            <a:r>
              <a:rPr lang="en-US" sz="2400" b="0" i="0" dirty="0">
                <a:effectLst/>
                <a:latin typeface="system-ui"/>
              </a:rPr>
              <a:t>Jesus answered, “If I glorify myself, my glory is nothing. It is my Father who glorifies me, he of whom you say, ‘He is our God,’ </a:t>
            </a:r>
            <a:r>
              <a:rPr lang="en-US" sz="2400" b="1" i="0" baseline="30000" dirty="0">
                <a:effectLst/>
                <a:latin typeface="system-ui"/>
              </a:rPr>
              <a:t>55 </a:t>
            </a:r>
            <a:r>
              <a:rPr lang="en-US" sz="2400" b="0" i="0" dirty="0">
                <a:effectLst/>
                <a:latin typeface="system-ui"/>
              </a:rPr>
              <a:t>though you do not know him. But I know him; if I would say that I do not know him, I would be a liar like you. But I do know him and I keep his word. </a:t>
            </a:r>
            <a:r>
              <a:rPr lang="en-US" sz="2400" b="1" i="0" baseline="30000" dirty="0">
                <a:effectLst/>
                <a:latin typeface="system-ui"/>
              </a:rPr>
              <a:t>56 </a:t>
            </a:r>
            <a:r>
              <a:rPr lang="en-US" sz="2400" b="0" i="0" dirty="0">
                <a:effectLst/>
                <a:latin typeface="system-ui"/>
              </a:rPr>
              <a:t>Your ancestor Abraham rejoiced that he would see my day; he saw it and was glad.” </a:t>
            </a:r>
            <a:r>
              <a:rPr lang="en-US" sz="2400" b="1" i="0" baseline="30000" dirty="0">
                <a:effectLst/>
                <a:latin typeface="system-ui"/>
              </a:rPr>
              <a:t>57 </a:t>
            </a:r>
            <a:r>
              <a:rPr lang="en-US" sz="2400" b="0" i="0" dirty="0">
                <a:effectLst/>
                <a:latin typeface="system-ui"/>
              </a:rPr>
              <a:t>Then the Jews said to him, “You are not yet fifty years old, and have you seen Abraham?” </a:t>
            </a:r>
            <a:r>
              <a:rPr lang="en-US" sz="2400" b="1" i="0" baseline="30000" dirty="0">
                <a:effectLst/>
                <a:latin typeface="system-ui"/>
              </a:rPr>
              <a:t>58 </a:t>
            </a:r>
            <a:r>
              <a:rPr lang="en-US" sz="2400" b="0" i="0" dirty="0">
                <a:effectLst/>
                <a:latin typeface="system-ui"/>
              </a:rPr>
              <a:t>Jesus said to them, </a:t>
            </a:r>
            <a:r>
              <a:rPr lang="en-US" sz="2400" b="0" i="0" u="sng" dirty="0">
                <a:effectLst/>
                <a:latin typeface="system-ui"/>
              </a:rPr>
              <a:t>“Very truly, I tell you, before Abraham was, I am.” </a:t>
            </a:r>
            <a:r>
              <a:rPr lang="en-US" sz="2400" b="1" i="0" baseline="30000" dirty="0">
                <a:effectLst/>
                <a:latin typeface="system-ui"/>
              </a:rPr>
              <a:t>59 </a:t>
            </a:r>
            <a:r>
              <a:rPr lang="en-US" sz="2400" b="0" i="0" dirty="0">
                <a:effectLst/>
                <a:latin typeface="system-ui"/>
              </a:rPr>
              <a:t>So they picked up stones to throw at him, but Jesus hid himself and went out of the temple</a:t>
            </a:r>
            <a:r>
              <a:rPr lang="en-US" sz="2400" b="0" i="0" dirty="0">
                <a:solidFill>
                  <a:srgbClr val="000000"/>
                </a:solidFill>
                <a:effectLst/>
                <a:latin typeface="system-ui"/>
              </a:rPr>
              <a:t>.</a:t>
            </a:r>
            <a:endParaRPr lang="en-US" sz="2800" dirty="0"/>
          </a:p>
        </p:txBody>
      </p:sp>
    </p:spTree>
    <p:extLst>
      <p:ext uri="{BB962C8B-B14F-4D97-AF65-F5344CB8AC3E}">
        <p14:creationId xmlns:p14="http://schemas.microsoft.com/office/powerpoint/2010/main" val="1477398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31F9C5-8B3F-48F1-9DDF-D1EDEFCE0365}"/>
              </a:ext>
            </a:extLst>
          </p:cNvPr>
          <p:cNvSpPr>
            <a:spLocks noGrp="1"/>
          </p:cNvSpPr>
          <p:nvPr>
            <p:ph type="title"/>
          </p:nvPr>
        </p:nvSpPr>
        <p:spPr/>
        <p:txBody>
          <a:bodyPr/>
          <a:lstStyle/>
          <a:p>
            <a:r>
              <a:rPr lang="en-US" dirty="0">
                <a:solidFill>
                  <a:schemeClr val="accent3"/>
                </a:solidFill>
              </a:rPr>
              <a:t>Jesus and Abraham</a:t>
            </a:r>
          </a:p>
        </p:txBody>
      </p:sp>
      <p:sp>
        <p:nvSpPr>
          <p:cNvPr id="3" name="Content Placeholder 2">
            <a:extLst>
              <a:ext uri="{FF2B5EF4-FFF2-40B4-BE49-F238E27FC236}">
                <a16:creationId xmlns:a16="http://schemas.microsoft.com/office/drawing/2014/main" id="{7ECC82CE-F356-4D66-8AC0-8ACB1338B988}"/>
              </a:ext>
            </a:extLst>
          </p:cNvPr>
          <p:cNvSpPr>
            <a:spLocks noGrp="1"/>
          </p:cNvSpPr>
          <p:nvPr>
            <p:ph idx="1"/>
          </p:nvPr>
        </p:nvSpPr>
        <p:spPr/>
        <p:txBody>
          <a:bodyPr vert="horz" lIns="91440" tIns="45720" rIns="91440" bIns="45720" rtlCol="0" anchor="t">
            <a:normAutofit fontScale="92500" lnSpcReduction="20000"/>
          </a:bodyPr>
          <a:lstStyle/>
          <a:p>
            <a:r>
              <a:rPr lang="en-US" sz="2400" dirty="0">
                <a:solidFill>
                  <a:schemeClr val="accent3"/>
                </a:solidFill>
                <a:latin typeface="system-ui"/>
              </a:rPr>
              <a:t>Exodus 3</a:t>
            </a:r>
            <a:r>
              <a:rPr lang="en-US" sz="2400" dirty="0">
                <a:solidFill>
                  <a:schemeClr val="accent3"/>
                </a:solidFill>
                <a:latin typeface="system-ui"/>
                <a:ea typeface="+mj-lt"/>
                <a:cs typeface="+mj-lt"/>
              </a:rPr>
              <a:t>:13-14</a:t>
            </a:r>
            <a:r>
              <a:rPr lang="en-US" sz="2400" dirty="0">
                <a:solidFill>
                  <a:srgbClr val="000000"/>
                </a:solidFill>
                <a:latin typeface="system-ui"/>
                <a:ea typeface="+mj-lt"/>
                <a:cs typeface="+mj-lt"/>
              </a:rPr>
              <a:t> </a:t>
            </a:r>
            <a:r>
              <a:rPr lang="en-US" sz="2400" dirty="0">
                <a:ea typeface="+mj-lt"/>
                <a:cs typeface="+mj-lt"/>
              </a:rPr>
              <a:t>Moses said to God, “Suppose I go to the Israelites and say to them, ‘The God of your fathers has sent me to you,’ and they ask me, ‘What is his name?’ Then what shall I tell them?”</a:t>
            </a:r>
            <a:r>
              <a:rPr lang="en-US" sz="2400" b="1" baseline="30000" dirty="0">
                <a:ea typeface="+mj-lt"/>
                <a:cs typeface="+mj-lt"/>
              </a:rPr>
              <a:t>14 </a:t>
            </a:r>
            <a:r>
              <a:rPr lang="en-US" sz="2400" dirty="0">
                <a:ea typeface="+mj-lt"/>
                <a:cs typeface="+mj-lt"/>
              </a:rPr>
              <a:t>God said to Moses, “</a:t>
            </a:r>
            <a:r>
              <a:rPr lang="en-US" sz="2400" cap="small" dirty="0">
                <a:ea typeface="+mj-lt"/>
                <a:cs typeface="+mj-lt"/>
              </a:rPr>
              <a:t>I am who I am</a:t>
            </a:r>
            <a:r>
              <a:rPr lang="en-US" sz="2400" dirty="0">
                <a:ea typeface="+mj-lt"/>
                <a:cs typeface="+mj-lt"/>
              </a:rPr>
              <a:t>. This is what you are to say to the Israelites: ‘</a:t>
            </a:r>
            <a:r>
              <a:rPr lang="en-US" sz="2400" cap="small" dirty="0">
                <a:ea typeface="+mj-lt"/>
                <a:cs typeface="+mj-lt"/>
              </a:rPr>
              <a:t>I am</a:t>
            </a:r>
            <a:r>
              <a:rPr lang="en-US" sz="2400" dirty="0">
                <a:ea typeface="+mj-lt"/>
                <a:cs typeface="+mj-lt"/>
              </a:rPr>
              <a:t> has sent me to you.’”</a:t>
            </a:r>
            <a:endParaRPr lang="en-US" dirty="0"/>
          </a:p>
          <a:p>
            <a:pPr>
              <a:buClr>
                <a:srgbClr val="8AD0D6"/>
              </a:buClr>
            </a:pPr>
            <a:r>
              <a:rPr lang="en-US" sz="2400" dirty="0">
                <a:solidFill>
                  <a:schemeClr val="accent3"/>
                </a:solidFill>
                <a:latin typeface="Century Gothic"/>
              </a:rPr>
              <a:t>Isaiah 43:10</a:t>
            </a:r>
            <a:r>
              <a:rPr lang="en-US" sz="2400" dirty="0">
                <a:solidFill>
                  <a:srgbClr val="FFFFFF"/>
                </a:solidFill>
                <a:latin typeface="Century Gothic"/>
              </a:rPr>
              <a:t> </a:t>
            </a:r>
            <a:r>
              <a:rPr lang="en-US" sz="2400" dirty="0">
                <a:ea typeface="+mj-lt"/>
                <a:cs typeface="+mj-lt"/>
              </a:rPr>
              <a:t>“You are my witnesses,” declares the </a:t>
            </a:r>
            <a:r>
              <a:rPr lang="en-US" sz="2400" cap="small" dirty="0">
                <a:ea typeface="+mj-lt"/>
                <a:cs typeface="+mj-lt"/>
              </a:rPr>
              <a:t>Lord</a:t>
            </a:r>
            <a:r>
              <a:rPr lang="en-US" sz="2400" dirty="0">
                <a:ea typeface="+mj-lt"/>
                <a:cs typeface="+mj-lt"/>
              </a:rPr>
              <a:t>,</a:t>
            </a:r>
            <a:br>
              <a:rPr lang="en-US" sz="2400" dirty="0">
                <a:ea typeface="+mj-lt"/>
                <a:cs typeface="+mj-lt"/>
              </a:rPr>
            </a:br>
            <a:r>
              <a:rPr lang="en-US" sz="2400" dirty="0">
                <a:ea typeface="+mj-lt"/>
                <a:cs typeface="+mj-lt"/>
              </a:rPr>
              <a:t>    “and my servant whom I have chosen,</a:t>
            </a:r>
            <a:br>
              <a:rPr lang="en-US" sz="2400" dirty="0">
                <a:ea typeface="+mj-lt"/>
                <a:cs typeface="+mj-lt"/>
              </a:rPr>
            </a:br>
            <a:r>
              <a:rPr lang="en-US" sz="2400" dirty="0">
                <a:ea typeface="+mj-lt"/>
                <a:cs typeface="+mj-lt"/>
              </a:rPr>
              <a:t>so that you may know and believe me</a:t>
            </a:r>
            <a:br>
              <a:rPr lang="en-US" sz="2400" dirty="0">
                <a:ea typeface="+mj-lt"/>
                <a:cs typeface="+mj-lt"/>
              </a:rPr>
            </a:br>
            <a:r>
              <a:rPr lang="en-US" sz="2400" dirty="0">
                <a:ea typeface="+mj-lt"/>
                <a:cs typeface="+mj-lt"/>
              </a:rPr>
              <a:t>    and understand that I am he.</a:t>
            </a:r>
            <a:br>
              <a:rPr lang="en-US" sz="2400" dirty="0">
                <a:ea typeface="+mj-lt"/>
                <a:cs typeface="+mj-lt"/>
              </a:rPr>
            </a:br>
            <a:r>
              <a:rPr lang="en-US" sz="2400" dirty="0">
                <a:ea typeface="+mj-lt"/>
                <a:cs typeface="+mj-lt"/>
              </a:rPr>
              <a:t>Before me no god was formed,</a:t>
            </a:r>
            <a:br>
              <a:rPr lang="en-US" sz="2400" dirty="0">
                <a:ea typeface="+mj-lt"/>
                <a:cs typeface="+mj-lt"/>
              </a:rPr>
            </a:br>
            <a:r>
              <a:rPr lang="en-US" sz="2400" dirty="0">
                <a:ea typeface="+mj-lt"/>
                <a:cs typeface="+mj-lt"/>
              </a:rPr>
              <a:t>    nor will there be one after me.</a:t>
            </a:r>
            <a:br>
              <a:rPr lang="en-US" sz="2400" dirty="0">
                <a:ea typeface="+mj-lt"/>
                <a:cs typeface="+mj-lt"/>
              </a:rPr>
            </a:br>
            <a:r>
              <a:rPr lang="en-US" sz="2400" dirty="0">
                <a:ea typeface="+mj-lt"/>
                <a:cs typeface="+mj-lt"/>
              </a:rPr>
              <a:t>11 I, even I, am the </a:t>
            </a:r>
            <a:r>
              <a:rPr lang="en-US" sz="2400" cap="small" dirty="0">
                <a:ea typeface="+mj-lt"/>
                <a:cs typeface="+mj-lt"/>
              </a:rPr>
              <a:t>Lord</a:t>
            </a:r>
            <a:r>
              <a:rPr lang="en-US" sz="2400" dirty="0">
                <a:ea typeface="+mj-lt"/>
                <a:cs typeface="+mj-lt"/>
              </a:rPr>
              <a:t>,</a:t>
            </a:r>
            <a:br>
              <a:rPr lang="en-US" sz="2400" dirty="0">
                <a:ea typeface="+mj-lt"/>
                <a:cs typeface="+mj-lt"/>
              </a:rPr>
            </a:br>
            <a:r>
              <a:rPr lang="en-US" sz="2400" dirty="0">
                <a:ea typeface="+mj-lt"/>
                <a:cs typeface="+mj-lt"/>
              </a:rPr>
              <a:t>    and apart from me there is no savior.</a:t>
            </a:r>
            <a:endParaRPr lang="en-US" sz="2400" dirty="0">
              <a:solidFill>
                <a:srgbClr val="FFFFFF"/>
              </a:solidFill>
              <a:latin typeface="Century Gothic"/>
            </a:endParaRPr>
          </a:p>
          <a:p>
            <a:pPr>
              <a:buClr>
                <a:srgbClr val="8AD0D6"/>
              </a:buClr>
            </a:pPr>
            <a:endParaRPr lang="en-US" sz="2400" dirty="0">
              <a:solidFill>
                <a:srgbClr val="000000"/>
              </a:solidFill>
              <a:latin typeface="system-ui"/>
            </a:endParaRPr>
          </a:p>
        </p:txBody>
      </p:sp>
    </p:spTree>
    <p:extLst>
      <p:ext uri="{BB962C8B-B14F-4D97-AF65-F5344CB8AC3E}">
        <p14:creationId xmlns:p14="http://schemas.microsoft.com/office/powerpoint/2010/main" val="16475180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98DE6B-C80D-44F5-B1A1-AE585FCA024F}"/>
              </a:ext>
            </a:extLst>
          </p:cNvPr>
          <p:cNvSpPr>
            <a:spLocks noGrp="1"/>
          </p:cNvSpPr>
          <p:nvPr>
            <p:ph type="title"/>
          </p:nvPr>
        </p:nvSpPr>
        <p:spPr/>
        <p:txBody>
          <a:bodyPr/>
          <a:lstStyle/>
          <a:p>
            <a:r>
              <a:rPr lang="en-US" dirty="0">
                <a:solidFill>
                  <a:schemeClr val="accent3"/>
                </a:solidFill>
                <a:ea typeface="+mj-lt"/>
                <a:cs typeface="+mj-lt"/>
              </a:rPr>
              <a:t>Jesus heals a man blind from birth</a:t>
            </a:r>
          </a:p>
        </p:txBody>
      </p:sp>
      <p:sp>
        <p:nvSpPr>
          <p:cNvPr id="3" name="Content Placeholder 2">
            <a:extLst>
              <a:ext uri="{FF2B5EF4-FFF2-40B4-BE49-F238E27FC236}">
                <a16:creationId xmlns:a16="http://schemas.microsoft.com/office/drawing/2014/main" id="{B0FDA7BE-AF96-473E-8EB0-F22FD3D32E39}"/>
              </a:ext>
            </a:extLst>
          </p:cNvPr>
          <p:cNvSpPr>
            <a:spLocks noGrp="1"/>
          </p:cNvSpPr>
          <p:nvPr>
            <p:ph idx="1"/>
          </p:nvPr>
        </p:nvSpPr>
        <p:spPr/>
        <p:txBody>
          <a:bodyPr vert="horz" lIns="91440" tIns="45720" rIns="91440" bIns="45720" rtlCol="0" anchor="t">
            <a:normAutofit/>
          </a:bodyPr>
          <a:lstStyle/>
          <a:p>
            <a:r>
              <a:rPr lang="en-US" sz="3200" dirty="0"/>
              <a:t>He recognizes Jesus as "a man" (9:11)</a:t>
            </a:r>
          </a:p>
          <a:p>
            <a:pPr>
              <a:buClr>
                <a:srgbClr val="8AD0D6"/>
              </a:buClr>
            </a:pPr>
            <a:r>
              <a:rPr lang="en-US" sz="3200" dirty="0"/>
              <a:t>He refers to Jesus as a prophet (9:17)</a:t>
            </a:r>
          </a:p>
          <a:p>
            <a:pPr>
              <a:buClr>
                <a:srgbClr val="8AD0D6"/>
              </a:buClr>
            </a:pPr>
            <a:r>
              <a:rPr lang="en-US" sz="3200" dirty="0"/>
              <a:t>He argues that he is from God (9:33)</a:t>
            </a:r>
          </a:p>
          <a:p>
            <a:pPr>
              <a:buClr>
                <a:srgbClr val="8AD0D6"/>
              </a:buClr>
            </a:pPr>
            <a:r>
              <a:rPr lang="en-US" sz="3200" dirty="0"/>
              <a:t>Jesus reveals himself as the Son of man (9:37)</a:t>
            </a:r>
          </a:p>
          <a:p>
            <a:pPr>
              <a:buClr>
                <a:srgbClr val="8AD0D6"/>
              </a:buClr>
            </a:pPr>
            <a:r>
              <a:rPr lang="en-US" sz="3200" dirty="0"/>
              <a:t>"Lord, I believe" (9:38)</a:t>
            </a:r>
          </a:p>
        </p:txBody>
      </p:sp>
    </p:spTree>
    <p:extLst>
      <p:ext uri="{BB962C8B-B14F-4D97-AF65-F5344CB8AC3E}">
        <p14:creationId xmlns:p14="http://schemas.microsoft.com/office/powerpoint/2010/main" val="4198644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E393A-6C1D-4A22-8638-89EF7868716E}"/>
              </a:ext>
            </a:extLst>
          </p:cNvPr>
          <p:cNvSpPr>
            <a:spLocks noGrp="1"/>
          </p:cNvSpPr>
          <p:nvPr>
            <p:ph type="title"/>
          </p:nvPr>
        </p:nvSpPr>
        <p:spPr/>
        <p:txBody>
          <a:bodyPr/>
          <a:lstStyle/>
          <a:p>
            <a:r>
              <a:rPr lang="en-US" dirty="0">
                <a:solidFill>
                  <a:schemeClr val="accent3"/>
                </a:solidFill>
              </a:rPr>
              <a:t>Jesus heals a man blind from birth</a:t>
            </a:r>
          </a:p>
        </p:txBody>
      </p:sp>
      <p:sp>
        <p:nvSpPr>
          <p:cNvPr id="3" name="Content Placeholder 2">
            <a:extLst>
              <a:ext uri="{FF2B5EF4-FFF2-40B4-BE49-F238E27FC236}">
                <a16:creationId xmlns:a16="http://schemas.microsoft.com/office/drawing/2014/main" id="{D103AD70-6F50-4B60-93F5-10369C33CD5C}"/>
              </a:ext>
            </a:extLst>
          </p:cNvPr>
          <p:cNvSpPr>
            <a:spLocks noGrp="1"/>
          </p:cNvSpPr>
          <p:nvPr>
            <p:ph idx="1"/>
          </p:nvPr>
        </p:nvSpPr>
        <p:spPr/>
        <p:txBody>
          <a:bodyPr vert="horz" lIns="91440" tIns="45720" rIns="91440" bIns="45720" rtlCol="0" anchor="t">
            <a:normAutofit/>
          </a:bodyPr>
          <a:lstStyle/>
          <a:p>
            <a:r>
              <a:rPr lang="en-US" sz="2400" dirty="0">
                <a:solidFill>
                  <a:srgbClr val="FFFF00"/>
                </a:solidFill>
                <a:ea typeface="+mj-lt"/>
                <a:cs typeface="+mj-lt"/>
              </a:rPr>
              <a:t>John 9:35</a:t>
            </a:r>
            <a:r>
              <a:rPr lang="en-US" sz="2400" dirty="0">
                <a:ea typeface="+mj-lt"/>
                <a:cs typeface="+mj-lt"/>
              </a:rPr>
              <a:t> “Do you believe in the Son of Man?” </a:t>
            </a:r>
            <a:r>
              <a:rPr lang="en-US" sz="2400" b="1" baseline="30000" dirty="0">
                <a:ea typeface="+mj-lt"/>
                <a:cs typeface="+mj-lt"/>
              </a:rPr>
              <a:t>36 </a:t>
            </a:r>
            <a:r>
              <a:rPr lang="en-US" sz="2400" dirty="0">
                <a:ea typeface="+mj-lt"/>
                <a:cs typeface="+mj-lt"/>
              </a:rPr>
              <a:t>He answered, “And who is he, sir? Tell me, so that I may believe in him.” </a:t>
            </a:r>
            <a:r>
              <a:rPr lang="en-US" sz="2400" b="1" baseline="30000" dirty="0">
                <a:ea typeface="+mj-lt"/>
                <a:cs typeface="+mj-lt"/>
              </a:rPr>
              <a:t>37 </a:t>
            </a:r>
            <a:r>
              <a:rPr lang="en-US" sz="2400" dirty="0">
                <a:ea typeface="+mj-lt"/>
                <a:cs typeface="+mj-lt"/>
              </a:rPr>
              <a:t>Jesus said to him, “You have seen him, and the one speaking with you is he.” </a:t>
            </a:r>
            <a:r>
              <a:rPr lang="en-US" sz="2400" b="1" baseline="30000" dirty="0">
                <a:ea typeface="+mj-lt"/>
                <a:cs typeface="+mj-lt"/>
              </a:rPr>
              <a:t>38 </a:t>
            </a:r>
            <a:r>
              <a:rPr lang="en-US" sz="2400" dirty="0">
                <a:ea typeface="+mj-lt"/>
                <a:cs typeface="+mj-lt"/>
              </a:rPr>
              <a:t>He said, “Lord, I believe.” And he worshiped him. </a:t>
            </a:r>
            <a:r>
              <a:rPr lang="en-US" sz="2400" b="1" baseline="30000" dirty="0">
                <a:ea typeface="+mj-lt"/>
                <a:cs typeface="+mj-lt"/>
              </a:rPr>
              <a:t>39 </a:t>
            </a:r>
            <a:r>
              <a:rPr lang="en-US" sz="2400" dirty="0">
                <a:ea typeface="+mj-lt"/>
                <a:cs typeface="+mj-lt"/>
              </a:rPr>
              <a:t>Jesus said, </a:t>
            </a:r>
            <a:r>
              <a:rPr lang="en-US" sz="2400" u="sng" dirty="0">
                <a:ea typeface="+mj-lt"/>
                <a:cs typeface="+mj-lt"/>
              </a:rPr>
              <a:t>“I came into this world for judgment so that those who do not see may see, and those who do see may become blind.”</a:t>
            </a:r>
            <a:r>
              <a:rPr lang="en-US" sz="2400" dirty="0">
                <a:ea typeface="+mj-lt"/>
                <a:cs typeface="+mj-lt"/>
              </a:rPr>
              <a:t> </a:t>
            </a:r>
            <a:r>
              <a:rPr lang="en-US" sz="2400" b="1" baseline="30000" dirty="0">
                <a:ea typeface="+mj-lt"/>
                <a:cs typeface="+mj-lt"/>
              </a:rPr>
              <a:t>40 </a:t>
            </a:r>
            <a:r>
              <a:rPr lang="en-US" sz="2400" dirty="0">
                <a:ea typeface="+mj-lt"/>
                <a:cs typeface="+mj-lt"/>
              </a:rPr>
              <a:t>Some of the Pharisees near him heard this and said to him, “Surely we are not blind, are we?” </a:t>
            </a:r>
            <a:r>
              <a:rPr lang="en-US" sz="2400" b="1" baseline="30000" dirty="0">
                <a:ea typeface="+mj-lt"/>
                <a:cs typeface="+mj-lt"/>
              </a:rPr>
              <a:t>41 </a:t>
            </a:r>
            <a:r>
              <a:rPr lang="en-US" sz="2400" dirty="0">
                <a:ea typeface="+mj-lt"/>
                <a:cs typeface="+mj-lt"/>
              </a:rPr>
              <a:t>Jesus said to them, “If you were blind, you would not have sin. But now that you say, ‘We see,’ your sin remains.</a:t>
            </a:r>
            <a:endParaRPr lang="en-US" sz="2400" dirty="0"/>
          </a:p>
        </p:txBody>
      </p:sp>
    </p:spTree>
    <p:extLst>
      <p:ext uri="{BB962C8B-B14F-4D97-AF65-F5344CB8AC3E}">
        <p14:creationId xmlns:p14="http://schemas.microsoft.com/office/powerpoint/2010/main" val="28514807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31F9C5-8B3F-48F1-9DDF-D1EDEFCE0365}"/>
              </a:ext>
            </a:extLst>
          </p:cNvPr>
          <p:cNvSpPr>
            <a:spLocks noGrp="1"/>
          </p:cNvSpPr>
          <p:nvPr>
            <p:ph type="title"/>
          </p:nvPr>
        </p:nvSpPr>
        <p:spPr/>
        <p:txBody>
          <a:bodyPr/>
          <a:lstStyle/>
          <a:p>
            <a:r>
              <a:rPr lang="en-US" dirty="0">
                <a:solidFill>
                  <a:schemeClr val="accent3"/>
                </a:solidFill>
              </a:rPr>
              <a:t>"Who sinned?"</a:t>
            </a:r>
          </a:p>
        </p:txBody>
      </p:sp>
      <p:sp>
        <p:nvSpPr>
          <p:cNvPr id="3" name="Content Placeholder 2">
            <a:extLst>
              <a:ext uri="{FF2B5EF4-FFF2-40B4-BE49-F238E27FC236}">
                <a16:creationId xmlns:a16="http://schemas.microsoft.com/office/drawing/2014/main" id="{7ECC82CE-F356-4D66-8AC0-8ACB1338B988}"/>
              </a:ext>
            </a:extLst>
          </p:cNvPr>
          <p:cNvSpPr>
            <a:spLocks noGrp="1"/>
          </p:cNvSpPr>
          <p:nvPr>
            <p:ph idx="1"/>
          </p:nvPr>
        </p:nvSpPr>
        <p:spPr/>
        <p:txBody>
          <a:bodyPr vert="horz" lIns="91440" tIns="45720" rIns="91440" bIns="45720" rtlCol="0" anchor="t">
            <a:normAutofit/>
          </a:bodyPr>
          <a:lstStyle/>
          <a:p>
            <a:r>
              <a:rPr lang="en-US" sz="2400" dirty="0">
                <a:solidFill>
                  <a:srgbClr val="FFFF00"/>
                </a:solidFill>
                <a:latin typeface="Century Gothic"/>
              </a:rPr>
              <a:t>John 9:1</a:t>
            </a:r>
            <a:r>
              <a:rPr lang="en-US" sz="2400" dirty="0">
                <a:solidFill>
                  <a:srgbClr val="FFFFFF"/>
                </a:solidFill>
                <a:latin typeface="Century Gothic"/>
              </a:rPr>
              <a:t> </a:t>
            </a:r>
            <a:r>
              <a:rPr lang="en-US" sz="2400" dirty="0">
                <a:ea typeface="+mj-lt"/>
                <a:cs typeface="+mj-lt"/>
              </a:rPr>
              <a:t>As he walked along, he saw a man blind from birth. </a:t>
            </a:r>
            <a:r>
              <a:rPr lang="en-US" sz="2400" b="1" baseline="30000" dirty="0">
                <a:ea typeface="+mj-lt"/>
                <a:cs typeface="+mj-lt"/>
              </a:rPr>
              <a:t>2 </a:t>
            </a:r>
            <a:r>
              <a:rPr lang="en-US" sz="2400" dirty="0">
                <a:ea typeface="+mj-lt"/>
                <a:cs typeface="+mj-lt"/>
              </a:rPr>
              <a:t>His disciples asked him, </a:t>
            </a:r>
            <a:r>
              <a:rPr lang="en-US" sz="2400" u="sng" dirty="0">
                <a:ea typeface="+mj-lt"/>
                <a:cs typeface="+mj-lt"/>
              </a:rPr>
              <a:t>“Rabbi, who sinned, this man or his parents, that he was born blind?”</a:t>
            </a:r>
            <a:r>
              <a:rPr lang="en-US" sz="2400" dirty="0">
                <a:ea typeface="+mj-lt"/>
                <a:cs typeface="+mj-lt"/>
              </a:rPr>
              <a:t> </a:t>
            </a:r>
            <a:r>
              <a:rPr lang="en-US" sz="2400" b="1" baseline="30000" dirty="0">
                <a:ea typeface="+mj-lt"/>
                <a:cs typeface="+mj-lt"/>
              </a:rPr>
              <a:t>3 </a:t>
            </a:r>
            <a:r>
              <a:rPr lang="en-US" sz="2400" dirty="0">
                <a:ea typeface="+mj-lt"/>
                <a:cs typeface="+mj-lt"/>
              </a:rPr>
              <a:t>Jesus answered, “Neither this man nor his parents sinned; he was born blind so that God’s works might be revealed in him. </a:t>
            </a:r>
            <a:r>
              <a:rPr lang="en-US" sz="2400" b="1" baseline="30000" dirty="0">
                <a:ea typeface="+mj-lt"/>
                <a:cs typeface="+mj-lt"/>
              </a:rPr>
              <a:t>4 </a:t>
            </a:r>
            <a:r>
              <a:rPr lang="en-US" sz="2400" dirty="0">
                <a:ea typeface="+mj-lt"/>
                <a:cs typeface="+mj-lt"/>
              </a:rPr>
              <a:t>We must work the works of him who sent me while it is day; night is coming when no one can work. </a:t>
            </a:r>
            <a:r>
              <a:rPr lang="en-US" sz="2400" b="1" baseline="30000" dirty="0">
                <a:ea typeface="+mj-lt"/>
                <a:cs typeface="+mj-lt"/>
              </a:rPr>
              <a:t>5 </a:t>
            </a:r>
            <a:r>
              <a:rPr lang="en-US" sz="2400" dirty="0">
                <a:ea typeface="+mj-lt"/>
                <a:cs typeface="+mj-lt"/>
              </a:rPr>
              <a:t>As long as I am in the world, I am the light of the world.”</a:t>
            </a:r>
            <a:endParaRPr lang="en-US" sz="2400" dirty="0">
              <a:solidFill>
                <a:srgbClr val="FFFFFF"/>
              </a:solidFill>
              <a:latin typeface="Century Gothic"/>
            </a:endParaRPr>
          </a:p>
          <a:p>
            <a:pPr>
              <a:buClr>
                <a:srgbClr val="8AD0D6"/>
              </a:buClr>
            </a:pPr>
            <a:r>
              <a:rPr lang="en-US" sz="2400" dirty="0">
                <a:solidFill>
                  <a:srgbClr val="FFFF00"/>
                </a:solidFill>
                <a:latin typeface="Century Gothic"/>
              </a:rPr>
              <a:t>9:34</a:t>
            </a:r>
            <a:r>
              <a:rPr lang="en-US" sz="2400" dirty="0">
                <a:solidFill>
                  <a:srgbClr val="FFFFFF"/>
                </a:solidFill>
                <a:latin typeface="Century Gothic"/>
              </a:rPr>
              <a:t>- "You were born entirely in sins, and are now trying to teach us?"</a:t>
            </a:r>
          </a:p>
          <a:p>
            <a:pPr>
              <a:buClr>
                <a:srgbClr val="8AD0D6"/>
              </a:buClr>
            </a:pPr>
            <a:endParaRPr lang="en-US" sz="2400" dirty="0">
              <a:solidFill>
                <a:srgbClr val="000000"/>
              </a:solidFill>
              <a:latin typeface="system-ui"/>
            </a:endParaRPr>
          </a:p>
        </p:txBody>
      </p:sp>
    </p:spTree>
    <p:extLst>
      <p:ext uri="{BB962C8B-B14F-4D97-AF65-F5344CB8AC3E}">
        <p14:creationId xmlns:p14="http://schemas.microsoft.com/office/powerpoint/2010/main" val="7273650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7CC60C-34DF-48B5-A5DC-22A577025FAA}"/>
              </a:ext>
            </a:extLst>
          </p:cNvPr>
          <p:cNvSpPr>
            <a:spLocks noGrp="1"/>
          </p:cNvSpPr>
          <p:nvPr>
            <p:ph type="title"/>
          </p:nvPr>
        </p:nvSpPr>
        <p:spPr/>
        <p:txBody>
          <a:bodyPr/>
          <a:lstStyle/>
          <a:p>
            <a:r>
              <a:rPr lang="en-US" dirty="0">
                <a:solidFill>
                  <a:schemeClr val="accent3"/>
                </a:solidFill>
              </a:rPr>
              <a:t>"Who sinned?"- The syllogism of Job's friends</a:t>
            </a:r>
          </a:p>
        </p:txBody>
      </p:sp>
      <p:sp>
        <p:nvSpPr>
          <p:cNvPr id="3" name="Content Placeholder 2">
            <a:extLst>
              <a:ext uri="{FF2B5EF4-FFF2-40B4-BE49-F238E27FC236}">
                <a16:creationId xmlns:a16="http://schemas.microsoft.com/office/drawing/2014/main" id="{58C2C9A7-538C-4010-BE4D-B30FAC3AE200}"/>
              </a:ext>
            </a:extLst>
          </p:cNvPr>
          <p:cNvSpPr>
            <a:spLocks noGrp="1"/>
          </p:cNvSpPr>
          <p:nvPr>
            <p:ph idx="1"/>
          </p:nvPr>
        </p:nvSpPr>
        <p:spPr/>
        <p:txBody>
          <a:bodyPr vert="horz" lIns="91440" tIns="45720" rIns="91440" bIns="45720" rtlCol="0" anchor="t">
            <a:normAutofit/>
          </a:bodyPr>
          <a:lstStyle/>
          <a:p>
            <a:r>
              <a:rPr lang="en-US" sz="2800" dirty="0"/>
              <a:t>1. God punishes sinners with suffering</a:t>
            </a:r>
          </a:p>
          <a:p>
            <a:pPr>
              <a:buClr>
                <a:srgbClr val="8AD0D6"/>
              </a:buClr>
            </a:pPr>
            <a:r>
              <a:rPr lang="en-US" sz="2800" dirty="0"/>
              <a:t>2. Job is suffering</a:t>
            </a:r>
          </a:p>
          <a:p>
            <a:pPr>
              <a:buClr>
                <a:srgbClr val="8AD0D6"/>
              </a:buClr>
            </a:pPr>
            <a:r>
              <a:rPr lang="en-US" sz="2800" dirty="0"/>
              <a:t>3. God is punishing Job with suffering because he is a sinner</a:t>
            </a:r>
          </a:p>
        </p:txBody>
      </p:sp>
    </p:spTree>
    <p:extLst>
      <p:ext uri="{BB962C8B-B14F-4D97-AF65-F5344CB8AC3E}">
        <p14:creationId xmlns:p14="http://schemas.microsoft.com/office/powerpoint/2010/main" val="28725640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31F9C5-8B3F-48F1-9DDF-D1EDEFCE0365}"/>
              </a:ext>
            </a:extLst>
          </p:cNvPr>
          <p:cNvSpPr>
            <a:spLocks noGrp="1"/>
          </p:cNvSpPr>
          <p:nvPr>
            <p:ph type="title"/>
          </p:nvPr>
        </p:nvSpPr>
        <p:spPr/>
        <p:txBody>
          <a:bodyPr/>
          <a:lstStyle/>
          <a:p>
            <a:r>
              <a:rPr lang="en-US" dirty="0">
                <a:solidFill>
                  <a:schemeClr val="accent3"/>
                </a:solidFill>
              </a:rPr>
              <a:t>"Who sinned?"</a:t>
            </a:r>
          </a:p>
        </p:txBody>
      </p:sp>
      <p:sp>
        <p:nvSpPr>
          <p:cNvPr id="3" name="Content Placeholder 2">
            <a:extLst>
              <a:ext uri="{FF2B5EF4-FFF2-40B4-BE49-F238E27FC236}">
                <a16:creationId xmlns:a16="http://schemas.microsoft.com/office/drawing/2014/main" id="{7ECC82CE-F356-4D66-8AC0-8ACB1338B988}"/>
              </a:ext>
            </a:extLst>
          </p:cNvPr>
          <p:cNvSpPr>
            <a:spLocks noGrp="1"/>
          </p:cNvSpPr>
          <p:nvPr>
            <p:ph idx="1"/>
          </p:nvPr>
        </p:nvSpPr>
        <p:spPr/>
        <p:txBody>
          <a:bodyPr vert="horz" lIns="91440" tIns="45720" rIns="91440" bIns="45720" rtlCol="0" anchor="t">
            <a:normAutofit/>
          </a:bodyPr>
          <a:lstStyle/>
          <a:p>
            <a:r>
              <a:rPr lang="en-US" sz="2400" dirty="0">
                <a:solidFill>
                  <a:srgbClr val="FFFF00"/>
                </a:solidFill>
                <a:latin typeface="Century Gothic"/>
              </a:rPr>
              <a:t>John 9:1</a:t>
            </a:r>
            <a:r>
              <a:rPr lang="en-US" sz="2400" dirty="0">
                <a:solidFill>
                  <a:srgbClr val="FFFFFF"/>
                </a:solidFill>
                <a:latin typeface="Century Gothic"/>
              </a:rPr>
              <a:t> </a:t>
            </a:r>
            <a:r>
              <a:rPr lang="en-US" sz="2400" dirty="0">
                <a:ea typeface="+mj-lt"/>
                <a:cs typeface="+mj-lt"/>
              </a:rPr>
              <a:t>As he walked along, he saw a man blind from birth. </a:t>
            </a:r>
            <a:r>
              <a:rPr lang="en-US" sz="2400" b="1" baseline="30000" dirty="0">
                <a:ea typeface="+mj-lt"/>
                <a:cs typeface="+mj-lt"/>
              </a:rPr>
              <a:t>2 </a:t>
            </a:r>
            <a:r>
              <a:rPr lang="en-US" sz="2400" dirty="0">
                <a:ea typeface="+mj-lt"/>
                <a:cs typeface="+mj-lt"/>
              </a:rPr>
              <a:t>His disciples asked him, </a:t>
            </a:r>
            <a:r>
              <a:rPr lang="en-US" sz="2400" u="sng" dirty="0">
                <a:ea typeface="+mj-lt"/>
                <a:cs typeface="+mj-lt"/>
              </a:rPr>
              <a:t>“Rabbi, who sinned, this man or his parents, that he was born blind?”</a:t>
            </a:r>
            <a:r>
              <a:rPr lang="en-US" sz="2400" dirty="0">
                <a:ea typeface="+mj-lt"/>
                <a:cs typeface="+mj-lt"/>
              </a:rPr>
              <a:t> </a:t>
            </a:r>
            <a:r>
              <a:rPr lang="en-US" sz="2400" b="1" baseline="30000" dirty="0">
                <a:ea typeface="+mj-lt"/>
                <a:cs typeface="+mj-lt"/>
              </a:rPr>
              <a:t>3 </a:t>
            </a:r>
            <a:r>
              <a:rPr lang="en-US" sz="2400" dirty="0">
                <a:ea typeface="+mj-lt"/>
                <a:cs typeface="+mj-lt"/>
              </a:rPr>
              <a:t>Jesus answered, “Neither this man nor his parents sinned; he was born blind so that God’s works might be revealed in him. </a:t>
            </a:r>
            <a:r>
              <a:rPr lang="en-US" sz="2400" b="1" baseline="30000" dirty="0">
                <a:ea typeface="+mj-lt"/>
                <a:cs typeface="+mj-lt"/>
              </a:rPr>
              <a:t>4 </a:t>
            </a:r>
            <a:r>
              <a:rPr lang="en-US" sz="2400" dirty="0">
                <a:ea typeface="+mj-lt"/>
                <a:cs typeface="+mj-lt"/>
              </a:rPr>
              <a:t>We must work the works of him who sent me while it is day; night is coming when no one can work. </a:t>
            </a:r>
            <a:r>
              <a:rPr lang="en-US" sz="2400" b="1" baseline="30000" dirty="0">
                <a:ea typeface="+mj-lt"/>
                <a:cs typeface="+mj-lt"/>
              </a:rPr>
              <a:t>5 </a:t>
            </a:r>
            <a:r>
              <a:rPr lang="en-US" sz="2400" dirty="0">
                <a:ea typeface="+mj-lt"/>
                <a:cs typeface="+mj-lt"/>
              </a:rPr>
              <a:t>As long as I am in the world, I am the light of the world.”</a:t>
            </a:r>
            <a:endParaRPr lang="en-US" sz="2400" dirty="0">
              <a:solidFill>
                <a:srgbClr val="FFFFFF"/>
              </a:solidFill>
              <a:latin typeface="Century Gothic"/>
            </a:endParaRPr>
          </a:p>
          <a:p>
            <a:pPr>
              <a:buClr>
                <a:srgbClr val="8AD0D6"/>
              </a:buClr>
            </a:pPr>
            <a:endParaRPr lang="en-US" sz="2400" dirty="0">
              <a:solidFill>
                <a:srgbClr val="000000"/>
              </a:solidFill>
              <a:latin typeface="system-ui"/>
            </a:endParaRPr>
          </a:p>
        </p:txBody>
      </p:sp>
    </p:spTree>
    <p:extLst>
      <p:ext uri="{BB962C8B-B14F-4D97-AF65-F5344CB8AC3E}">
        <p14:creationId xmlns:p14="http://schemas.microsoft.com/office/powerpoint/2010/main" val="516535314"/>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13</Slides>
  <Notes>0</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office theme</vt:lpstr>
      <vt:lpstr>Ion</vt:lpstr>
      <vt:lpstr>John 9</vt:lpstr>
      <vt:lpstr>Jesus and Abraham</vt:lpstr>
      <vt:lpstr>Jesus and Abraham</vt:lpstr>
      <vt:lpstr>Jesus and Abraham</vt:lpstr>
      <vt:lpstr>Jesus heals a man blind from birth</vt:lpstr>
      <vt:lpstr>Jesus heals a man blind from birth</vt:lpstr>
      <vt:lpstr>"Who sinned?"</vt:lpstr>
      <vt:lpstr>"Who sinned?"- The syllogism of Job's friends</vt:lpstr>
      <vt:lpstr>"Who sinned?"</vt:lpstr>
      <vt:lpstr>Jesus heals the blind man</vt:lpstr>
      <vt:lpstr>Jesus heals the blind man</vt:lpstr>
      <vt:lpstr>The investigation of the Pharisees</vt:lpstr>
      <vt:lpstr>Spiritual blindness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114</cp:revision>
  <dcterms:created xsi:type="dcterms:W3CDTF">2022-01-12T13:53:04Z</dcterms:created>
  <dcterms:modified xsi:type="dcterms:W3CDTF">2022-01-12T23:06:47Z</dcterms:modified>
</cp:coreProperties>
</file>