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9" r:id="rId6"/>
    <p:sldId id="270" r:id="rId7"/>
    <p:sldId id="271" r:id="rId8"/>
    <p:sldId id="272" r:id="rId9"/>
    <p:sldId id="273" r:id="rId10"/>
    <p:sldId id="274" r:id="rId11"/>
    <p:sldId id="277" r:id="rId12"/>
    <p:sldId id="278" r:id="rId13"/>
    <p:sldId id="275" r:id="rId14"/>
    <p:sldId id="276" r:id="rId15"/>
    <p:sldId id="279" r:id="rId16"/>
    <p:sldId id="280" r:id="rId17"/>
    <p:sldId id="281"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DB31C-C399-356F-D2A2-EAB76D8522E8}" v="473" dt="2022-01-26T22:58:59.948"/>
    <p1510:client id="{C24CC6EB-6D08-4A25-877D-BE779810158B}" v="5" dt="2022-01-26T17:59:10.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1/26/2022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1/26/2022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1/26/2022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1/26/2022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John%2013&amp;version=NRSV#fen-NRSV-26647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a:solidFill>
                  <a:schemeClr val="tx1"/>
                </a:solidFill>
              </a:rPr>
              <a:t>John 13</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sz="2400">
                <a:solidFill>
                  <a:schemeClr val="accent4"/>
                </a:solidFill>
              </a:rPr>
              <a:t>Preparing the Disciples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19B9-7B80-4D7B-8122-85B0DA4B21CF}"/>
              </a:ext>
            </a:extLst>
          </p:cNvPr>
          <p:cNvSpPr>
            <a:spLocks noGrp="1"/>
          </p:cNvSpPr>
          <p:nvPr>
            <p:ph type="title"/>
          </p:nvPr>
        </p:nvSpPr>
        <p:spPr/>
        <p:txBody>
          <a:bodyPr/>
          <a:lstStyle/>
          <a:p>
            <a:r>
              <a:rPr lang="en-US"/>
              <a:t>Jesus washes the feet of the disciples</a:t>
            </a:r>
          </a:p>
        </p:txBody>
      </p:sp>
      <p:sp>
        <p:nvSpPr>
          <p:cNvPr id="3" name="Content Placeholder 2">
            <a:extLst>
              <a:ext uri="{FF2B5EF4-FFF2-40B4-BE49-F238E27FC236}">
                <a16:creationId xmlns:a16="http://schemas.microsoft.com/office/drawing/2014/main" id="{953727E3-228F-453F-8857-62B59FC81496}"/>
              </a:ext>
            </a:extLst>
          </p:cNvPr>
          <p:cNvSpPr>
            <a:spLocks noGrp="1"/>
          </p:cNvSpPr>
          <p:nvPr>
            <p:ph idx="1"/>
          </p:nvPr>
        </p:nvSpPr>
        <p:spPr>
          <a:xfrm>
            <a:off x="876300" y="1753870"/>
            <a:ext cx="10492316" cy="3849624"/>
          </a:xfrm>
        </p:spPr>
        <p:txBody>
          <a:bodyPr vert="horz" lIns="91440" tIns="45720" rIns="91440" bIns="45720" rtlCol="0" anchor="t">
            <a:noAutofit/>
          </a:bodyPr>
          <a:lstStyle/>
          <a:p>
            <a:r>
              <a:rPr lang="en-US" sz="2400" b="1" dirty="0">
                <a:ea typeface="+mn-lt"/>
                <a:cs typeface="+mn-lt"/>
              </a:rPr>
              <a:t>John 13:1</a:t>
            </a:r>
            <a:r>
              <a:rPr lang="en-US" sz="2400" dirty="0">
                <a:ea typeface="+mn-lt"/>
                <a:cs typeface="+mn-lt"/>
              </a:rPr>
              <a:t> Now before the festival of the Passover, Jesus knew that his hour had come to depart from this world and go to the Father. Having loved his own who were in the world, he loved them to the end. </a:t>
            </a:r>
            <a:r>
              <a:rPr lang="en-US" sz="2400" b="1" baseline="30000" dirty="0">
                <a:ea typeface="+mn-lt"/>
                <a:cs typeface="+mn-lt"/>
              </a:rPr>
              <a:t>2 </a:t>
            </a:r>
            <a:r>
              <a:rPr lang="en-US" sz="2400" dirty="0">
                <a:ea typeface="+mn-lt"/>
                <a:cs typeface="+mn-lt"/>
              </a:rPr>
              <a:t>The devil had already put it into the heart of Judas son of Simon Iscariot to betray him. And during supper </a:t>
            </a:r>
            <a:r>
              <a:rPr lang="en-US" sz="2400" b="1" baseline="30000" dirty="0">
                <a:ea typeface="+mn-lt"/>
                <a:cs typeface="+mn-lt"/>
              </a:rPr>
              <a:t>3 </a:t>
            </a:r>
            <a:r>
              <a:rPr lang="en-US" sz="2400" dirty="0">
                <a:ea typeface="+mn-lt"/>
                <a:cs typeface="+mn-lt"/>
              </a:rPr>
              <a:t>Jesus, knowing that the Father had given all things into his hands, and that he had come from God and was going to God, </a:t>
            </a:r>
            <a:r>
              <a:rPr lang="en-US" sz="2400" b="1" baseline="30000" dirty="0">
                <a:ea typeface="+mn-lt"/>
                <a:cs typeface="+mn-lt"/>
              </a:rPr>
              <a:t>4 </a:t>
            </a:r>
            <a:r>
              <a:rPr lang="en-US" sz="2400" dirty="0">
                <a:ea typeface="+mn-lt"/>
                <a:cs typeface="+mn-lt"/>
              </a:rPr>
              <a:t>got up from the table, took off his outer robe, and tied a towel around himself. </a:t>
            </a:r>
            <a:r>
              <a:rPr lang="en-US" sz="2400" b="1" baseline="30000" dirty="0">
                <a:ea typeface="+mn-lt"/>
                <a:cs typeface="+mn-lt"/>
              </a:rPr>
              <a:t>5 </a:t>
            </a:r>
            <a:r>
              <a:rPr lang="en-US" sz="2400" dirty="0">
                <a:ea typeface="+mn-lt"/>
                <a:cs typeface="+mn-lt"/>
              </a:rPr>
              <a:t>Then he poured water into a basin and began to wash the disciples’ feet and to wipe them with the towel that was tied around him</a:t>
            </a:r>
            <a:endParaRPr lang="en-US" sz="2400" dirty="0"/>
          </a:p>
        </p:txBody>
      </p:sp>
    </p:spTree>
    <p:extLst>
      <p:ext uri="{BB962C8B-B14F-4D97-AF65-F5344CB8AC3E}">
        <p14:creationId xmlns:p14="http://schemas.microsoft.com/office/powerpoint/2010/main" val="373637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97AF-4C8F-4578-BD4B-4BD8E49ED029}"/>
              </a:ext>
            </a:extLst>
          </p:cNvPr>
          <p:cNvSpPr>
            <a:spLocks noGrp="1"/>
          </p:cNvSpPr>
          <p:nvPr>
            <p:ph type="title"/>
          </p:nvPr>
        </p:nvSpPr>
        <p:spPr/>
        <p:txBody>
          <a:bodyPr/>
          <a:lstStyle/>
          <a:p>
            <a:r>
              <a:rPr lang="en-US"/>
              <a:t>"You wash my feet?"</a:t>
            </a:r>
          </a:p>
        </p:txBody>
      </p:sp>
      <p:sp>
        <p:nvSpPr>
          <p:cNvPr id="3" name="Content Placeholder 2">
            <a:extLst>
              <a:ext uri="{FF2B5EF4-FFF2-40B4-BE49-F238E27FC236}">
                <a16:creationId xmlns:a16="http://schemas.microsoft.com/office/drawing/2014/main" id="{F5959E63-5C08-4C1C-B780-5B8F094FD3E0}"/>
              </a:ext>
            </a:extLst>
          </p:cNvPr>
          <p:cNvSpPr>
            <a:spLocks noGrp="1"/>
          </p:cNvSpPr>
          <p:nvPr>
            <p:ph idx="1"/>
          </p:nvPr>
        </p:nvSpPr>
        <p:spPr/>
        <p:txBody>
          <a:bodyPr vert="horz" lIns="91440" tIns="45720" rIns="91440" bIns="45720" rtlCol="0" anchor="t">
            <a:noAutofit/>
          </a:bodyPr>
          <a:lstStyle/>
          <a:p>
            <a:r>
              <a:rPr lang="en-US" sz="2400" dirty="0">
                <a:ea typeface="+mn-lt"/>
                <a:cs typeface="+mn-lt"/>
              </a:rPr>
              <a:t>He came to Simon Peter, who said to him, “Lord, are you going to wash my feet?” </a:t>
            </a:r>
            <a:r>
              <a:rPr lang="en-US" sz="2400" b="1" baseline="30000" dirty="0">
                <a:ea typeface="+mn-lt"/>
                <a:cs typeface="+mn-lt"/>
              </a:rPr>
              <a:t>7 </a:t>
            </a:r>
            <a:r>
              <a:rPr lang="en-US" sz="2400" dirty="0">
                <a:ea typeface="+mn-lt"/>
                <a:cs typeface="+mn-lt"/>
              </a:rPr>
              <a:t>Jesus answered, “You do not know now what I am doing, but later you will understand.” </a:t>
            </a:r>
            <a:r>
              <a:rPr lang="en-US" sz="2400" b="1" baseline="30000" dirty="0">
                <a:ea typeface="+mn-lt"/>
                <a:cs typeface="+mn-lt"/>
              </a:rPr>
              <a:t>8 </a:t>
            </a:r>
            <a:r>
              <a:rPr lang="en-US" sz="2400" dirty="0">
                <a:ea typeface="+mn-lt"/>
                <a:cs typeface="+mn-lt"/>
              </a:rPr>
              <a:t>Peter said to him, “You will never wash my feet.” Jesus answered, “Unless I wash you, you have no share with me.” </a:t>
            </a:r>
            <a:r>
              <a:rPr lang="en-US" sz="2400" b="1" baseline="30000" dirty="0">
                <a:ea typeface="+mn-lt"/>
                <a:cs typeface="+mn-lt"/>
              </a:rPr>
              <a:t>9 </a:t>
            </a:r>
            <a:r>
              <a:rPr lang="en-US" sz="2400" dirty="0">
                <a:ea typeface="+mn-lt"/>
                <a:cs typeface="+mn-lt"/>
              </a:rPr>
              <a:t>Simon Peter said to him, “Lord, not my feet only but also my hands and my head!” </a:t>
            </a:r>
            <a:r>
              <a:rPr lang="en-US" sz="2400" b="1" baseline="30000" dirty="0">
                <a:ea typeface="+mn-lt"/>
                <a:cs typeface="+mn-lt"/>
              </a:rPr>
              <a:t>10 </a:t>
            </a:r>
            <a:r>
              <a:rPr lang="en-US" sz="2400" dirty="0">
                <a:ea typeface="+mn-lt"/>
                <a:cs typeface="+mn-lt"/>
              </a:rPr>
              <a:t>Jesus said to him, “One who has bathed does not need to wash, except for the feet, but is entirely clean. And you are clean, though not all of you.” </a:t>
            </a:r>
            <a:r>
              <a:rPr lang="en-US" sz="2400" b="1" baseline="30000" dirty="0">
                <a:ea typeface="+mn-lt"/>
                <a:cs typeface="+mn-lt"/>
              </a:rPr>
              <a:t>11 </a:t>
            </a:r>
            <a:r>
              <a:rPr lang="en-US" sz="2400" dirty="0">
                <a:ea typeface="+mn-lt"/>
                <a:cs typeface="+mn-lt"/>
              </a:rPr>
              <a:t>For he knew who was to betray him; for this reason he said, “Not all of you are clean.”</a:t>
            </a:r>
            <a:endParaRPr lang="en-US" dirty="0"/>
          </a:p>
        </p:txBody>
      </p:sp>
    </p:spTree>
    <p:extLst>
      <p:ext uri="{BB962C8B-B14F-4D97-AF65-F5344CB8AC3E}">
        <p14:creationId xmlns:p14="http://schemas.microsoft.com/office/powerpoint/2010/main" val="215479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97AF-4C8F-4578-BD4B-4BD8E49ED029}"/>
              </a:ext>
            </a:extLst>
          </p:cNvPr>
          <p:cNvSpPr>
            <a:spLocks noGrp="1"/>
          </p:cNvSpPr>
          <p:nvPr>
            <p:ph type="title"/>
          </p:nvPr>
        </p:nvSpPr>
        <p:spPr/>
        <p:txBody>
          <a:bodyPr/>
          <a:lstStyle/>
          <a:p>
            <a:r>
              <a:rPr lang="en-US"/>
              <a:t>An example</a:t>
            </a:r>
          </a:p>
        </p:txBody>
      </p:sp>
      <p:sp>
        <p:nvSpPr>
          <p:cNvPr id="3" name="Content Placeholder 2">
            <a:extLst>
              <a:ext uri="{FF2B5EF4-FFF2-40B4-BE49-F238E27FC236}">
                <a16:creationId xmlns:a16="http://schemas.microsoft.com/office/drawing/2014/main" id="{F5959E63-5C08-4C1C-B780-5B8F094FD3E0}"/>
              </a:ext>
            </a:extLst>
          </p:cNvPr>
          <p:cNvSpPr>
            <a:spLocks noGrp="1"/>
          </p:cNvSpPr>
          <p:nvPr>
            <p:ph idx="1"/>
          </p:nvPr>
        </p:nvSpPr>
        <p:spPr/>
        <p:txBody>
          <a:bodyPr vert="horz" lIns="91440" tIns="45720" rIns="91440" bIns="45720" rtlCol="0" anchor="t">
            <a:noAutofit/>
          </a:bodyPr>
          <a:lstStyle/>
          <a:p>
            <a:r>
              <a:rPr lang="en-US" sz="2400" baseline="30000" dirty="0">
                <a:ea typeface="+mn-lt"/>
                <a:cs typeface="+mn-lt"/>
              </a:rPr>
              <a:t> </a:t>
            </a:r>
            <a:r>
              <a:rPr lang="en-US" sz="2400" dirty="0">
                <a:ea typeface="+mn-lt"/>
                <a:cs typeface="+mn-lt"/>
              </a:rPr>
              <a:t>After he had washed their feet, had put on his robe, and had returned to the table, he said to them, “Do you know what I have done to you? </a:t>
            </a:r>
            <a:r>
              <a:rPr lang="en-US" sz="2400" baseline="30000" dirty="0">
                <a:ea typeface="+mn-lt"/>
                <a:cs typeface="+mn-lt"/>
              </a:rPr>
              <a:t>13 </a:t>
            </a:r>
            <a:r>
              <a:rPr lang="en-US" sz="2400" dirty="0">
                <a:ea typeface="+mn-lt"/>
                <a:cs typeface="+mn-lt"/>
              </a:rPr>
              <a:t>You call me Teacher and Lord—and you are right, for that is what I am. </a:t>
            </a:r>
            <a:r>
              <a:rPr lang="en-US" sz="2400" baseline="30000" dirty="0">
                <a:ea typeface="+mn-lt"/>
                <a:cs typeface="+mn-lt"/>
              </a:rPr>
              <a:t>14 </a:t>
            </a:r>
            <a:r>
              <a:rPr lang="en-US" sz="2400" dirty="0">
                <a:ea typeface="+mn-lt"/>
                <a:cs typeface="+mn-lt"/>
              </a:rPr>
              <a:t>So if I, your Lord and Teacher, have washed your feet, you also ought to wash one another’s feet. </a:t>
            </a:r>
            <a:r>
              <a:rPr lang="en-US" sz="2400" baseline="30000" dirty="0">
                <a:ea typeface="+mn-lt"/>
                <a:cs typeface="+mn-lt"/>
              </a:rPr>
              <a:t>15 </a:t>
            </a:r>
            <a:r>
              <a:rPr lang="en-US" sz="2400" dirty="0">
                <a:ea typeface="+mn-lt"/>
                <a:cs typeface="+mn-lt"/>
              </a:rPr>
              <a:t>For I have set you an example, that you also should do as I have done to you. </a:t>
            </a:r>
            <a:r>
              <a:rPr lang="en-US" sz="2400" baseline="30000" dirty="0">
                <a:ea typeface="+mn-lt"/>
                <a:cs typeface="+mn-lt"/>
              </a:rPr>
              <a:t>16 </a:t>
            </a:r>
            <a:r>
              <a:rPr lang="en-US" sz="2400" dirty="0">
                <a:ea typeface="+mn-lt"/>
                <a:cs typeface="+mn-lt"/>
              </a:rPr>
              <a:t>Very truly, I tell you, servants are not greater than their master, nor are messengers greater than the one who sent them.</a:t>
            </a:r>
            <a:endParaRPr lang="en-US" sz="2400" dirty="0"/>
          </a:p>
        </p:txBody>
      </p:sp>
    </p:spTree>
    <p:extLst>
      <p:ext uri="{BB962C8B-B14F-4D97-AF65-F5344CB8AC3E}">
        <p14:creationId xmlns:p14="http://schemas.microsoft.com/office/powerpoint/2010/main" val="89178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3BB-BB40-4693-9AC3-C54885CD1C0D}"/>
              </a:ext>
            </a:extLst>
          </p:cNvPr>
          <p:cNvSpPr>
            <a:spLocks noGrp="1"/>
          </p:cNvSpPr>
          <p:nvPr>
            <p:ph type="title"/>
          </p:nvPr>
        </p:nvSpPr>
        <p:spPr/>
        <p:txBody>
          <a:bodyPr/>
          <a:lstStyle/>
          <a:p>
            <a:r>
              <a:rPr lang="en-US"/>
              <a:t>Jesus' betrayal</a:t>
            </a:r>
          </a:p>
        </p:txBody>
      </p:sp>
      <p:sp>
        <p:nvSpPr>
          <p:cNvPr id="3" name="Content Placeholder 2">
            <a:extLst>
              <a:ext uri="{FF2B5EF4-FFF2-40B4-BE49-F238E27FC236}">
                <a16:creationId xmlns:a16="http://schemas.microsoft.com/office/drawing/2014/main" id="{43EB01A3-AFB6-4190-B618-EA4C45CF9B2C}"/>
              </a:ext>
            </a:extLst>
          </p:cNvPr>
          <p:cNvSpPr>
            <a:spLocks noGrp="1"/>
          </p:cNvSpPr>
          <p:nvPr>
            <p:ph idx="1"/>
          </p:nvPr>
        </p:nvSpPr>
        <p:spPr/>
        <p:txBody>
          <a:bodyPr vert="horz" lIns="91440" tIns="45720" rIns="91440" bIns="45720" rtlCol="0" anchor="t">
            <a:normAutofit/>
          </a:bodyPr>
          <a:lstStyle/>
          <a:p>
            <a:r>
              <a:rPr lang="en-US" sz="2400" dirty="0">
                <a:ea typeface="+mn-lt"/>
                <a:cs typeface="+mn-lt"/>
              </a:rPr>
              <a:t>After saying this Jesus was troubled in spirit, and declared, “Very truly, I tell you, one of you will betray me.” </a:t>
            </a:r>
            <a:r>
              <a:rPr lang="en-US" sz="2400" b="1" baseline="30000" dirty="0">
                <a:ea typeface="+mn-lt"/>
                <a:cs typeface="+mn-lt"/>
              </a:rPr>
              <a:t>22 </a:t>
            </a:r>
            <a:r>
              <a:rPr lang="en-US" sz="2400" dirty="0">
                <a:ea typeface="+mn-lt"/>
                <a:cs typeface="+mn-lt"/>
              </a:rPr>
              <a:t>The disciples looked at one another, uncertain of whom he was speaking. </a:t>
            </a:r>
            <a:r>
              <a:rPr lang="en-US" sz="2400" b="1" baseline="30000" dirty="0">
                <a:ea typeface="+mn-lt"/>
                <a:cs typeface="+mn-lt"/>
              </a:rPr>
              <a:t>23 </a:t>
            </a:r>
            <a:r>
              <a:rPr lang="en-US" sz="2400" dirty="0">
                <a:ea typeface="+mn-lt"/>
                <a:cs typeface="+mn-lt"/>
              </a:rPr>
              <a:t>One of his disciples—the one whom Jesus loved—was reclining next to him; </a:t>
            </a:r>
            <a:r>
              <a:rPr lang="en-US" sz="2400" b="1" baseline="30000" dirty="0">
                <a:ea typeface="+mn-lt"/>
                <a:cs typeface="+mn-lt"/>
              </a:rPr>
              <a:t>24 </a:t>
            </a:r>
            <a:r>
              <a:rPr lang="en-US" sz="2400" dirty="0">
                <a:ea typeface="+mn-lt"/>
                <a:cs typeface="+mn-lt"/>
              </a:rPr>
              <a:t>Simon Peter therefore motioned to him to ask Jesus of whom he was speaking. </a:t>
            </a:r>
            <a:r>
              <a:rPr lang="en-US" sz="2400" b="1" baseline="30000" dirty="0">
                <a:ea typeface="+mn-lt"/>
                <a:cs typeface="+mn-lt"/>
              </a:rPr>
              <a:t>25 </a:t>
            </a:r>
            <a:r>
              <a:rPr lang="en-US" sz="2400" dirty="0">
                <a:ea typeface="+mn-lt"/>
                <a:cs typeface="+mn-lt"/>
              </a:rPr>
              <a:t>So while reclining next to Jesus, he asked him, “Lord, who is it?” </a:t>
            </a:r>
            <a:r>
              <a:rPr lang="en-US" sz="2400" b="1" baseline="30000" dirty="0">
                <a:ea typeface="+mn-lt"/>
                <a:cs typeface="+mn-lt"/>
              </a:rPr>
              <a:t>26 </a:t>
            </a:r>
            <a:r>
              <a:rPr lang="en-US" sz="2400" dirty="0">
                <a:ea typeface="+mn-lt"/>
                <a:cs typeface="+mn-lt"/>
              </a:rPr>
              <a:t>Jesus answered, “It is the one to whom I give this piece of bread when I have dipped it in the dish.”</a:t>
            </a:r>
            <a:endParaRPr lang="en-US" sz="2400" dirty="0"/>
          </a:p>
        </p:txBody>
      </p:sp>
    </p:spTree>
    <p:extLst>
      <p:ext uri="{BB962C8B-B14F-4D97-AF65-F5344CB8AC3E}">
        <p14:creationId xmlns:p14="http://schemas.microsoft.com/office/powerpoint/2010/main" val="45518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D3BB-BB40-4693-9AC3-C54885CD1C0D}"/>
              </a:ext>
            </a:extLst>
          </p:cNvPr>
          <p:cNvSpPr>
            <a:spLocks noGrp="1"/>
          </p:cNvSpPr>
          <p:nvPr>
            <p:ph type="title"/>
          </p:nvPr>
        </p:nvSpPr>
        <p:spPr/>
        <p:txBody>
          <a:bodyPr/>
          <a:lstStyle/>
          <a:p>
            <a:r>
              <a:rPr lang="en-US"/>
              <a:t>Jesus' betrayal</a:t>
            </a:r>
          </a:p>
        </p:txBody>
      </p:sp>
      <p:sp>
        <p:nvSpPr>
          <p:cNvPr id="3" name="Content Placeholder 2">
            <a:extLst>
              <a:ext uri="{FF2B5EF4-FFF2-40B4-BE49-F238E27FC236}">
                <a16:creationId xmlns:a16="http://schemas.microsoft.com/office/drawing/2014/main" id="{43EB01A3-AFB6-4190-B618-EA4C45CF9B2C}"/>
              </a:ext>
            </a:extLst>
          </p:cNvPr>
          <p:cNvSpPr>
            <a:spLocks noGrp="1"/>
          </p:cNvSpPr>
          <p:nvPr>
            <p:ph idx="1"/>
          </p:nvPr>
        </p:nvSpPr>
        <p:spPr/>
        <p:txBody>
          <a:bodyPr vert="horz" lIns="91440" tIns="45720" rIns="91440" bIns="45720" rtlCol="0" anchor="t">
            <a:normAutofit/>
          </a:bodyPr>
          <a:lstStyle/>
          <a:p>
            <a:r>
              <a:rPr lang="en-US" sz="2400" dirty="0">
                <a:ea typeface="+mn-lt"/>
                <a:cs typeface="+mn-lt"/>
              </a:rPr>
              <a:t>So when he had dipped the piece of bread, he gave it to Judas son of Simon Iscariot. </a:t>
            </a:r>
            <a:r>
              <a:rPr lang="en-US" sz="2400" b="1" baseline="30000" dirty="0">
                <a:ea typeface="+mn-lt"/>
                <a:cs typeface="+mn-lt"/>
              </a:rPr>
              <a:t>27 </a:t>
            </a:r>
            <a:r>
              <a:rPr lang="en-US" sz="2400" dirty="0">
                <a:ea typeface="+mn-lt"/>
                <a:cs typeface="+mn-lt"/>
              </a:rPr>
              <a:t>After he received the piece of bread,</a:t>
            </a:r>
            <a:r>
              <a:rPr lang="en-US" sz="2400" baseline="30000" dirty="0">
                <a:ea typeface="+mn-lt"/>
                <a:cs typeface="+mn-lt"/>
              </a:rPr>
              <a:t>[</a:t>
            </a:r>
            <a:r>
              <a:rPr lang="en-US" sz="2400" baseline="30000" dirty="0">
                <a:ea typeface="+mn-lt"/>
                <a:cs typeface="+mn-lt"/>
                <a:hlinkClick r:id="rId2"/>
              </a:rPr>
              <a:t>i</a:t>
            </a:r>
            <a:r>
              <a:rPr lang="en-US" sz="2400" baseline="30000" dirty="0">
                <a:ea typeface="+mn-lt"/>
                <a:cs typeface="+mn-lt"/>
              </a:rPr>
              <a:t>]</a:t>
            </a:r>
            <a:r>
              <a:rPr lang="en-US" sz="2400" dirty="0">
                <a:ea typeface="+mn-lt"/>
                <a:cs typeface="+mn-lt"/>
              </a:rPr>
              <a:t> Satan entered into him. Jesus said to him, “Do quickly what you are going to do.” </a:t>
            </a:r>
            <a:r>
              <a:rPr lang="en-US" sz="2400" b="1" baseline="30000" dirty="0">
                <a:ea typeface="+mn-lt"/>
                <a:cs typeface="+mn-lt"/>
              </a:rPr>
              <a:t>28 </a:t>
            </a:r>
            <a:r>
              <a:rPr lang="en-US" sz="2400" dirty="0">
                <a:ea typeface="+mn-lt"/>
                <a:cs typeface="+mn-lt"/>
              </a:rPr>
              <a:t>Now no one at the table knew why he said this to him. </a:t>
            </a:r>
            <a:r>
              <a:rPr lang="en-US" sz="2400" b="1" baseline="30000" dirty="0">
                <a:ea typeface="+mn-lt"/>
                <a:cs typeface="+mn-lt"/>
              </a:rPr>
              <a:t>29 </a:t>
            </a:r>
            <a:r>
              <a:rPr lang="en-US" sz="2400" dirty="0">
                <a:ea typeface="+mn-lt"/>
                <a:cs typeface="+mn-lt"/>
              </a:rPr>
              <a:t>Some thought that, because Judas had the common purse, Jesus was telling him, “Buy what we need for the festival”; or, that he should give something to the poor. </a:t>
            </a:r>
            <a:r>
              <a:rPr lang="en-US" sz="2400" b="1" baseline="30000" dirty="0">
                <a:ea typeface="+mn-lt"/>
                <a:cs typeface="+mn-lt"/>
              </a:rPr>
              <a:t>30 </a:t>
            </a:r>
            <a:r>
              <a:rPr lang="en-US" sz="2400" dirty="0">
                <a:ea typeface="+mn-lt"/>
                <a:cs typeface="+mn-lt"/>
              </a:rPr>
              <a:t>So, after receiving the piece of bread, he immediately went out. And it was night.</a:t>
            </a:r>
            <a:endParaRPr lang="en-US" sz="2400" dirty="0"/>
          </a:p>
        </p:txBody>
      </p:sp>
    </p:spTree>
    <p:extLst>
      <p:ext uri="{BB962C8B-B14F-4D97-AF65-F5344CB8AC3E}">
        <p14:creationId xmlns:p14="http://schemas.microsoft.com/office/powerpoint/2010/main" val="252839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A new commandment?</a:t>
            </a:r>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dirty="0">
                <a:ea typeface="+mn-lt"/>
                <a:cs typeface="+mn-lt"/>
              </a:rPr>
              <a:t>When he had gone out, Jesus said, “Now the Son of Man has been glorified, and God has been glorified in him. </a:t>
            </a:r>
            <a:r>
              <a:rPr lang="en-US" sz="2400" b="1" baseline="30000" dirty="0">
                <a:ea typeface="+mn-lt"/>
                <a:cs typeface="+mn-lt"/>
              </a:rPr>
              <a:t>32 </a:t>
            </a:r>
            <a:r>
              <a:rPr lang="en-US" sz="2400" dirty="0">
                <a:ea typeface="+mn-lt"/>
                <a:cs typeface="+mn-lt"/>
              </a:rPr>
              <a:t>If God has been glorified in him, God will also glorify him in himself and will glorify him at once. </a:t>
            </a:r>
            <a:r>
              <a:rPr lang="en-US" sz="2400" b="1" baseline="30000" dirty="0">
                <a:ea typeface="+mn-lt"/>
                <a:cs typeface="+mn-lt"/>
              </a:rPr>
              <a:t>33 </a:t>
            </a:r>
            <a:r>
              <a:rPr lang="en-US" sz="2400" dirty="0">
                <a:ea typeface="+mn-lt"/>
                <a:cs typeface="+mn-lt"/>
              </a:rPr>
              <a:t>Little children, I am with you only a little longer. You will look for me; and as I said to the Jews so now I say to you, ‘Where I am going, you cannot come.’ </a:t>
            </a:r>
            <a:r>
              <a:rPr lang="en-US" sz="2400" b="1" baseline="30000" dirty="0">
                <a:ea typeface="+mn-lt"/>
                <a:cs typeface="+mn-lt"/>
              </a:rPr>
              <a:t>34 </a:t>
            </a:r>
            <a:r>
              <a:rPr lang="en-US" sz="2400" dirty="0">
                <a:ea typeface="+mn-lt"/>
                <a:cs typeface="+mn-lt"/>
              </a:rPr>
              <a:t>I give you a </a:t>
            </a:r>
            <a:r>
              <a:rPr lang="en-US" sz="2400" u="sng" dirty="0">
                <a:ea typeface="+mn-lt"/>
                <a:cs typeface="+mn-lt"/>
              </a:rPr>
              <a:t>new commandment</a:t>
            </a:r>
            <a:r>
              <a:rPr lang="en-US" sz="2400" dirty="0">
                <a:ea typeface="+mn-lt"/>
                <a:cs typeface="+mn-lt"/>
              </a:rPr>
              <a:t>, that you love one another. Just as I have loved you, you also should love one another. </a:t>
            </a:r>
            <a:r>
              <a:rPr lang="en-US" sz="2400" b="1" baseline="30000" dirty="0">
                <a:ea typeface="+mn-lt"/>
                <a:cs typeface="+mn-lt"/>
              </a:rPr>
              <a:t>35 </a:t>
            </a:r>
            <a:r>
              <a:rPr lang="en-US" sz="2400" dirty="0">
                <a:ea typeface="+mn-lt"/>
                <a:cs typeface="+mn-lt"/>
              </a:rPr>
              <a:t>By this everyone will know that you are my disciples, if you have love for one another.”</a:t>
            </a:r>
            <a:endParaRPr lang="en-US" sz="2400" dirty="0"/>
          </a:p>
        </p:txBody>
      </p:sp>
    </p:spTree>
    <p:extLst>
      <p:ext uri="{BB962C8B-B14F-4D97-AF65-F5344CB8AC3E}">
        <p14:creationId xmlns:p14="http://schemas.microsoft.com/office/powerpoint/2010/main" val="194701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Peter will deny him</a:t>
            </a:r>
            <a:endParaRPr lang="en-US" dirty="0"/>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b="1" baseline="30000" dirty="0">
                <a:ea typeface="+mn-lt"/>
                <a:cs typeface="+mn-lt"/>
              </a:rPr>
              <a:t> </a:t>
            </a:r>
            <a:r>
              <a:rPr lang="en-US" sz="2400" dirty="0">
                <a:ea typeface="+mn-lt"/>
                <a:cs typeface="+mn-lt"/>
              </a:rPr>
              <a:t>Simon Peter said to him, “Lord, where are you going?” Jesus answered, “Where I am going, you cannot follow me now; but you will follow afterward.” </a:t>
            </a:r>
            <a:r>
              <a:rPr lang="en-US" sz="2400" b="1" baseline="30000" dirty="0">
                <a:ea typeface="+mn-lt"/>
                <a:cs typeface="+mn-lt"/>
              </a:rPr>
              <a:t>37 </a:t>
            </a:r>
            <a:r>
              <a:rPr lang="en-US" sz="2400" dirty="0">
                <a:ea typeface="+mn-lt"/>
                <a:cs typeface="+mn-lt"/>
              </a:rPr>
              <a:t>Peter said to him, “Lord, why can I not follow you now? I will lay down my life for you.” </a:t>
            </a:r>
            <a:r>
              <a:rPr lang="en-US" sz="2400" b="1" baseline="30000" dirty="0">
                <a:ea typeface="+mn-lt"/>
                <a:cs typeface="+mn-lt"/>
              </a:rPr>
              <a:t>38 </a:t>
            </a:r>
            <a:r>
              <a:rPr lang="en-US" sz="2400" dirty="0">
                <a:ea typeface="+mn-lt"/>
                <a:cs typeface="+mn-lt"/>
              </a:rPr>
              <a:t>Jesus answered, “Will you lay down your life for me? Very truly, I tell you, before the cock crows, you will have denied me three times.</a:t>
            </a:r>
            <a:endParaRPr lang="en-US" sz="2400" dirty="0"/>
          </a:p>
        </p:txBody>
      </p:sp>
    </p:spTree>
    <p:extLst>
      <p:ext uri="{BB962C8B-B14F-4D97-AF65-F5344CB8AC3E}">
        <p14:creationId xmlns:p14="http://schemas.microsoft.com/office/powerpoint/2010/main" val="417670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B72B-E8E2-4641-A914-DA19B06C0136}"/>
              </a:ext>
            </a:extLst>
          </p:cNvPr>
          <p:cNvSpPr>
            <a:spLocks noGrp="1"/>
          </p:cNvSpPr>
          <p:nvPr>
            <p:ph type="title"/>
          </p:nvPr>
        </p:nvSpPr>
        <p:spPr/>
        <p:txBody>
          <a:bodyPr/>
          <a:lstStyle/>
          <a:p>
            <a:r>
              <a:rPr lang="en-US"/>
              <a:t>The Son of Man must die</a:t>
            </a:r>
          </a:p>
        </p:txBody>
      </p:sp>
      <p:sp>
        <p:nvSpPr>
          <p:cNvPr id="3" name="Content Placeholder 2">
            <a:extLst>
              <a:ext uri="{FF2B5EF4-FFF2-40B4-BE49-F238E27FC236}">
                <a16:creationId xmlns:a16="http://schemas.microsoft.com/office/drawing/2014/main" id="{4BB70A07-AF6B-4AD8-8549-0F025C98B91E}"/>
              </a:ext>
            </a:extLst>
          </p:cNvPr>
          <p:cNvSpPr>
            <a:spLocks noGrp="1"/>
          </p:cNvSpPr>
          <p:nvPr>
            <p:ph idx="1"/>
          </p:nvPr>
        </p:nvSpPr>
        <p:spPr/>
        <p:txBody>
          <a:bodyPr vert="horz" lIns="91440" tIns="45720" rIns="91440" bIns="45720" rtlCol="0" anchor="t">
            <a:normAutofit fontScale="92500" lnSpcReduction="20000"/>
          </a:bodyPr>
          <a:lstStyle/>
          <a:p>
            <a:pPr marL="383540" indent="-383540"/>
            <a:r>
              <a:rPr lang="en-US" sz="2800">
                <a:ea typeface="+mn-lt"/>
                <a:cs typeface="+mn-lt"/>
              </a:rPr>
              <a:t>He said this to indicate the kind of death he was to die. </a:t>
            </a:r>
            <a:r>
              <a:rPr lang="en-US" sz="2800" b="1" baseline="30000">
                <a:ea typeface="+mn-lt"/>
                <a:cs typeface="+mn-lt"/>
              </a:rPr>
              <a:t>34 </a:t>
            </a:r>
            <a:r>
              <a:rPr lang="en-US" sz="2800">
                <a:ea typeface="+mn-lt"/>
                <a:cs typeface="+mn-lt"/>
              </a:rPr>
              <a:t>The crowd answered him, “</a:t>
            </a:r>
            <a:r>
              <a:rPr lang="en-US" sz="2800" u="sng">
                <a:ea typeface="+mn-lt"/>
                <a:cs typeface="+mn-lt"/>
              </a:rPr>
              <a:t>We have heard from the law that the Messiah remains forever. How can you say that the Son of Man must be lifted up? Who is this Son of Man?”</a:t>
            </a:r>
            <a:r>
              <a:rPr lang="en-US" sz="2800">
                <a:ea typeface="+mn-lt"/>
                <a:cs typeface="+mn-lt"/>
              </a:rPr>
              <a:t> </a:t>
            </a:r>
            <a:r>
              <a:rPr lang="en-US" sz="2800" b="1" baseline="30000">
                <a:ea typeface="+mn-lt"/>
                <a:cs typeface="+mn-lt"/>
              </a:rPr>
              <a:t>35 </a:t>
            </a:r>
            <a:r>
              <a:rPr lang="en-US" sz="2800">
                <a:ea typeface="+mn-lt"/>
                <a:cs typeface="+mn-lt"/>
              </a:rPr>
              <a:t>Jesus said to them, “The light is with you for a little longer. Walk while you have the light, so that the darkness may not overtake you. If you walk in the darkness, you do not know where you are going. </a:t>
            </a:r>
            <a:r>
              <a:rPr lang="en-US" sz="2800" b="1" baseline="30000">
                <a:ea typeface="+mn-lt"/>
                <a:cs typeface="+mn-lt"/>
              </a:rPr>
              <a:t>36 </a:t>
            </a:r>
            <a:r>
              <a:rPr lang="en-US" sz="2800">
                <a:ea typeface="+mn-lt"/>
                <a:cs typeface="+mn-lt"/>
              </a:rPr>
              <a:t>While you have the light, believe in the light, so that you may become children of light.”</a:t>
            </a:r>
            <a:br>
              <a:rPr lang="en-US"/>
            </a:br>
            <a:endParaRPr lang="en-US"/>
          </a:p>
        </p:txBody>
      </p:sp>
    </p:spTree>
    <p:extLst>
      <p:ext uri="{BB962C8B-B14F-4D97-AF65-F5344CB8AC3E}">
        <p14:creationId xmlns:p14="http://schemas.microsoft.com/office/powerpoint/2010/main" val="324181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D399-E7D4-49A2-BF7D-A3A023489FF1}"/>
              </a:ext>
            </a:extLst>
          </p:cNvPr>
          <p:cNvSpPr>
            <a:spLocks noGrp="1"/>
          </p:cNvSpPr>
          <p:nvPr>
            <p:ph type="title"/>
          </p:nvPr>
        </p:nvSpPr>
        <p:spPr/>
        <p:txBody>
          <a:bodyPr/>
          <a:lstStyle/>
          <a:p>
            <a:r>
              <a:rPr lang="en-US"/>
              <a:t>The Messiah remains forever</a:t>
            </a:r>
          </a:p>
        </p:txBody>
      </p:sp>
      <p:sp>
        <p:nvSpPr>
          <p:cNvPr id="3" name="Content Placeholder 2">
            <a:extLst>
              <a:ext uri="{FF2B5EF4-FFF2-40B4-BE49-F238E27FC236}">
                <a16:creationId xmlns:a16="http://schemas.microsoft.com/office/drawing/2014/main" id="{844B1F24-61C1-4EF6-A00E-8325880B10AD}"/>
              </a:ext>
            </a:extLst>
          </p:cNvPr>
          <p:cNvSpPr>
            <a:spLocks noGrp="1"/>
          </p:cNvSpPr>
          <p:nvPr>
            <p:ph sz="half" idx="1"/>
          </p:nvPr>
        </p:nvSpPr>
        <p:spPr/>
        <p:txBody>
          <a:bodyPr vert="horz" lIns="91440" tIns="45720" rIns="91440" bIns="45720" rtlCol="0" anchor="t">
            <a:normAutofit lnSpcReduction="10000"/>
          </a:bodyPr>
          <a:lstStyle/>
          <a:p>
            <a:pPr marL="383540" indent="-383540"/>
            <a:r>
              <a:rPr lang="en-US" sz="2400"/>
              <a:t>Isaiah 9:6 </a:t>
            </a:r>
            <a:r>
              <a:rPr lang="en-US" sz="2400">
                <a:ea typeface="+mn-lt"/>
                <a:cs typeface="+mn-lt"/>
              </a:rPr>
              <a:t>For a child has been born for us,</a:t>
            </a:r>
            <a:br>
              <a:rPr lang="en-US" sz="2400">
                <a:ea typeface="+mn-lt"/>
                <a:cs typeface="+mn-lt"/>
              </a:rPr>
            </a:br>
            <a:r>
              <a:rPr lang="en-US" sz="2400">
                <a:ea typeface="+mn-lt"/>
                <a:cs typeface="+mn-lt"/>
              </a:rPr>
              <a:t>    a son given to us;</a:t>
            </a:r>
            <a:br>
              <a:rPr lang="en-US" sz="2400">
                <a:ea typeface="+mn-lt"/>
                <a:cs typeface="+mn-lt"/>
              </a:rPr>
            </a:br>
            <a:r>
              <a:rPr lang="en-US" sz="2400">
                <a:ea typeface="+mn-lt"/>
                <a:cs typeface="+mn-lt"/>
              </a:rPr>
              <a:t>authority rests upon his shoulders;</a:t>
            </a:r>
            <a:br>
              <a:rPr lang="en-US" sz="2400">
                <a:ea typeface="+mn-lt"/>
                <a:cs typeface="+mn-lt"/>
              </a:rPr>
            </a:br>
            <a:r>
              <a:rPr lang="en-US" sz="2400">
                <a:ea typeface="+mn-lt"/>
                <a:cs typeface="+mn-lt"/>
              </a:rPr>
              <a:t>    and he is named</a:t>
            </a:r>
            <a:br>
              <a:rPr lang="en-US" sz="2400">
                <a:ea typeface="+mn-lt"/>
                <a:cs typeface="+mn-lt"/>
              </a:rPr>
            </a:br>
            <a:r>
              <a:rPr lang="en-US" sz="2400">
                <a:ea typeface="+mn-lt"/>
                <a:cs typeface="+mn-lt"/>
              </a:rPr>
              <a:t>Wonderful Counselor, Mighty God,</a:t>
            </a:r>
            <a:br>
              <a:rPr lang="en-US" sz="2400">
                <a:ea typeface="+mn-lt"/>
                <a:cs typeface="+mn-lt"/>
              </a:rPr>
            </a:br>
            <a:r>
              <a:rPr lang="en-US" sz="2400">
                <a:ea typeface="+mn-lt"/>
                <a:cs typeface="+mn-lt"/>
              </a:rPr>
              <a:t>    </a:t>
            </a:r>
            <a:r>
              <a:rPr lang="en-US" sz="2400" u="sng">
                <a:ea typeface="+mn-lt"/>
                <a:cs typeface="+mn-lt"/>
              </a:rPr>
              <a:t>Everlasting Father</a:t>
            </a:r>
            <a:r>
              <a:rPr lang="en-US" sz="2400">
                <a:ea typeface="+mn-lt"/>
                <a:cs typeface="+mn-lt"/>
              </a:rPr>
              <a:t>, Prince of Peace.</a:t>
            </a:r>
            <a:endParaRPr lang="en-US" sz="2400"/>
          </a:p>
        </p:txBody>
      </p:sp>
      <p:sp>
        <p:nvSpPr>
          <p:cNvPr id="4" name="Content Placeholder 3">
            <a:extLst>
              <a:ext uri="{FF2B5EF4-FFF2-40B4-BE49-F238E27FC236}">
                <a16:creationId xmlns:a16="http://schemas.microsoft.com/office/drawing/2014/main" id="{D2000826-5793-4080-A619-EE2195E5BEE2}"/>
              </a:ext>
            </a:extLst>
          </p:cNvPr>
          <p:cNvSpPr>
            <a:spLocks noGrp="1"/>
          </p:cNvSpPr>
          <p:nvPr>
            <p:ph sz="half" idx="2"/>
          </p:nvPr>
        </p:nvSpPr>
        <p:spPr/>
        <p:txBody>
          <a:bodyPr vert="horz" lIns="91440" tIns="45720" rIns="91440" bIns="45720" rtlCol="0" anchor="t">
            <a:normAutofit lnSpcReduction="10000"/>
          </a:bodyPr>
          <a:lstStyle/>
          <a:p>
            <a:pPr marL="383540" indent="-383540"/>
            <a:r>
              <a:rPr lang="en-US" sz="2800"/>
              <a:t>Psalm 110:4 </a:t>
            </a:r>
            <a:r>
              <a:rPr lang="en-US" sz="2800">
                <a:ea typeface="+mn-lt"/>
                <a:cs typeface="+mn-lt"/>
              </a:rPr>
              <a:t>The </a:t>
            </a:r>
            <a:r>
              <a:rPr lang="en-US" sz="2800" cap="small">
                <a:ea typeface="+mn-lt"/>
                <a:cs typeface="+mn-lt"/>
              </a:rPr>
              <a:t>Lord</a:t>
            </a:r>
            <a:r>
              <a:rPr lang="en-US" sz="2800">
                <a:ea typeface="+mn-lt"/>
                <a:cs typeface="+mn-lt"/>
              </a:rPr>
              <a:t> has sworn and will not change his mind,</a:t>
            </a:r>
            <a:br>
              <a:rPr lang="en-US" sz="2800">
                <a:ea typeface="+mn-lt"/>
                <a:cs typeface="+mn-lt"/>
              </a:rPr>
            </a:br>
            <a:r>
              <a:rPr lang="en-US" sz="2800">
                <a:ea typeface="+mn-lt"/>
                <a:cs typeface="+mn-lt"/>
              </a:rPr>
              <a:t>    “You are a priest forever according to the order of Melchizedek.”</a:t>
            </a:r>
            <a:endParaRPr lang="en-US" sz="2800"/>
          </a:p>
        </p:txBody>
      </p:sp>
    </p:spTree>
    <p:extLst>
      <p:ext uri="{BB962C8B-B14F-4D97-AF65-F5344CB8AC3E}">
        <p14:creationId xmlns:p14="http://schemas.microsoft.com/office/powerpoint/2010/main" val="3989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AB9B-6BF4-4DC3-A80B-3C89B723581A}"/>
              </a:ext>
            </a:extLst>
          </p:cNvPr>
          <p:cNvSpPr>
            <a:spLocks noGrp="1"/>
          </p:cNvSpPr>
          <p:nvPr>
            <p:ph type="title"/>
          </p:nvPr>
        </p:nvSpPr>
        <p:spPr/>
        <p:txBody>
          <a:bodyPr/>
          <a:lstStyle/>
          <a:p>
            <a:r>
              <a:rPr lang="en-US"/>
              <a:t>"He saw his glory"</a:t>
            </a:r>
          </a:p>
        </p:txBody>
      </p:sp>
      <p:sp>
        <p:nvSpPr>
          <p:cNvPr id="3" name="Content Placeholder 2">
            <a:extLst>
              <a:ext uri="{FF2B5EF4-FFF2-40B4-BE49-F238E27FC236}">
                <a16:creationId xmlns:a16="http://schemas.microsoft.com/office/drawing/2014/main" id="{AA0AAA25-1648-4B39-BD5F-DF5E6F1A274A}"/>
              </a:ext>
            </a:extLst>
          </p:cNvPr>
          <p:cNvSpPr>
            <a:spLocks noGrp="1"/>
          </p:cNvSpPr>
          <p:nvPr>
            <p:ph idx="1"/>
          </p:nvPr>
        </p:nvSpPr>
        <p:spPr/>
        <p:txBody>
          <a:bodyPr vert="horz" lIns="91440" tIns="45720" rIns="91440" bIns="45720" rtlCol="0" anchor="t">
            <a:normAutofit/>
          </a:bodyPr>
          <a:lstStyle/>
          <a:p>
            <a:pPr marL="383540" indent="-383540"/>
            <a:r>
              <a:rPr lang="en-US">
                <a:ea typeface="+mn-lt"/>
                <a:cs typeface="+mn-lt"/>
              </a:rPr>
              <a:t>And so they could not believe, because Isaiah also said,</a:t>
            </a:r>
            <a:r>
              <a:rPr lang="en-US" b="1" baseline="30000">
                <a:ea typeface="+mn-lt"/>
                <a:cs typeface="+mn-lt"/>
              </a:rPr>
              <a:t>40 </a:t>
            </a:r>
            <a:r>
              <a:rPr lang="en-US">
                <a:ea typeface="+mn-lt"/>
                <a:cs typeface="+mn-lt"/>
              </a:rPr>
              <a:t>“He has blinded their eyes</a:t>
            </a:r>
            <a:br>
              <a:rPr lang="en-US">
                <a:ea typeface="+mn-lt"/>
                <a:cs typeface="+mn-lt"/>
              </a:rPr>
            </a:br>
            <a:r>
              <a:rPr lang="en-US">
                <a:ea typeface="+mn-lt"/>
                <a:cs typeface="+mn-lt"/>
              </a:rPr>
              <a:t>    and hardened their heart,</a:t>
            </a:r>
            <a:br>
              <a:rPr lang="en-US">
                <a:ea typeface="+mn-lt"/>
                <a:cs typeface="+mn-lt"/>
              </a:rPr>
            </a:br>
            <a:r>
              <a:rPr lang="en-US">
                <a:ea typeface="+mn-lt"/>
                <a:cs typeface="+mn-lt"/>
              </a:rPr>
              <a:t>so that they might not look with their eyes,</a:t>
            </a:r>
            <a:br>
              <a:rPr lang="en-US">
                <a:ea typeface="+mn-lt"/>
                <a:cs typeface="+mn-lt"/>
              </a:rPr>
            </a:br>
            <a:r>
              <a:rPr lang="en-US">
                <a:ea typeface="+mn-lt"/>
                <a:cs typeface="+mn-lt"/>
              </a:rPr>
              <a:t>    and understand with their heart and turn—</a:t>
            </a:r>
            <a:br>
              <a:rPr lang="en-US">
                <a:ea typeface="+mn-lt"/>
                <a:cs typeface="+mn-lt"/>
              </a:rPr>
            </a:br>
            <a:r>
              <a:rPr lang="en-US">
                <a:ea typeface="+mn-lt"/>
                <a:cs typeface="+mn-lt"/>
              </a:rPr>
              <a:t>    and I would heal them.”</a:t>
            </a:r>
            <a:r>
              <a:rPr lang="en-US" b="1" baseline="30000">
                <a:ea typeface="+mn-lt"/>
                <a:cs typeface="+mn-lt"/>
              </a:rPr>
              <a:t>41 </a:t>
            </a:r>
            <a:r>
              <a:rPr lang="en-US">
                <a:ea typeface="+mn-lt"/>
                <a:cs typeface="+mn-lt"/>
              </a:rPr>
              <a:t>Isaiah said this because he saw his glory and spoke about him. </a:t>
            </a:r>
            <a:r>
              <a:rPr lang="en-US" b="1" baseline="30000">
                <a:ea typeface="+mn-lt"/>
                <a:cs typeface="+mn-lt"/>
              </a:rPr>
              <a:t>42 </a:t>
            </a:r>
            <a:r>
              <a:rPr lang="en-US">
                <a:ea typeface="+mn-lt"/>
                <a:cs typeface="+mn-lt"/>
              </a:rPr>
              <a:t>Nevertheless many, even of the authorities, believed in him. But because of the Pharisees they did not confess it, for fear that they would be put out of the synagogue; </a:t>
            </a:r>
            <a:r>
              <a:rPr lang="en-US" b="1" baseline="30000">
                <a:ea typeface="+mn-lt"/>
                <a:cs typeface="+mn-lt"/>
              </a:rPr>
              <a:t>43 </a:t>
            </a:r>
            <a:r>
              <a:rPr lang="en-US">
                <a:ea typeface="+mn-lt"/>
                <a:cs typeface="+mn-lt"/>
              </a:rPr>
              <a:t>for they loved human glory more than the glory that comes from God.</a:t>
            </a:r>
            <a:endParaRPr lang="en-US"/>
          </a:p>
          <a:p>
            <a:pPr marL="383540" indent="-383540"/>
            <a:endParaRPr lang="en-US"/>
          </a:p>
        </p:txBody>
      </p:sp>
    </p:spTree>
    <p:extLst>
      <p:ext uri="{BB962C8B-B14F-4D97-AF65-F5344CB8AC3E}">
        <p14:creationId xmlns:p14="http://schemas.microsoft.com/office/powerpoint/2010/main" val="197439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C0DD-A1E7-43A7-AD5F-194186756D40}"/>
              </a:ext>
            </a:extLst>
          </p:cNvPr>
          <p:cNvSpPr>
            <a:spLocks noGrp="1"/>
          </p:cNvSpPr>
          <p:nvPr>
            <p:ph type="title"/>
          </p:nvPr>
        </p:nvSpPr>
        <p:spPr/>
        <p:txBody>
          <a:bodyPr/>
          <a:lstStyle/>
          <a:p>
            <a:r>
              <a:rPr lang="en-US"/>
              <a:t>A summary</a:t>
            </a:r>
          </a:p>
        </p:txBody>
      </p:sp>
      <p:sp>
        <p:nvSpPr>
          <p:cNvPr id="3" name="Content Placeholder 2">
            <a:extLst>
              <a:ext uri="{FF2B5EF4-FFF2-40B4-BE49-F238E27FC236}">
                <a16:creationId xmlns:a16="http://schemas.microsoft.com/office/drawing/2014/main" id="{89D30FF6-156A-442E-B91D-41549DFBAB56}"/>
              </a:ext>
            </a:extLst>
          </p:cNvPr>
          <p:cNvSpPr>
            <a:spLocks noGrp="1"/>
          </p:cNvSpPr>
          <p:nvPr>
            <p:ph idx="1"/>
          </p:nvPr>
        </p:nvSpPr>
        <p:spPr>
          <a:xfrm>
            <a:off x="1077383" y="1891453"/>
            <a:ext cx="10058400" cy="3849624"/>
          </a:xfrm>
        </p:spPr>
        <p:txBody>
          <a:bodyPr vert="horz" lIns="91440" tIns="45720" rIns="91440" bIns="45720" rtlCol="0" anchor="t">
            <a:normAutofit/>
          </a:bodyPr>
          <a:lstStyle/>
          <a:p>
            <a:pPr marL="383540" indent="-383540"/>
            <a:r>
              <a:rPr lang="en-US" sz="2000" b="1" baseline="30000">
                <a:ea typeface="+mn-lt"/>
                <a:cs typeface="+mn-lt"/>
              </a:rPr>
              <a:t> </a:t>
            </a:r>
            <a:r>
              <a:rPr lang="en-US" sz="2000">
                <a:ea typeface="+mn-lt"/>
                <a:cs typeface="+mn-lt"/>
              </a:rPr>
              <a:t>Then Jesus cried aloud: “Whoever believes in me believes not in me but in him who sent me. </a:t>
            </a:r>
            <a:r>
              <a:rPr lang="en-US" sz="2000" b="1" baseline="30000">
                <a:ea typeface="+mn-lt"/>
                <a:cs typeface="+mn-lt"/>
              </a:rPr>
              <a:t>45 </a:t>
            </a:r>
            <a:r>
              <a:rPr lang="en-US" sz="2000">
                <a:ea typeface="+mn-lt"/>
                <a:cs typeface="+mn-lt"/>
              </a:rPr>
              <a:t>And whoever sees me sees him who sent me. </a:t>
            </a:r>
            <a:r>
              <a:rPr lang="en-US" sz="2000" b="1" baseline="30000">
                <a:ea typeface="+mn-lt"/>
                <a:cs typeface="+mn-lt"/>
              </a:rPr>
              <a:t>46 </a:t>
            </a:r>
            <a:r>
              <a:rPr lang="en-US" sz="2000">
                <a:ea typeface="+mn-lt"/>
                <a:cs typeface="+mn-lt"/>
              </a:rPr>
              <a:t>I have come as light into the world, so that everyone who believes in me should not remain in the darkness. </a:t>
            </a:r>
            <a:r>
              <a:rPr lang="en-US" sz="2000" b="1" baseline="30000">
                <a:ea typeface="+mn-lt"/>
                <a:cs typeface="+mn-lt"/>
              </a:rPr>
              <a:t>47 </a:t>
            </a:r>
            <a:r>
              <a:rPr lang="en-US" sz="2000">
                <a:ea typeface="+mn-lt"/>
                <a:cs typeface="+mn-lt"/>
              </a:rPr>
              <a:t>I do not judge anyone who hears my words and does not keep them, for I came not to judge the world, but to save the world. </a:t>
            </a:r>
            <a:r>
              <a:rPr lang="en-US" sz="2000" b="1" baseline="30000">
                <a:ea typeface="+mn-lt"/>
                <a:cs typeface="+mn-lt"/>
              </a:rPr>
              <a:t>48 </a:t>
            </a:r>
            <a:r>
              <a:rPr lang="en-US" sz="2000">
                <a:ea typeface="+mn-lt"/>
                <a:cs typeface="+mn-lt"/>
              </a:rPr>
              <a:t>The one who rejects me and does not receive my word has a judge; on the last day the word that I have spoken will serve as judge, </a:t>
            </a:r>
            <a:r>
              <a:rPr lang="en-US" sz="2000" b="1" baseline="30000">
                <a:ea typeface="+mn-lt"/>
                <a:cs typeface="+mn-lt"/>
              </a:rPr>
              <a:t>49 </a:t>
            </a:r>
            <a:r>
              <a:rPr lang="en-US" sz="2000">
                <a:ea typeface="+mn-lt"/>
                <a:cs typeface="+mn-lt"/>
              </a:rPr>
              <a:t>for I have not spoken on my own, but the Father who sent me has himself given me a commandment about what to say and what to speak. </a:t>
            </a:r>
            <a:r>
              <a:rPr lang="en-US" sz="2000" b="1" baseline="30000">
                <a:ea typeface="+mn-lt"/>
                <a:cs typeface="+mn-lt"/>
              </a:rPr>
              <a:t>50 </a:t>
            </a:r>
            <a:r>
              <a:rPr lang="en-US" sz="2000">
                <a:ea typeface="+mn-lt"/>
                <a:cs typeface="+mn-lt"/>
              </a:rPr>
              <a:t>And I know that his commandment is eternal life. What I speak, therefore, I speak just as the Father has told me.”</a:t>
            </a:r>
            <a:endParaRPr lang="en-US" sz="2000"/>
          </a:p>
        </p:txBody>
      </p:sp>
    </p:spTree>
    <p:extLst>
      <p:ext uri="{BB962C8B-B14F-4D97-AF65-F5344CB8AC3E}">
        <p14:creationId xmlns:p14="http://schemas.microsoft.com/office/powerpoint/2010/main" val="211862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BB-1193-4E3E-9C30-C538B005CBF0}"/>
              </a:ext>
            </a:extLst>
          </p:cNvPr>
          <p:cNvSpPr>
            <a:spLocks noGrp="1"/>
          </p:cNvSpPr>
          <p:nvPr>
            <p:ph type="title"/>
          </p:nvPr>
        </p:nvSpPr>
        <p:spPr/>
        <p:txBody>
          <a:bodyPr>
            <a:normAutofit/>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Farewell discourses, passion and resurrection (13-21)</a:t>
            </a:r>
            <a:endParaRPr lang="en-US"/>
          </a:p>
        </p:txBody>
      </p:sp>
      <p:sp>
        <p:nvSpPr>
          <p:cNvPr id="3" name="Content Placeholder 2">
            <a:extLst>
              <a:ext uri="{FF2B5EF4-FFF2-40B4-BE49-F238E27FC236}">
                <a16:creationId xmlns:a16="http://schemas.microsoft.com/office/drawing/2014/main" id="{EC1641A3-08EA-48AB-A68D-6B0A21233568}"/>
              </a:ext>
            </a:extLst>
          </p:cNvPr>
          <p:cNvSpPr>
            <a:spLocks noGrp="1"/>
          </p:cNvSpPr>
          <p:nvPr>
            <p:ph sz="half" idx="1"/>
          </p:nvPr>
        </p:nvSpPr>
        <p:spPr>
          <a:xfrm>
            <a:off x="924443" y="2098424"/>
            <a:ext cx="4856841" cy="3809577"/>
          </a:xfrm>
        </p:spPr>
        <p:txBody>
          <a:bodyPr>
            <a:normAutofit/>
          </a:bodyPr>
          <a:lstStyle/>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Jesus washes the feet of the disciples</a:t>
            </a:r>
          </a:p>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The Paraclete</a:t>
            </a:r>
          </a:p>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The Vine and the branches</a:t>
            </a:r>
          </a:p>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The high priestly prayer</a:t>
            </a:r>
          </a:p>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Passion</a:t>
            </a:r>
          </a:p>
          <a:p>
            <a:pPr indent="-305435"/>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Resurrection</a:t>
            </a:r>
          </a:p>
        </p:txBody>
      </p:sp>
      <p:pic>
        <p:nvPicPr>
          <p:cNvPr id="5" name="Picture 5">
            <a:extLst>
              <a:ext uri="{FF2B5EF4-FFF2-40B4-BE49-F238E27FC236}">
                <a16:creationId xmlns:a16="http://schemas.microsoft.com/office/drawing/2014/main" id="{D3A405B2-379A-473F-BDD9-D38DC1BFBF47}"/>
              </a:ext>
            </a:extLst>
          </p:cNvPr>
          <p:cNvPicPr>
            <a:picLocks noGrp="1" noChangeAspect="1"/>
          </p:cNvPicPr>
          <p:nvPr>
            <p:ph sz="half" idx="2"/>
          </p:nvPr>
        </p:nvPicPr>
        <p:blipFill>
          <a:blip r:embed="rId2"/>
          <a:stretch>
            <a:fillRect/>
          </a:stretch>
        </p:blipFill>
        <p:spPr>
          <a:xfrm>
            <a:off x="6410716" y="2098424"/>
            <a:ext cx="4856841" cy="3578725"/>
          </a:xfrm>
        </p:spPr>
      </p:pic>
    </p:spTree>
    <p:extLst>
      <p:ext uri="{BB962C8B-B14F-4D97-AF65-F5344CB8AC3E}">
        <p14:creationId xmlns:p14="http://schemas.microsoft.com/office/powerpoint/2010/main" val="108411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E73C81E-C9A3-44EC-A7F7-C9BEFDAF1000}"/>
              </a:ext>
            </a:extLst>
          </p:cNvPr>
          <p:cNvPicPr>
            <a:picLocks noGrp="1" noChangeAspect="1"/>
          </p:cNvPicPr>
          <p:nvPr>
            <p:ph type="pic" idx="1"/>
          </p:nvPr>
        </p:nvPicPr>
        <p:blipFill rotWithShape="1">
          <a:blip r:embed="rId2"/>
          <a:srcRect l="4737" r="15678" b="-1"/>
          <a:stretch/>
        </p:blipFill>
        <p:spPr>
          <a:xfrm>
            <a:off x="228599" y="237744"/>
            <a:ext cx="7696201" cy="6382512"/>
          </a:xfrm>
          <a:noFill/>
        </p:spPr>
      </p:pic>
      <p:sp>
        <p:nvSpPr>
          <p:cNvPr id="2" name="Title 1">
            <a:extLst>
              <a:ext uri="{FF2B5EF4-FFF2-40B4-BE49-F238E27FC236}">
                <a16:creationId xmlns:a16="http://schemas.microsoft.com/office/drawing/2014/main" id="{81128629-9AFF-4231-80BA-CB26526F9B57}"/>
              </a:ext>
            </a:extLst>
          </p:cNvPr>
          <p:cNvSpPr>
            <a:spLocks noGrp="1"/>
          </p:cNvSpPr>
          <p:nvPr>
            <p:ph type="title"/>
          </p:nvPr>
        </p:nvSpPr>
        <p:spPr>
          <a:xfrm>
            <a:off x="8477250" y="488486"/>
            <a:ext cx="3144774" cy="1760938"/>
          </a:xfrm>
        </p:spPr>
        <p:txBody>
          <a:bodyPr anchor="b">
            <a:normAutofit/>
          </a:bodyPr>
          <a:lstStyle/>
          <a:p>
            <a:r>
              <a:rPr lang="en-US"/>
              <a:t>The Farewell discourse (13:1-17:26)</a:t>
            </a:r>
          </a:p>
        </p:txBody>
      </p:sp>
      <p:sp>
        <p:nvSpPr>
          <p:cNvPr id="3" name="Content Placeholder 2">
            <a:extLst>
              <a:ext uri="{FF2B5EF4-FFF2-40B4-BE49-F238E27FC236}">
                <a16:creationId xmlns:a16="http://schemas.microsoft.com/office/drawing/2014/main" id="{AB605C5B-AEF8-4D1F-9006-5A7901C8F6D6}"/>
              </a:ext>
            </a:extLst>
          </p:cNvPr>
          <p:cNvSpPr>
            <a:spLocks noGrp="1"/>
          </p:cNvSpPr>
          <p:nvPr>
            <p:ph type="body" sz="half" idx="2"/>
          </p:nvPr>
        </p:nvSpPr>
        <p:spPr>
          <a:xfrm>
            <a:off x="8477250" y="2386584"/>
            <a:ext cx="3144774" cy="3511296"/>
          </a:xfrm>
        </p:spPr>
        <p:txBody>
          <a:bodyPr vert="horz" lIns="91440" tIns="45720" rIns="91440" bIns="45720" rtlCol="0" anchor="t">
            <a:normAutofit/>
          </a:bodyPr>
          <a:lstStyle/>
          <a:p>
            <a:r>
              <a:rPr lang="en-US"/>
              <a:t>S</a:t>
            </a:r>
            <a:r>
              <a:rPr lang="en-US" sz="2000"/>
              <a:t>ome problems with continuity</a:t>
            </a:r>
          </a:p>
          <a:p>
            <a:pPr>
              <a:buClr>
                <a:srgbClr val="262626"/>
              </a:buClr>
            </a:pPr>
            <a:r>
              <a:rPr lang="en-US" sz="2000"/>
              <a:t>14:31, "Rise, let us be on our way,"- literary seam?</a:t>
            </a:r>
          </a:p>
          <a:p>
            <a:pPr>
              <a:buClr>
                <a:srgbClr val="262626"/>
              </a:buClr>
            </a:pPr>
            <a:r>
              <a:rPr lang="en-US" sz="2000"/>
              <a:t>Perhaps not arranged chronologically, but topically for the sake of emphasis</a:t>
            </a:r>
          </a:p>
          <a:p>
            <a:pPr>
              <a:buClr>
                <a:srgbClr val="262626"/>
              </a:buClr>
            </a:pPr>
            <a:endParaRPr lang="en-US"/>
          </a:p>
        </p:txBody>
      </p:sp>
    </p:spTree>
    <p:extLst>
      <p:ext uri="{BB962C8B-B14F-4D97-AF65-F5344CB8AC3E}">
        <p14:creationId xmlns:p14="http://schemas.microsoft.com/office/powerpoint/2010/main" val="15671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8162-2ED8-4120-BFD6-522C32AC6240}"/>
              </a:ext>
            </a:extLst>
          </p:cNvPr>
          <p:cNvSpPr>
            <a:spLocks noGrp="1"/>
          </p:cNvSpPr>
          <p:nvPr>
            <p:ph type="title"/>
          </p:nvPr>
        </p:nvSpPr>
        <p:spPr/>
        <p:txBody>
          <a:bodyPr/>
          <a:lstStyle/>
          <a:p>
            <a:r>
              <a:rPr lang="en-US"/>
              <a:t>Triclinium</a:t>
            </a:r>
          </a:p>
        </p:txBody>
      </p:sp>
      <p:pic>
        <p:nvPicPr>
          <p:cNvPr id="5" name="Picture 5" descr="A picture containing several&#10;&#10;Description automatically generated">
            <a:extLst>
              <a:ext uri="{FF2B5EF4-FFF2-40B4-BE49-F238E27FC236}">
                <a16:creationId xmlns:a16="http://schemas.microsoft.com/office/drawing/2014/main" id="{CA7DD4E0-E754-4AAC-AA1F-D9B91A552833}"/>
              </a:ext>
            </a:extLst>
          </p:cNvPr>
          <p:cNvPicPr>
            <a:picLocks noGrp="1" noChangeAspect="1"/>
          </p:cNvPicPr>
          <p:nvPr>
            <p:ph sz="half" idx="1"/>
          </p:nvPr>
        </p:nvPicPr>
        <p:blipFill>
          <a:blip r:embed="rId2"/>
          <a:stretch>
            <a:fillRect/>
          </a:stretch>
        </p:blipFill>
        <p:spPr>
          <a:xfrm>
            <a:off x="1066800" y="2358273"/>
            <a:ext cx="4663440" cy="2908055"/>
          </a:xfrm>
        </p:spPr>
      </p:pic>
      <p:pic>
        <p:nvPicPr>
          <p:cNvPr id="6" name="Picture 6">
            <a:extLst>
              <a:ext uri="{FF2B5EF4-FFF2-40B4-BE49-F238E27FC236}">
                <a16:creationId xmlns:a16="http://schemas.microsoft.com/office/drawing/2014/main" id="{7BC83EE7-D6E8-4279-ACAC-F43C55EDB745}"/>
              </a:ext>
            </a:extLst>
          </p:cNvPr>
          <p:cNvPicPr>
            <a:picLocks noGrp="1" noChangeAspect="1"/>
          </p:cNvPicPr>
          <p:nvPr>
            <p:ph sz="half" idx="2"/>
          </p:nvPr>
        </p:nvPicPr>
        <p:blipFill>
          <a:blip r:embed="rId3"/>
          <a:stretch>
            <a:fillRect/>
          </a:stretch>
        </p:blipFill>
        <p:spPr>
          <a:xfrm>
            <a:off x="6461760" y="2290460"/>
            <a:ext cx="4663440" cy="3374359"/>
          </a:xfrm>
        </p:spPr>
      </p:pic>
    </p:spTree>
    <p:extLst>
      <p:ext uri="{BB962C8B-B14F-4D97-AF65-F5344CB8AC3E}">
        <p14:creationId xmlns:p14="http://schemas.microsoft.com/office/powerpoint/2010/main" val="81039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D919-FD63-4D5A-9210-FC48C34EFABB}"/>
              </a:ext>
            </a:extLst>
          </p:cNvPr>
          <p:cNvSpPr>
            <a:spLocks noGrp="1"/>
          </p:cNvSpPr>
          <p:nvPr>
            <p:ph type="title"/>
          </p:nvPr>
        </p:nvSpPr>
        <p:spPr/>
        <p:txBody>
          <a:bodyPr/>
          <a:lstStyle/>
          <a:p>
            <a:r>
              <a:rPr lang="en-US"/>
              <a:t>The Social Significance of Foot Washing</a:t>
            </a:r>
          </a:p>
        </p:txBody>
      </p:sp>
      <p:sp>
        <p:nvSpPr>
          <p:cNvPr id="3" name="Content Placeholder 2">
            <a:extLst>
              <a:ext uri="{FF2B5EF4-FFF2-40B4-BE49-F238E27FC236}">
                <a16:creationId xmlns:a16="http://schemas.microsoft.com/office/drawing/2014/main" id="{DA839CC5-E6A9-434F-8AB8-C13322102607}"/>
              </a:ext>
            </a:extLst>
          </p:cNvPr>
          <p:cNvSpPr>
            <a:spLocks noGrp="1"/>
          </p:cNvSpPr>
          <p:nvPr>
            <p:ph sz="half" idx="1"/>
          </p:nvPr>
        </p:nvSpPr>
        <p:spPr/>
        <p:txBody>
          <a:bodyPr vert="horz" lIns="91440" tIns="45720" rIns="91440" bIns="45720" rtlCol="0" anchor="t">
            <a:noAutofit/>
          </a:bodyPr>
          <a:lstStyle/>
          <a:p>
            <a:r>
              <a:rPr lang="en-US" sz="2400" dirty="0"/>
              <a:t>Recall the honor, shame milieu</a:t>
            </a:r>
          </a:p>
          <a:p>
            <a:pPr>
              <a:buClr>
                <a:srgbClr val="262626"/>
              </a:buClr>
            </a:pPr>
            <a:r>
              <a:rPr lang="en-US" sz="2400" dirty="0"/>
              <a:t>Foot washing was almost always done by people of a lower social class</a:t>
            </a:r>
          </a:p>
          <a:p>
            <a:pPr>
              <a:buClr>
                <a:srgbClr val="262626"/>
              </a:buClr>
            </a:pPr>
            <a:r>
              <a:rPr lang="en-US" sz="2400" dirty="0"/>
              <a:t>It was "the most menial task" and "unrivalled in antiquity," Thomas, </a:t>
            </a:r>
            <a:r>
              <a:rPr lang="en-US" sz="2400" i="1" dirty="0" err="1"/>
              <a:t>Footwashing</a:t>
            </a:r>
            <a:r>
              <a:rPr lang="en-US" sz="2400" i="1" dirty="0"/>
              <a:t> in John 13 and the </a:t>
            </a:r>
            <a:r>
              <a:rPr lang="en-US" sz="2400" i="1" dirty="0" err="1"/>
              <a:t>Johanine</a:t>
            </a:r>
            <a:r>
              <a:rPr lang="en-US" sz="2400" i="1" dirty="0"/>
              <a:t> Community</a:t>
            </a:r>
            <a:r>
              <a:rPr lang="en-US" sz="2400" dirty="0"/>
              <a:t>, 115.</a:t>
            </a:r>
          </a:p>
          <a:p>
            <a:pPr>
              <a:buClr>
                <a:srgbClr val="262626"/>
              </a:buClr>
            </a:pPr>
            <a:endParaRPr lang="en-US" dirty="0"/>
          </a:p>
          <a:p>
            <a:pPr>
              <a:buClr>
                <a:srgbClr val="262626"/>
              </a:buClr>
            </a:pPr>
            <a:endParaRPr lang="en-US" dirty="0"/>
          </a:p>
        </p:txBody>
      </p:sp>
      <p:sp>
        <p:nvSpPr>
          <p:cNvPr id="4" name="Content Placeholder 3">
            <a:extLst>
              <a:ext uri="{FF2B5EF4-FFF2-40B4-BE49-F238E27FC236}">
                <a16:creationId xmlns:a16="http://schemas.microsoft.com/office/drawing/2014/main" id="{3DCB1C1D-120B-43BD-983F-282AB5899357}"/>
              </a:ext>
            </a:extLst>
          </p:cNvPr>
          <p:cNvSpPr>
            <a:spLocks noGrp="1"/>
          </p:cNvSpPr>
          <p:nvPr>
            <p:ph sz="half" idx="2"/>
          </p:nvPr>
        </p:nvSpPr>
        <p:spPr/>
        <p:txBody>
          <a:bodyPr vert="horz" lIns="91440" tIns="45720" rIns="91440" bIns="45720" rtlCol="0" anchor="t">
            <a:normAutofit/>
          </a:bodyPr>
          <a:lstStyle/>
          <a:p>
            <a:r>
              <a:rPr lang="en-US" sz="2400" dirty="0">
                <a:ea typeface="+mn-lt"/>
                <a:cs typeface="+mn-lt"/>
              </a:rPr>
              <a:t>"So if I, your Lord and Teacher, have washed your feet, you also ought to wash one another’s feet. </a:t>
            </a:r>
            <a:r>
              <a:rPr lang="en-US" sz="2400" b="1" baseline="30000" dirty="0">
                <a:ea typeface="+mn-lt"/>
                <a:cs typeface="+mn-lt"/>
              </a:rPr>
              <a:t>15 </a:t>
            </a:r>
            <a:r>
              <a:rPr lang="en-US" sz="2400" dirty="0">
                <a:ea typeface="+mn-lt"/>
                <a:cs typeface="+mn-lt"/>
              </a:rPr>
              <a:t>For I have set you an example, that you also should do as I have done to you."</a:t>
            </a:r>
            <a:endParaRPr lang="en-US" sz="2400" dirty="0"/>
          </a:p>
        </p:txBody>
      </p:sp>
    </p:spTree>
    <p:extLst>
      <p:ext uri="{BB962C8B-B14F-4D97-AF65-F5344CB8AC3E}">
        <p14:creationId xmlns:p14="http://schemas.microsoft.com/office/powerpoint/2010/main" val="1866844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276E62-80A3-44DD-9BCC-97ED2B99B57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{D19ED6EF-CDC5-4274-B128-CE671DE51C12}tf78438558_win32</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SavonVTI</vt:lpstr>
      <vt:lpstr>John 13</vt:lpstr>
      <vt:lpstr>The Son of Man must die</vt:lpstr>
      <vt:lpstr>The Messiah remains forever</vt:lpstr>
      <vt:lpstr>"He saw his glory"</vt:lpstr>
      <vt:lpstr>A summary</vt:lpstr>
      <vt:lpstr>Farewell discourses, passion and resurrection (13-21)</vt:lpstr>
      <vt:lpstr>The Farewell discourse (13:1-17:26)</vt:lpstr>
      <vt:lpstr>Triclinium</vt:lpstr>
      <vt:lpstr>The Social Significance of Foot Washing</vt:lpstr>
      <vt:lpstr>Jesus washes the feet of the disciples</vt:lpstr>
      <vt:lpstr>"You wash my feet?"</vt:lpstr>
      <vt:lpstr>An example</vt:lpstr>
      <vt:lpstr>Jesus' betrayal</vt:lpstr>
      <vt:lpstr>Jesus' betrayal</vt:lpstr>
      <vt:lpstr>A new commandment?</vt:lpstr>
      <vt:lpstr>Peter will deny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13</dc:title>
  <dc:creator>Will Dilbeck</dc:creator>
  <cp:revision>68</cp:revision>
  <dcterms:created xsi:type="dcterms:W3CDTF">2022-01-25T12:47:25Z</dcterms:created>
  <dcterms:modified xsi:type="dcterms:W3CDTF">2022-01-26T22:59:14Z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