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0" r:id="rId3"/>
    <p:sldId id="261" r:id="rId4"/>
    <p:sldId id="262" r:id="rId5"/>
    <p:sldId id="263" r:id="rId6"/>
    <p:sldId id="264" r:id="rId7"/>
    <p:sldId id="265" r:id="rId8"/>
    <p:sldId id="266" r:id="rId9"/>
    <p:sldId id="270" r:id="rId10"/>
    <p:sldId id="267" r:id="rId11"/>
    <p:sldId id="268" r:id="rId12"/>
    <p:sldId id="269"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AD476-BF84-1F1C-ED97-E4D274DB06DD}" v="115" dt="2022-01-09T01:36:48.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10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130635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A4DBE-1FD7-4531-A10D-5F68C708CB38}"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222329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192616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4179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3302120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2239123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35962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1120476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425020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105198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201005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5A4DBE-1FD7-4531-A10D-5F68C708CB38}"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34432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5A4DBE-1FD7-4531-A10D-5F68C708CB38}" type="datetimeFigureOut">
              <a:rPr lang="en-US" smtClean="0"/>
              <a:t>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366241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427821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286928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25A4DBE-1FD7-4531-A10D-5F68C708CB38}" type="datetimeFigureOut">
              <a:rPr lang="en-US" smtClean="0"/>
              <a:t>1/9/2022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168589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A4DBE-1FD7-4531-A10D-5F68C708CB38}"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6DC3E-CD3A-418B-BD11-4E75A03A8D96}" type="slidenum">
              <a:rPr lang="en-US" smtClean="0"/>
              <a:t>‹#›</a:t>
            </a:fld>
            <a:endParaRPr lang="en-US"/>
          </a:p>
        </p:txBody>
      </p:sp>
    </p:spTree>
    <p:extLst>
      <p:ext uri="{BB962C8B-B14F-4D97-AF65-F5344CB8AC3E}">
        <p14:creationId xmlns:p14="http://schemas.microsoft.com/office/powerpoint/2010/main" val="169042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5A4DBE-1FD7-4531-A10D-5F68C708CB38}" type="datetimeFigureOut">
              <a:rPr lang="en-US" smtClean="0"/>
              <a:t>1/9/2022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D36DC3E-CD3A-418B-BD11-4E75A03A8D96}" type="slidenum">
              <a:rPr lang="en-US" smtClean="0"/>
              <a:t>‹#›</a:t>
            </a:fld>
            <a:endParaRPr lang="en-US"/>
          </a:p>
        </p:txBody>
      </p:sp>
    </p:spTree>
    <p:extLst>
      <p:ext uri="{BB962C8B-B14F-4D97-AF65-F5344CB8AC3E}">
        <p14:creationId xmlns:p14="http://schemas.microsoft.com/office/powerpoint/2010/main" val="15975863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John+5&amp;version=NRSV#fen-NRSV-26204c"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CA251B-4F28-43A9-A5FD-47101E24C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B3E067-68A1-4E6F-8B2A-DF0DC2803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5121D37-89F8-43DE-B2A2-638A3FE3448E}"/>
              </a:ext>
            </a:extLst>
          </p:cNvPr>
          <p:cNvSpPr>
            <a:spLocks noGrp="1"/>
          </p:cNvSpPr>
          <p:nvPr>
            <p:ph type="subTitle" idx="1"/>
          </p:nvPr>
        </p:nvSpPr>
        <p:spPr>
          <a:xfrm>
            <a:off x="1763486" y="1266958"/>
            <a:ext cx="2569028" cy="4528457"/>
          </a:xfrm>
        </p:spPr>
        <p:txBody>
          <a:bodyPr anchor="ctr">
            <a:normAutofit/>
          </a:bodyPr>
          <a:lstStyle/>
          <a:p>
            <a:pPr algn="r"/>
            <a:r>
              <a:rPr lang="en-US" sz="36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rPr>
              <a:t>John 8</a:t>
            </a:r>
          </a:p>
        </p:txBody>
      </p:sp>
      <p:sp>
        <p:nvSpPr>
          <p:cNvPr id="12" name="Rectangle 11">
            <a:extLst>
              <a:ext uri="{FF2B5EF4-FFF2-40B4-BE49-F238E27FC236}">
                <a16:creationId xmlns:a16="http://schemas.microsoft.com/office/drawing/2014/main" id="{148F0EEF-7B63-4EC4-96D4-6AFBF46B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4FB5E673-6D85-4457-A048-FD09048DCE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E12806-67BB-4E4E-9D04-6F7FC84E36D2}"/>
              </a:ext>
            </a:extLst>
          </p:cNvPr>
          <p:cNvSpPr>
            <a:spLocks noGrp="1"/>
          </p:cNvSpPr>
          <p:nvPr>
            <p:ph type="ctrTitle"/>
          </p:nvPr>
        </p:nvSpPr>
        <p:spPr>
          <a:xfrm>
            <a:off x="5214033" y="1266958"/>
            <a:ext cx="6248624" cy="4528457"/>
          </a:xfrm>
        </p:spPr>
        <p:txBody>
          <a:bodyPr anchor="ctr">
            <a:normAutofit/>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The Light of the World</a:t>
            </a:r>
            <a:endParaRPr lang="en-US" dirty="0"/>
          </a:p>
        </p:txBody>
      </p:sp>
    </p:spTree>
    <p:extLst>
      <p:ext uri="{BB962C8B-B14F-4D97-AF65-F5344CB8AC3E}">
        <p14:creationId xmlns:p14="http://schemas.microsoft.com/office/powerpoint/2010/main" val="282891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F9C5-8B3F-48F1-9DDF-D1EDEFCE0365}"/>
              </a:ext>
            </a:extLst>
          </p:cNvPr>
          <p:cNvSpPr>
            <a:spLocks noGrp="1"/>
          </p:cNvSpPr>
          <p:nvPr>
            <p:ph type="title"/>
          </p:nvPr>
        </p:nvSpPr>
        <p:spPr/>
        <p:txBody>
          <a:bodyPr/>
          <a:lstStyle/>
          <a:p>
            <a:r>
              <a:rPr lang="en-US" dirty="0">
                <a:solidFill>
                  <a:schemeClr val="accent3"/>
                </a:solidFill>
              </a:rPr>
              <a:t>Jesus and Abraham</a:t>
            </a:r>
          </a:p>
        </p:txBody>
      </p:sp>
      <p:sp>
        <p:nvSpPr>
          <p:cNvPr id="3" name="Content Placeholder 2">
            <a:extLst>
              <a:ext uri="{FF2B5EF4-FFF2-40B4-BE49-F238E27FC236}">
                <a16:creationId xmlns:a16="http://schemas.microsoft.com/office/drawing/2014/main" id="{7ECC82CE-F356-4D66-8AC0-8ACB1338B988}"/>
              </a:ext>
            </a:extLst>
          </p:cNvPr>
          <p:cNvSpPr>
            <a:spLocks noGrp="1"/>
          </p:cNvSpPr>
          <p:nvPr>
            <p:ph idx="1"/>
          </p:nvPr>
        </p:nvSpPr>
        <p:spPr/>
        <p:txBody>
          <a:bodyPr/>
          <a:lstStyle/>
          <a:p>
            <a:r>
              <a:rPr lang="en-US" b="0" i="0" dirty="0">
                <a:effectLst/>
                <a:latin typeface="system-ui"/>
              </a:rPr>
              <a:t>They answered him, “Abraham is our father.” Jesus said to them, “If you were Abraham’s children, you would be doing what Abraham did, </a:t>
            </a:r>
            <a:r>
              <a:rPr lang="en-US" b="1" i="0" baseline="30000" dirty="0">
                <a:effectLst/>
                <a:latin typeface="system-ui"/>
              </a:rPr>
              <a:t>40 </a:t>
            </a:r>
            <a:r>
              <a:rPr lang="en-US" b="0" i="0" dirty="0">
                <a:effectLst/>
                <a:latin typeface="system-ui"/>
              </a:rPr>
              <a:t>but now you are trying to kill me, a man who has told you the truth that I heard from God. This is not what Abraham did. </a:t>
            </a:r>
            <a:r>
              <a:rPr lang="en-US" b="1" i="0" baseline="30000" dirty="0">
                <a:effectLst/>
                <a:latin typeface="system-ui"/>
              </a:rPr>
              <a:t>41 </a:t>
            </a:r>
            <a:r>
              <a:rPr lang="en-US" b="0" i="0" dirty="0">
                <a:effectLst/>
                <a:latin typeface="system-ui"/>
              </a:rPr>
              <a:t>You are indeed doing what your father does.” They said to him, “We are not illegitimate children; we have one father, God himself.” </a:t>
            </a:r>
            <a:r>
              <a:rPr lang="en-US" b="1" i="0" baseline="30000" dirty="0">
                <a:effectLst/>
                <a:latin typeface="system-ui"/>
              </a:rPr>
              <a:t>42 </a:t>
            </a:r>
            <a:r>
              <a:rPr lang="en-US" b="0" i="0" dirty="0">
                <a:effectLst/>
                <a:latin typeface="system-ui"/>
              </a:rPr>
              <a:t>Jesus said to them, “If God were your Father, you would love me, for I came from God and now I am here. I did not come on my own, but he sent me. </a:t>
            </a:r>
            <a:r>
              <a:rPr lang="en-US" b="1" i="0" baseline="30000" dirty="0">
                <a:effectLst/>
                <a:latin typeface="system-ui"/>
              </a:rPr>
              <a:t>43 </a:t>
            </a:r>
            <a:r>
              <a:rPr lang="en-US" b="0" i="0" dirty="0">
                <a:effectLst/>
                <a:latin typeface="system-ui"/>
              </a:rPr>
              <a:t>Why do you not understand what I say? It is because you cannot accept my word. </a:t>
            </a:r>
            <a:r>
              <a:rPr lang="en-US" b="1" i="0" baseline="30000" dirty="0">
                <a:effectLst/>
                <a:latin typeface="system-ui"/>
              </a:rPr>
              <a:t>44 </a:t>
            </a:r>
            <a:r>
              <a:rPr lang="en-US" b="0" i="0" dirty="0">
                <a:effectLst/>
                <a:latin typeface="system-ui"/>
              </a:rPr>
              <a:t>You are from your father the devil, and you choose to do your father’s desires. He was a murderer from the beginning and does not stand in the truth, because there is no truth in him. When he lies, he speaks according to his own nature, for he is a liar and the father of lies.</a:t>
            </a:r>
            <a:endParaRPr lang="en-US" dirty="0"/>
          </a:p>
        </p:txBody>
      </p:sp>
    </p:spTree>
    <p:extLst>
      <p:ext uri="{BB962C8B-B14F-4D97-AF65-F5344CB8AC3E}">
        <p14:creationId xmlns:p14="http://schemas.microsoft.com/office/powerpoint/2010/main" val="121180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F9C5-8B3F-48F1-9DDF-D1EDEFCE0365}"/>
              </a:ext>
            </a:extLst>
          </p:cNvPr>
          <p:cNvSpPr>
            <a:spLocks noGrp="1"/>
          </p:cNvSpPr>
          <p:nvPr>
            <p:ph type="title"/>
          </p:nvPr>
        </p:nvSpPr>
        <p:spPr/>
        <p:txBody>
          <a:bodyPr/>
          <a:lstStyle/>
          <a:p>
            <a:r>
              <a:rPr lang="en-US" dirty="0">
                <a:solidFill>
                  <a:schemeClr val="accent3"/>
                </a:solidFill>
              </a:rPr>
              <a:t>Jesus and Abraham</a:t>
            </a:r>
          </a:p>
        </p:txBody>
      </p:sp>
      <p:sp>
        <p:nvSpPr>
          <p:cNvPr id="3" name="Content Placeholder 2">
            <a:extLst>
              <a:ext uri="{FF2B5EF4-FFF2-40B4-BE49-F238E27FC236}">
                <a16:creationId xmlns:a16="http://schemas.microsoft.com/office/drawing/2014/main" id="{7ECC82CE-F356-4D66-8AC0-8ACB1338B988}"/>
              </a:ext>
            </a:extLst>
          </p:cNvPr>
          <p:cNvSpPr>
            <a:spLocks noGrp="1"/>
          </p:cNvSpPr>
          <p:nvPr>
            <p:ph idx="1"/>
          </p:nvPr>
        </p:nvSpPr>
        <p:spPr/>
        <p:txBody>
          <a:bodyPr>
            <a:normAutofit fontScale="92500"/>
          </a:bodyPr>
          <a:lstStyle/>
          <a:p>
            <a:r>
              <a:rPr lang="en-US" sz="2800" b="0" i="0" dirty="0">
                <a:effectLst/>
                <a:latin typeface="system-ui"/>
              </a:rPr>
              <a:t>The Jews answered him, “Are we not right in saying that you are a Samaritan and have a demon?” </a:t>
            </a:r>
            <a:r>
              <a:rPr lang="en-US" sz="2800" b="1" i="0" baseline="30000" dirty="0">
                <a:effectLst/>
                <a:latin typeface="system-ui"/>
              </a:rPr>
              <a:t>49 </a:t>
            </a:r>
            <a:r>
              <a:rPr lang="en-US" sz="2800" b="0" i="0" dirty="0">
                <a:effectLst/>
                <a:latin typeface="system-ui"/>
              </a:rPr>
              <a:t>Jesus answered, “I do not have a demon; but I honor my Father, and you dishonor me. </a:t>
            </a:r>
            <a:r>
              <a:rPr lang="en-US" sz="2800" b="1" i="0" baseline="30000" dirty="0">
                <a:effectLst/>
                <a:latin typeface="system-ui"/>
              </a:rPr>
              <a:t>50 </a:t>
            </a:r>
            <a:r>
              <a:rPr lang="en-US" sz="2800" b="0" i="0" dirty="0">
                <a:effectLst/>
                <a:latin typeface="system-ui"/>
              </a:rPr>
              <a:t>Yet I do not seek my own glory; there is one who seeks it and he is the judge. </a:t>
            </a:r>
            <a:r>
              <a:rPr lang="en-US" sz="2800" b="1" i="0" baseline="30000" dirty="0">
                <a:effectLst/>
                <a:latin typeface="system-ui"/>
              </a:rPr>
              <a:t>51 </a:t>
            </a:r>
            <a:r>
              <a:rPr lang="en-US" sz="2800" b="0" i="0" dirty="0">
                <a:effectLst/>
                <a:latin typeface="system-ui"/>
              </a:rPr>
              <a:t>Very truly, I tell you, whoever keeps my word will never see death.” </a:t>
            </a:r>
            <a:r>
              <a:rPr lang="en-US" sz="2800" b="1" i="0" baseline="30000" dirty="0">
                <a:effectLst/>
                <a:latin typeface="system-ui"/>
              </a:rPr>
              <a:t>52 </a:t>
            </a:r>
            <a:r>
              <a:rPr lang="en-US" sz="2800" b="0" i="0" dirty="0">
                <a:effectLst/>
                <a:latin typeface="system-ui"/>
              </a:rPr>
              <a:t>The Jews said to him, “Now we know that you have a demon. Abraham died, and so did the prophets; yet you say, ‘Whoever keeps my word will never taste death.’ </a:t>
            </a:r>
            <a:r>
              <a:rPr lang="en-US" sz="2800" b="1" i="0" baseline="30000" dirty="0">
                <a:effectLst/>
                <a:latin typeface="system-ui"/>
              </a:rPr>
              <a:t>53 </a:t>
            </a:r>
            <a:r>
              <a:rPr lang="en-US" sz="2800" b="0" i="0" dirty="0">
                <a:effectLst/>
                <a:latin typeface="system-ui"/>
              </a:rPr>
              <a:t>Are you greater than our father Abraham, who died? The prophets also died. Who do you claim to be?”</a:t>
            </a:r>
            <a:endParaRPr lang="en-US" sz="2800" dirty="0"/>
          </a:p>
        </p:txBody>
      </p:sp>
    </p:spTree>
    <p:extLst>
      <p:ext uri="{BB962C8B-B14F-4D97-AF65-F5344CB8AC3E}">
        <p14:creationId xmlns:p14="http://schemas.microsoft.com/office/powerpoint/2010/main" val="21381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F9C5-8B3F-48F1-9DDF-D1EDEFCE0365}"/>
              </a:ext>
            </a:extLst>
          </p:cNvPr>
          <p:cNvSpPr>
            <a:spLocks noGrp="1"/>
          </p:cNvSpPr>
          <p:nvPr>
            <p:ph type="title"/>
          </p:nvPr>
        </p:nvSpPr>
        <p:spPr/>
        <p:txBody>
          <a:bodyPr/>
          <a:lstStyle/>
          <a:p>
            <a:r>
              <a:rPr lang="en-US" dirty="0">
                <a:solidFill>
                  <a:schemeClr val="accent3"/>
                </a:solidFill>
              </a:rPr>
              <a:t>Jesus and Abraham</a:t>
            </a:r>
          </a:p>
        </p:txBody>
      </p:sp>
      <p:sp>
        <p:nvSpPr>
          <p:cNvPr id="3" name="Content Placeholder 2">
            <a:extLst>
              <a:ext uri="{FF2B5EF4-FFF2-40B4-BE49-F238E27FC236}">
                <a16:creationId xmlns:a16="http://schemas.microsoft.com/office/drawing/2014/main" id="{7ECC82CE-F356-4D66-8AC0-8ACB1338B988}"/>
              </a:ext>
            </a:extLst>
          </p:cNvPr>
          <p:cNvSpPr>
            <a:spLocks noGrp="1"/>
          </p:cNvSpPr>
          <p:nvPr>
            <p:ph idx="1"/>
          </p:nvPr>
        </p:nvSpPr>
        <p:spPr/>
        <p:txBody>
          <a:bodyPr>
            <a:normAutofit/>
          </a:bodyPr>
          <a:lstStyle/>
          <a:p>
            <a:r>
              <a:rPr lang="en-US" sz="2400" b="0" i="0" dirty="0">
                <a:effectLst/>
                <a:latin typeface="system-ui"/>
              </a:rPr>
              <a:t>Jesus answered, “If I glorify myself, my glory is nothing. It is my Father who glorifies me, he of whom you say, ‘He is our God,’ </a:t>
            </a:r>
            <a:r>
              <a:rPr lang="en-US" sz="2400" b="1" i="0" baseline="30000" dirty="0">
                <a:effectLst/>
                <a:latin typeface="system-ui"/>
              </a:rPr>
              <a:t>55 </a:t>
            </a:r>
            <a:r>
              <a:rPr lang="en-US" sz="2400" b="0" i="0" dirty="0">
                <a:effectLst/>
                <a:latin typeface="system-ui"/>
              </a:rPr>
              <a:t>though you do not know him. But I know him; if I would say that I do not know him, I would be a liar like you. But I do know him and I keep his word. </a:t>
            </a:r>
            <a:r>
              <a:rPr lang="en-US" sz="2400" b="1" i="0" baseline="30000" dirty="0">
                <a:effectLst/>
                <a:latin typeface="system-ui"/>
              </a:rPr>
              <a:t>56 </a:t>
            </a:r>
            <a:r>
              <a:rPr lang="en-US" sz="2400" b="0" i="0" dirty="0">
                <a:effectLst/>
                <a:latin typeface="system-ui"/>
              </a:rPr>
              <a:t>Your ancestor Abraham rejoiced that he would see my day; he saw it and was glad.” </a:t>
            </a:r>
            <a:r>
              <a:rPr lang="en-US" sz="2400" b="1" i="0" baseline="30000" dirty="0">
                <a:effectLst/>
                <a:latin typeface="system-ui"/>
              </a:rPr>
              <a:t>57 </a:t>
            </a:r>
            <a:r>
              <a:rPr lang="en-US" sz="2400" b="0" i="0" dirty="0">
                <a:effectLst/>
                <a:latin typeface="system-ui"/>
              </a:rPr>
              <a:t>Then the Jews said to him, “You are not yet fifty years old, and have you seen Abraham?” </a:t>
            </a:r>
            <a:r>
              <a:rPr lang="en-US" sz="2400" b="1" i="0" baseline="30000" dirty="0">
                <a:effectLst/>
                <a:latin typeface="system-ui"/>
              </a:rPr>
              <a:t>58 </a:t>
            </a:r>
            <a:r>
              <a:rPr lang="en-US" sz="2400" b="0" i="0" dirty="0">
                <a:effectLst/>
                <a:latin typeface="system-ui"/>
              </a:rPr>
              <a:t>Jesus said to them, </a:t>
            </a:r>
            <a:r>
              <a:rPr lang="en-US" sz="2400" b="0" i="0" u="sng" dirty="0">
                <a:effectLst/>
                <a:latin typeface="system-ui"/>
              </a:rPr>
              <a:t>“Very truly, I tell you, before Abraham was, I am.” </a:t>
            </a:r>
            <a:r>
              <a:rPr lang="en-US" sz="2400" b="1" i="0" baseline="30000" dirty="0">
                <a:effectLst/>
                <a:latin typeface="system-ui"/>
              </a:rPr>
              <a:t>59 </a:t>
            </a:r>
            <a:r>
              <a:rPr lang="en-US" sz="2400" b="0" i="0" dirty="0">
                <a:effectLst/>
                <a:latin typeface="system-ui"/>
              </a:rPr>
              <a:t>So they picked up stones to throw at him, but Jesus hid himself and went out of the temple</a:t>
            </a:r>
            <a:r>
              <a:rPr lang="en-US" sz="2400" b="0" i="0" dirty="0">
                <a:solidFill>
                  <a:srgbClr val="000000"/>
                </a:solidFill>
                <a:effectLst/>
                <a:latin typeface="system-ui"/>
              </a:rPr>
              <a:t>.</a:t>
            </a:r>
            <a:endParaRPr lang="en-US" sz="2800" dirty="0"/>
          </a:p>
        </p:txBody>
      </p:sp>
    </p:spTree>
    <p:extLst>
      <p:ext uri="{BB962C8B-B14F-4D97-AF65-F5344CB8AC3E}">
        <p14:creationId xmlns:p14="http://schemas.microsoft.com/office/powerpoint/2010/main" val="344772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F9C5-8B3F-48F1-9DDF-D1EDEFCE0365}"/>
              </a:ext>
            </a:extLst>
          </p:cNvPr>
          <p:cNvSpPr>
            <a:spLocks noGrp="1"/>
          </p:cNvSpPr>
          <p:nvPr>
            <p:ph type="title"/>
          </p:nvPr>
        </p:nvSpPr>
        <p:spPr/>
        <p:txBody>
          <a:bodyPr/>
          <a:lstStyle/>
          <a:p>
            <a:r>
              <a:rPr lang="en-US" dirty="0">
                <a:solidFill>
                  <a:schemeClr val="accent3"/>
                </a:solidFill>
              </a:rPr>
              <a:t>Jesus and Abraham</a:t>
            </a:r>
          </a:p>
        </p:txBody>
      </p:sp>
      <p:sp>
        <p:nvSpPr>
          <p:cNvPr id="3" name="Content Placeholder 2">
            <a:extLst>
              <a:ext uri="{FF2B5EF4-FFF2-40B4-BE49-F238E27FC236}">
                <a16:creationId xmlns:a16="http://schemas.microsoft.com/office/drawing/2014/main" id="{7ECC82CE-F356-4D66-8AC0-8ACB1338B988}"/>
              </a:ext>
            </a:extLst>
          </p:cNvPr>
          <p:cNvSpPr>
            <a:spLocks noGrp="1"/>
          </p:cNvSpPr>
          <p:nvPr>
            <p:ph idx="1"/>
          </p:nvPr>
        </p:nvSpPr>
        <p:spPr/>
        <p:txBody>
          <a:bodyPr vert="horz" lIns="91440" tIns="45720" rIns="91440" bIns="45720" rtlCol="0" anchor="t">
            <a:normAutofit fontScale="92500" lnSpcReduction="20000"/>
          </a:bodyPr>
          <a:lstStyle/>
          <a:p>
            <a:r>
              <a:rPr lang="en-US" sz="2400" dirty="0">
                <a:solidFill>
                  <a:schemeClr val="accent3"/>
                </a:solidFill>
                <a:latin typeface="system-ui"/>
              </a:rPr>
              <a:t>Exodus 3</a:t>
            </a:r>
            <a:r>
              <a:rPr lang="en-US" sz="2400" dirty="0">
                <a:solidFill>
                  <a:schemeClr val="accent3"/>
                </a:solidFill>
                <a:latin typeface="system-ui"/>
                <a:ea typeface="+mj-lt"/>
                <a:cs typeface="+mj-lt"/>
              </a:rPr>
              <a:t>:13-14</a:t>
            </a:r>
            <a:r>
              <a:rPr lang="en-US" sz="2400" dirty="0">
                <a:solidFill>
                  <a:srgbClr val="000000"/>
                </a:solidFill>
                <a:latin typeface="system-ui"/>
                <a:ea typeface="+mj-lt"/>
                <a:cs typeface="+mj-lt"/>
              </a:rPr>
              <a:t> </a:t>
            </a:r>
            <a:r>
              <a:rPr lang="en-US" sz="2400" dirty="0">
                <a:ea typeface="+mj-lt"/>
                <a:cs typeface="+mj-lt"/>
              </a:rPr>
              <a:t>Moses said to God, “Suppose I go to the Israelites and say to them, ‘The God of your fathers has sent me to you,’ and they ask me, ‘What is his name?’ Then what shall I tell them?”</a:t>
            </a:r>
            <a:r>
              <a:rPr lang="en-US" sz="2400" b="1" baseline="30000" dirty="0">
                <a:ea typeface="+mj-lt"/>
                <a:cs typeface="+mj-lt"/>
              </a:rPr>
              <a:t>14 </a:t>
            </a:r>
            <a:r>
              <a:rPr lang="en-US" sz="2400" dirty="0">
                <a:ea typeface="+mj-lt"/>
                <a:cs typeface="+mj-lt"/>
              </a:rPr>
              <a:t>God said to Moses, “</a:t>
            </a:r>
            <a:r>
              <a:rPr lang="en-US" sz="2400" cap="small" dirty="0">
                <a:ea typeface="+mj-lt"/>
                <a:cs typeface="+mj-lt"/>
              </a:rPr>
              <a:t>I am who I am</a:t>
            </a:r>
            <a:r>
              <a:rPr lang="en-US" sz="2400" dirty="0">
                <a:ea typeface="+mj-lt"/>
                <a:cs typeface="+mj-lt"/>
              </a:rPr>
              <a:t>. This is what you are to say to the Israelites: ‘</a:t>
            </a:r>
            <a:r>
              <a:rPr lang="en-US" sz="2400" cap="small" dirty="0">
                <a:ea typeface="+mj-lt"/>
                <a:cs typeface="+mj-lt"/>
              </a:rPr>
              <a:t>I am</a:t>
            </a:r>
            <a:r>
              <a:rPr lang="en-US" sz="2400" dirty="0">
                <a:ea typeface="+mj-lt"/>
                <a:cs typeface="+mj-lt"/>
              </a:rPr>
              <a:t> has sent me to you.’”</a:t>
            </a:r>
            <a:endParaRPr lang="en-US" dirty="0"/>
          </a:p>
          <a:p>
            <a:pPr>
              <a:buClr>
                <a:srgbClr val="8AD0D6"/>
              </a:buClr>
            </a:pPr>
            <a:r>
              <a:rPr lang="en-US" sz="2400" dirty="0">
                <a:solidFill>
                  <a:schemeClr val="accent3"/>
                </a:solidFill>
                <a:latin typeface="Century Gothic"/>
              </a:rPr>
              <a:t>Isaiah 43:10</a:t>
            </a:r>
            <a:r>
              <a:rPr lang="en-US" sz="2400" dirty="0">
                <a:solidFill>
                  <a:srgbClr val="FFFFFF"/>
                </a:solidFill>
                <a:latin typeface="Century Gothic"/>
              </a:rPr>
              <a:t> </a:t>
            </a:r>
            <a:r>
              <a:rPr lang="en-US" sz="2400" dirty="0">
                <a:ea typeface="+mj-lt"/>
                <a:cs typeface="+mj-lt"/>
              </a:rPr>
              <a:t>“You are my witnesses,” declares the </a:t>
            </a:r>
            <a:r>
              <a:rPr lang="en-US" sz="2400" cap="small" dirty="0">
                <a:ea typeface="+mj-lt"/>
                <a:cs typeface="+mj-lt"/>
              </a:rPr>
              <a:t>Lord</a:t>
            </a:r>
            <a:r>
              <a:rPr lang="en-US" sz="2400" dirty="0">
                <a:ea typeface="+mj-lt"/>
                <a:cs typeface="+mj-lt"/>
              </a:rPr>
              <a:t>,</a:t>
            </a:r>
            <a:br>
              <a:rPr lang="en-US" sz="2400" dirty="0">
                <a:ea typeface="+mj-lt"/>
                <a:cs typeface="+mj-lt"/>
              </a:rPr>
            </a:br>
            <a:r>
              <a:rPr lang="en-US" sz="2400" dirty="0">
                <a:ea typeface="+mj-lt"/>
                <a:cs typeface="+mj-lt"/>
              </a:rPr>
              <a:t>    “and my servant whom I have chosen,</a:t>
            </a:r>
            <a:br>
              <a:rPr lang="en-US" sz="2400" dirty="0">
                <a:ea typeface="+mj-lt"/>
                <a:cs typeface="+mj-lt"/>
              </a:rPr>
            </a:br>
            <a:r>
              <a:rPr lang="en-US" sz="2400" dirty="0">
                <a:ea typeface="+mj-lt"/>
                <a:cs typeface="+mj-lt"/>
              </a:rPr>
              <a:t>so that you may know and believe me</a:t>
            </a:r>
            <a:br>
              <a:rPr lang="en-US" sz="2400" dirty="0">
                <a:ea typeface="+mj-lt"/>
                <a:cs typeface="+mj-lt"/>
              </a:rPr>
            </a:br>
            <a:r>
              <a:rPr lang="en-US" sz="2400" dirty="0">
                <a:ea typeface="+mj-lt"/>
                <a:cs typeface="+mj-lt"/>
              </a:rPr>
              <a:t>    and understand that I am he.</a:t>
            </a:r>
            <a:br>
              <a:rPr lang="en-US" sz="2400" dirty="0">
                <a:ea typeface="+mj-lt"/>
                <a:cs typeface="+mj-lt"/>
              </a:rPr>
            </a:br>
            <a:r>
              <a:rPr lang="en-US" sz="2400" dirty="0">
                <a:ea typeface="+mj-lt"/>
                <a:cs typeface="+mj-lt"/>
              </a:rPr>
              <a:t>Before me no god was formed,</a:t>
            </a:r>
            <a:br>
              <a:rPr lang="en-US" sz="2400" dirty="0">
                <a:ea typeface="+mj-lt"/>
                <a:cs typeface="+mj-lt"/>
              </a:rPr>
            </a:br>
            <a:r>
              <a:rPr lang="en-US" sz="2400" dirty="0">
                <a:ea typeface="+mj-lt"/>
                <a:cs typeface="+mj-lt"/>
              </a:rPr>
              <a:t>    nor will there be one after me.</a:t>
            </a:r>
            <a:br>
              <a:rPr lang="en-US" sz="2400" dirty="0">
                <a:ea typeface="+mj-lt"/>
                <a:cs typeface="+mj-lt"/>
              </a:rPr>
            </a:br>
            <a:r>
              <a:rPr lang="en-US" sz="2400" dirty="0">
                <a:ea typeface="+mj-lt"/>
                <a:cs typeface="+mj-lt"/>
              </a:rPr>
              <a:t>11 I, even I, am the </a:t>
            </a:r>
            <a:r>
              <a:rPr lang="en-US" sz="2400" cap="small" dirty="0">
                <a:ea typeface="+mj-lt"/>
                <a:cs typeface="+mj-lt"/>
              </a:rPr>
              <a:t>Lord</a:t>
            </a:r>
            <a:r>
              <a:rPr lang="en-US" sz="2400" dirty="0">
                <a:ea typeface="+mj-lt"/>
                <a:cs typeface="+mj-lt"/>
              </a:rPr>
              <a:t>,</a:t>
            </a:r>
            <a:br>
              <a:rPr lang="en-US" sz="2400" dirty="0">
                <a:ea typeface="+mj-lt"/>
                <a:cs typeface="+mj-lt"/>
              </a:rPr>
            </a:br>
            <a:r>
              <a:rPr lang="en-US" sz="2400" dirty="0">
                <a:ea typeface="+mj-lt"/>
                <a:cs typeface="+mj-lt"/>
              </a:rPr>
              <a:t>    and apart from me there is no savior.</a:t>
            </a:r>
            <a:endParaRPr lang="en-US" sz="2400" dirty="0">
              <a:solidFill>
                <a:srgbClr val="FFFFFF"/>
              </a:solidFill>
              <a:latin typeface="Century Gothic"/>
            </a:endParaRPr>
          </a:p>
          <a:p>
            <a:pPr>
              <a:buClr>
                <a:srgbClr val="8AD0D6"/>
              </a:buClr>
            </a:pPr>
            <a:endParaRPr lang="en-US" sz="2400" dirty="0">
              <a:solidFill>
                <a:srgbClr val="000000"/>
              </a:solidFill>
              <a:latin typeface="system-ui"/>
            </a:endParaRPr>
          </a:p>
        </p:txBody>
      </p:sp>
    </p:spTree>
    <p:extLst>
      <p:ext uri="{BB962C8B-B14F-4D97-AF65-F5344CB8AC3E}">
        <p14:creationId xmlns:p14="http://schemas.microsoft.com/office/powerpoint/2010/main" val="343377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29EB-825F-4B00-AC91-AC435CC94229}"/>
              </a:ext>
            </a:extLst>
          </p:cNvPr>
          <p:cNvSpPr>
            <a:spLocks noGrp="1"/>
          </p:cNvSpPr>
          <p:nvPr>
            <p:ph type="title"/>
          </p:nvPr>
        </p:nvSpPr>
        <p:spPr/>
        <p:txBody>
          <a:bodyPr/>
          <a:lstStyle/>
          <a:p>
            <a:pPr algn="ctr"/>
            <a:r>
              <a:rPr lang="en-US" dirty="0">
                <a:solidFill>
                  <a:schemeClr val="accent3"/>
                </a:solidFill>
              </a:rPr>
              <a:t>Claims so far</a:t>
            </a:r>
          </a:p>
        </p:txBody>
      </p:sp>
      <p:sp>
        <p:nvSpPr>
          <p:cNvPr id="3" name="Content Placeholder 2">
            <a:extLst>
              <a:ext uri="{FF2B5EF4-FFF2-40B4-BE49-F238E27FC236}">
                <a16:creationId xmlns:a16="http://schemas.microsoft.com/office/drawing/2014/main" id="{3B2A953E-3841-42B4-8C43-8FCB82C317A0}"/>
              </a:ext>
            </a:extLst>
          </p:cNvPr>
          <p:cNvSpPr>
            <a:spLocks noGrp="1"/>
          </p:cNvSpPr>
          <p:nvPr>
            <p:ph sz="half" idx="1"/>
          </p:nvPr>
        </p:nvSpPr>
        <p:spPr/>
        <p:txBody>
          <a:bodyPr>
            <a:normAutofit/>
          </a:bodyPr>
          <a:lstStyle/>
          <a:p>
            <a:r>
              <a:rPr lang="en-US" sz="2400" dirty="0"/>
              <a:t>Jesus is the Logos</a:t>
            </a:r>
          </a:p>
          <a:p>
            <a:r>
              <a:rPr lang="en-US" sz="2400" dirty="0"/>
              <a:t>He is the Messiah</a:t>
            </a:r>
          </a:p>
          <a:p>
            <a:r>
              <a:rPr lang="en-US" sz="2400" dirty="0"/>
              <a:t>He is the bread of life</a:t>
            </a:r>
          </a:p>
          <a:p>
            <a:r>
              <a:rPr lang="en-US" sz="2400" dirty="0"/>
              <a:t>He is the light</a:t>
            </a:r>
          </a:p>
          <a:p>
            <a:r>
              <a:rPr lang="en-US" sz="2400" dirty="0"/>
              <a:t>He is the Son of God</a:t>
            </a:r>
          </a:p>
          <a:p>
            <a:r>
              <a:rPr lang="en-US" sz="2400" dirty="0"/>
              <a:t>He is the Son of Man</a:t>
            </a:r>
          </a:p>
          <a:p>
            <a:r>
              <a:rPr lang="en-US" sz="2400" dirty="0"/>
              <a:t>He has good testimony about his identity</a:t>
            </a:r>
          </a:p>
        </p:txBody>
      </p:sp>
      <p:pic>
        <p:nvPicPr>
          <p:cNvPr id="1026" name="Picture 2">
            <a:extLst>
              <a:ext uri="{FF2B5EF4-FFF2-40B4-BE49-F238E27FC236}">
                <a16:creationId xmlns:a16="http://schemas.microsoft.com/office/drawing/2014/main" id="{14841179-E2D9-4C4A-BFF9-B241E1842C9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99325" y="2055813"/>
            <a:ext cx="3906488"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4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2CF7BD-AB04-4A1D-9782-14082EFC8B6E}"/>
              </a:ext>
            </a:extLst>
          </p:cNvPr>
          <p:cNvSpPr>
            <a:spLocks noGrp="1"/>
          </p:cNvSpPr>
          <p:nvPr>
            <p:ph type="title"/>
          </p:nvPr>
        </p:nvSpPr>
        <p:spPr/>
        <p:txBody>
          <a:bodyPr/>
          <a:lstStyle/>
          <a:p>
            <a:r>
              <a:rPr lang="en-US" dirty="0">
                <a:solidFill>
                  <a:schemeClr val="accent3"/>
                </a:solidFill>
              </a:rPr>
              <a:t>Textual Criticism</a:t>
            </a:r>
          </a:p>
        </p:txBody>
      </p:sp>
      <p:sp>
        <p:nvSpPr>
          <p:cNvPr id="8" name="Content Placeholder 7">
            <a:extLst>
              <a:ext uri="{FF2B5EF4-FFF2-40B4-BE49-F238E27FC236}">
                <a16:creationId xmlns:a16="http://schemas.microsoft.com/office/drawing/2014/main" id="{B78E9681-8E6D-46D4-988C-5C1C72127D55}"/>
              </a:ext>
            </a:extLst>
          </p:cNvPr>
          <p:cNvSpPr>
            <a:spLocks noGrp="1"/>
          </p:cNvSpPr>
          <p:nvPr>
            <p:ph sz="half" idx="1"/>
          </p:nvPr>
        </p:nvSpPr>
        <p:spPr/>
        <p:txBody>
          <a:bodyPr>
            <a:normAutofit lnSpcReduction="10000"/>
          </a:bodyPr>
          <a:lstStyle/>
          <a:p>
            <a:r>
              <a:rPr lang="en-US" sz="2400" dirty="0"/>
              <a:t>We have copies of copies of copies, etc. and not the autographs.</a:t>
            </a:r>
          </a:p>
          <a:p>
            <a:r>
              <a:rPr lang="en-US" sz="2400" dirty="0"/>
              <a:t>We have texts from different eras and geographical locations.</a:t>
            </a:r>
          </a:p>
          <a:p>
            <a:r>
              <a:rPr lang="en-US" sz="2400" b="1" i="1" dirty="0"/>
              <a:t>How do we determine the “best “ reading?</a:t>
            </a:r>
          </a:p>
          <a:p>
            <a:endParaRPr lang="en-US" dirty="0"/>
          </a:p>
        </p:txBody>
      </p:sp>
      <p:sp>
        <p:nvSpPr>
          <p:cNvPr id="9" name="Content Placeholder 8">
            <a:extLst>
              <a:ext uri="{FF2B5EF4-FFF2-40B4-BE49-F238E27FC236}">
                <a16:creationId xmlns:a16="http://schemas.microsoft.com/office/drawing/2014/main" id="{0BF34AA0-4278-46E9-82EF-7A32F277F3B8}"/>
              </a:ext>
            </a:extLst>
          </p:cNvPr>
          <p:cNvSpPr>
            <a:spLocks noGrp="1"/>
          </p:cNvSpPr>
          <p:nvPr>
            <p:ph sz="half" idx="2"/>
          </p:nvPr>
        </p:nvSpPr>
        <p:spPr/>
        <p:txBody>
          <a:bodyPr>
            <a:normAutofit lnSpcReduction="10000"/>
          </a:bodyPr>
          <a:lstStyle/>
          <a:p>
            <a:r>
              <a:rPr lang="en-US" dirty="0"/>
              <a:t>John 5:3 </a:t>
            </a:r>
            <a:r>
              <a:rPr lang="en-US" b="0" i="0" dirty="0">
                <a:solidFill>
                  <a:srgbClr val="000000"/>
                </a:solidFill>
                <a:effectLst/>
                <a:latin typeface="system-ui"/>
              </a:rPr>
              <a:t>In these lay many invalids—blind, lame, and paralyzed.</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c"/>
              </a:rPr>
              <a:t>c</a:t>
            </a:r>
            <a:r>
              <a:rPr lang="en-US" b="0" i="0" baseline="30000" dirty="0">
                <a:solidFill>
                  <a:srgbClr val="000000"/>
                </a:solidFill>
                <a:effectLst/>
                <a:latin typeface="system-ui"/>
              </a:rPr>
              <a:t>]</a:t>
            </a:r>
            <a:r>
              <a:rPr lang="en-US" b="0" i="0" dirty="0">
                <a:solidFill>
                  <a:srgbClr val="000000"/>
                </a:solidFill>
                <a:effectLst/>
                <a:latin typeface="system-ui"/>
              </a:rPr>
              <a:t> </a:t>
            </a:r>
            <a:r>
              <a:rPr lang="en-US" b="1" i="0" baseline="30000" dirty="0">
                <a:solidFill>
                  <a:srgbClr val="000000"/>
                </a:solidFill>
                <a:effectLst/>
                <a:latin typeface="system-ui"/>
              </a:rPr>
              <a:t>5 </a:t>
            </a:r>
            <a:r>
              <a:rPr lang="en-US" b="0" i="0" dirty="0">
                <a:solidFill>
                  <a:srgbClr val="000000"/>
                </a:solidFill>
                <a:effectLst/>
                <a:latin typeface="system-ui"/>
              </a:rPr>
              <a:t>One man was there who had been ill for thirty-eight years</a:t>
            </a:r>
          </a:p>
          <a:p>
            <a:endParaRPr lang="en-US" dirty="0">
              <a:solidFill>
                <a:srgbClr val="000000"/>
              </a:solidFill>
              <a:latin typeface="system-ui"/>
            </a:endParaRPr>
          </a:p>
          <a:p>
            <a:r>
              <a:rPr lang="en-US" b="0" i="0" dirty="0">
                <a:solidFill>
                  <a:srgbClr val="000000"/>
                </a:solidFill>
                <a:effectLst/>
                <a:latin typeface="system-ui"/>
              </a:rPr>
              <a:t> </a:t>
            </a:r>
            <a:r>
              <a:rPr lang="en-US" dirty="0">
                <a:solidFill>
                  <a:schemeClr val="tx2"/>
                </a:solidFill>
                <a:latin typeface="system-ui"/>
              </a:rPr>
              <a:t>J</a:t>
            </a:r>
            <a:r>
              <a:rPr lang="en-US" b="0" i="0" dirty="0">
                <a:solidFill>
                  <a:schemeClr val="tx2"/>
                </a:solidFill>
                <a:effectLst/>
                <a:latin typeface="system-ui"/>
              </a:rPr>
              <a:t>ohn 5:3 </a:t>
            </a:r>
            <a:r>
              <a:rPr lang="en-US" dirty="0">
                <a:solidFill>
                  <a:srgbClr val="000000"/>
                </a:solidFill>
                <a:latin typeface="system-ui"/>
              </a:rPr>
              <a:t>In </a:t>
            </a:r>
            <a:r>
              <a:rPr lang="en-US" b="0" i="0" dirty="0">
                <a:solidFill>
                  <a:srgbClr val="000000"/>
                </a:solidFill>
                <a:effectLst/>
                <a:latin typeface="system-ui"/>
              </a:rPr>
              <a:t>these lay a great multitude of sick people, blind, lame, paralyzed, waiting for the moving of the water. </a:t>
            </a:r>
            <a:r>
              <a:rPr lang="en-US" b="1" i="0" baseline="30000" dirty="0">
                <a:solidFill>
                  <a:srgbClr val="000000"/>
                </a:solidFill>
                <a:effectLst/>
                <a:latin typeface="system-ui"/>
              </a:rPr>
              <a:t>4 </a:t>
            </a:r>
            <a:r>
              <a:rPr lang="en-US" b="0" i="0" u="sng" dirty="0">
                <a:solidFill>
                  <a:srgbClr val="000000"/>
                </a:solidFill>
                <a:effectLst/>
                <a:latin typeface="system-ui"/>
              </a:rPr>
              <a:t>For an angel went down at a certain time into the pool and stirred up the water; then whoever stepped in first, after the stirring of the water, was made well of whatever disease he had. </a:t>
            </a:r>
            <a:r>
              <a:rPr lang="en-US" b="1" i="0" baseline="30000" dirty="0">
                <a:solidFill>
                  <a:srgbClr val="000000"/>
                </a:solidFill>
                <a:effectLst/>
                <a:latin typeface="system-ui"/>
              </a:rPr>
              <a:t>5 </a:t>
            </a:r>
            <a:r>
              <a:rPr lang="en-US" b="0" i="0" dirty="0">
                <a:solidFill>
                  <a:srgbClr val="000000"/>
                </a:solidFill>
                <a:effectLst/>
                <a:latin typeface="system-ui"/>
              </a:rPr>
              <a:t>Now a certain man was there who had an infirmity thirty-eight years.</a:t>
            </a:r>
            <a:endParaRPr lang="en-US" dirty="0"/>
          </a:p>
        </p:txBody>
      </p:sp>
    </p:spTree>
    <p:extLst>
      <p:ext uri="{BB962C8B-B14F-4D97-AF65-F5344CB8AC3E}">
        <p14:creationId xmlns:p14="http://schemas.microsoft.com/office/powerpoint/2010/main" val="97675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D3C2-E78A-4096-A1CC-94BA95D8E824}"/>
              </a:ext>
            </a:extLst>
          </p:cNvPr>
          <p:cNvSpPr>
            <a:spLocks noGrp="1"/>
          </p:cNvSpPr>
          <p:nvPr>
            <p:ph type="title"/>
          </p:nvPr>
        </p:nvSpPr>
        <p:spPr/>
        <p:txBody>
          <a:bodyPr/>
          <a:lstStyle/>
          <a:p>
            <a:r>
              <a:rPr lang="en-US" dirty="0">
                <a:solidFill>
                  <a:schemeClr val="accent3"/>
                </a:solidFill>
              </a:rPr>
              <a:t>The Pericope </a:t>
            </a:r>
            <a:r>
              <a:rPr lang="en-US" dirty="0" err="1">
                <a:solidFill>
                  <a:schemeClr val="accent3"/>
                </a:solidFill>
              </a:rPr>
              <a:t>Adulterae</a:t>
            </a:r>
            <a:endParaRPr lang="en-US" dirty="0">
              <a:solidFill>
                <a:schemeClr val="accent3"/>
              </a:solidFill>
            </a:endParaRPr>
          </a:p>
        </p:txBody>
      </p:sp>
      <p:sp>
        <p:nvSpPr>
          <p:cNvPr id="3" name="Content Placeholder 2">
            <a:extLst>
              <a:ext uri="{FF2B5EF4-FFF2-40B4-BE49-F238E27FC236}">
                <a16:creationId xmlns:a16="http://schemas.microsoft.com/office/drawing/2014/main" id="{8C6950AA-3FAA-4202-AB2E-005435B58708}"/>
              </a:ext>
            </a:extLst>
          </p:cNvPr>
          <p:cNvSpPr>
            <a:spLocks noGrp="1"/>
          </p:cNvSpPr>
          <p:nvPr>
            <p:ph sz="half" idx="1"/>
          </p:nvPr>
        </p:nvSpPr>
        <p:spPr/>
        <p:txBody>
          <a:bodyPr/>
          <a:lstStyle/>
          <a:p>
            <a:r>
              <a:rPr lang="en-US" dirty="0"/>
              <a:t>John 7:53-8:11 is one of the biggest textual problems in the NT.</a:t>
            </a:r>
          </a:p>
          <a:p>
            <a:r>
              <a:rPr lang="en-US" dirty="0"/>
              <a:t>It is not found in any Greek text of the Gospel until circa 900 AD.</a:t>
            </a:r>
          </a:p>
          <a:p>
            <a:r>
              <a:rPr lang="en-US" dirty="0"/>
              <a:t>It does show up in the Latin West much earlier. </a:t>
            </a:r>
          </a:p>
          <a:p>
            <a:r>
              <a:rPr lang="en-US" dirty="0"/>
              <a:t>The language is more like Luke than John.</a:t>
            </a:r>
          </a:p>
          <a:p>
            <a:r>
              <a:rPr lang="en-US" i="1" u="sng" dirty="0"/>
              <a:t>Why isn’t it in the early Greek manuscripts?</a:t>
            </a:r>
          </a:p>
        </p:txBody>
      </p:sp>
      <p:pic>
        <p:nvPicPr>
          <p:cNvPr id="2050" name="Picture 2" descr="Reception of Jesus in Early Christianity, Conference. Some Questions. –  Vridar">
            <a:extLst>
              <a:ext uri="{FF2B5EF4-FFF2-40B4-BE49-F238E27FC236}">
                <a16:creationId xmlns:a16="http://schemas.microsoft.com/office/drawing/2014/main" id="{813118C9-4BB4-4A58-AC7E-2A0FA86BFB0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07125" y="1853248"/>
            <a:ext cx="4395788" cy="306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2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66DE9-C7E1-4247-87B3-7E3303B7F74E}"/>
              </a:ext>
            </a:extLst>
          </p:cNvPr>
          <p:cNvSpPr>
            <a:spLocks noGrp="1"/>
          </p:cNvSpPr>
          <p:nvPr>
            <p:ph type="title"/>
          </p:nvPr>
        </p:nvSpPr>
        <p:spPr/>
        <p:txBody>
          <a:bodyPr/>
          <a:lstStyle/>
          <a:p>
            <a:r>
              <a:rPr lang="en-US" dirty="0">
                <a:solidFill>
                  <a:schemeClr val="accent3"/>
                </a:solidFill>
              </a:rPr>
              <a:t>The Pericope </a:t>
            </a:r>
            <a:r>
              <a:rPr lang="en-US" dirty="0" err="1">
                <a:solidFill>
                  <a:schemeClr val="accent3"/>
                </a:solidFill>
              </a:rPr>
              <a:t>Adulterae</a:t>
            </a:r>
            <a:endParaRPr lang="en-US" dirty="0">
              <a:solidFill>
                <a:schemeClr val="accent3"/>
              </a:solidFill>
            </a:endParaRPr>
          </a:p>
        </p:txBody>
      </p:sp>
      <p:sp>
        <p:nvSpPr>
          <p:cNvPr id="6" name="Content Placeholder 5">
            <a:extLst>
              <a:ext uri="{FF2B5EF4-FFF2-40B4-BE49-F238E27FC236}">
                <a16:creationId xmlns:a16="http://schemas.microsoft.com/office/drawing/2014/main" id="{4A85E0F0-976E-40B6-BB2D-C94C0CA1167D}"/>
              </a:ext>
            </a:extLst>
          </p:cNvPr>
          <p:cNvSpPr>
            <a:spLocks noGrp="1"/>
          </p:cNvSpPr>
          <p:nvPr>
            <p:ph idx="1"/>
          </p:nvPr>
        </p:nvSpPr>
        <p:spPr/>
        <p:txBody>
          <a:bodyPr>
            <a:normAutofit fontScale="92500" lnSpcReduction="10000"/>
          </a:bodyPr>
          <a:lstStyle/>
          <a:p>
            <a:pPr algn="l"/>
            <a:r>
              <a:rPr lang="en-US" sz="2800" b="1" i="0" dirty="0">
                <a:solidFill>
                  <a:srgbClr val="000000"/>
                </a:solidFill>
                <a:effectLst/>
                <a:latin typeface="system-ui"/>
              </a:rPr>
              <a:t>John 8:1 </a:t>
            </a:r>
            <a:r>
              <a:rPr lang="en-US" sz="2800" b="1" i="0" baseline="30000" dirty="0">
                <a:solidFill>
                  <a:srgbClr val="000000"/>
                </a:solidFill>
                <a:effectLst/>
                <a:latin typeface="system-ui"/>
              </a:rPr>
              <a:t> </a:t>
            </a:r>
            <a:r>
              <a:rPr lang="en-US" sz="2800" b="0" i="0" dirty="0">
                <a:effectLst/>
                <a:latin typeface="system-ui"/>
              </a:rPr>
              <a:t>Jesus went to the Mount of Olives. </a:t>
            </a:r>
            <a:r>
              <a:rPr lang="en-US" sz="2800" b="1" i="0" baseline="30000" dirty="0">
                <a:effectLst/>
                <a:latin typeface="system-ui"/>
              </a:rPr>
              <a:t>2 </a:t>
            </a:r>
            <a:r>
              <a:rPr lang="en-US" sz="2800" b="0" i="0" dirty="0">
                <a:effectLst/>
                <a:latin typeface="system-ui"/>
              </a:rPr>
              <a:t>Early in the morning he came again to the temple. All the people came to him and he sat down and began to teach them. </a:t>
            </a:r>
            <a:r>
              <a:rPr lang="en-US" sz="2800" b="1" i="0" baseline="30000" dirty="0">
                <a:effectLst/>
                <a:latin typeface="system-ui"/>
              </a:rPr>
              <a:t>3 </a:t>
            </a:r>
            <a:r>
              <a:rPr lang="en-US" sz="2800" b="0" i="0" dirty="0">
                <a:effectLst/>
                <a:latin typeface="system-ui"/>
              </a:rPr>
              <a:t>The scribes and the Pharisees brought a woman who had been caught in adultery; and making her stand before all of them, </a:t>
            </a:r>
            <a:r>
              <a:rPr lang="en-US" sz="2800" b="1" i="0" baseline="30000" dirty="0">
                <a:effectLst/>
                <a:latin typeface="system-ui"/>
              </a:rPr>
              <a:t>4 </a:t>
            </a:r>
            <a:r>
              <a:rPr lang="en-US" sz="2800" b="0" i="0" dirty="0">
                <a:effectLst/>
                <a:latin typeface="system-ui"/>
              </a:rPr>
              <a:t>they said to him, “Teacher, this woman was caught in the very act of committing adultery. </a:t>
            </a:r>
            <a:r>
              <a:rPr lang="en-US" sz="2800" b="1" i="0" baseline="30000" dirty="0">
                <a:effectLst/>
                <a:latin typeface="system-ui"/>
              </a:rPr>
              <a:t>5 </a:t>
            </a:r>
            <a:r>
              <a:rPr lang="en-US" sz="2800" b="0" i="0" dirty="0">
                <a:effectLst/>
                <a:latin typeface="system-ui"/>
              </a:rPr>
              <a:t>Now in the law Moses commanded us to stone such women. Now what do you say?” </a:t>
            </a:r>
            <a:r>
              <a:rPr lang="en-US" sz="2800" b="1" i="0" baseline="30000" dirty="0">
                <a:effectLst/>
                <a:latin typeface="system-ui"/>
              </a:rPr>
              <a:t>6 </a:t>
            </a:r>
            <a:r>
              <a:rPr lang="en-US" sz="2800" b="0" i="0" dirty="0">
                <a:effectLst/>
                <a:latin typeface="system-ui"/>
              </a:rPr>
              <a:t>They said this to test him, so that they might have some charge to bring against him. Jesus bent down and wrote with his finger on the ground. </a:t>
            </a:r>
            <a:endParaRPr lang="en-US" sz="2800" dirty="0"/>
          </a:p>
        </p:txBody>
      </p:sp>
    </p:spTree>
    <p:extLst>
      <p:ext uri="{BB962C8B-B14F-4D97-AF65-F5344CB8AC3E}">
        <p14:creationId xmlns:p14="http://schemas.microsoft.com/office/powerpoint/2010/main" val="63383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66DE9-C7E1-4247-87B3-7E3303B7F74E}"/>
              </a:ext>
            </a:extLst>
          </p:cNvPr>
          <p:cNvSpPr>
            <a:spLocks noGrp="1"/>
          </p:cNvSpPr>
          <p:nvPr>
            <p:ph type="title"/>
          </p:nvPr>
        </p:nvSpPr>
        <p:spPr/>
        <p:txBody>
          <a:bodyPr/>
          <a:lstStyle/>
          <a:p>
            <a:r>
              <a:rPr lang="en-US" dirty="0">
                <a:solidFill>
                  <a:schemeClr val="accent3"/>
                </a:solidFill>
              </a:rPr>
              <a:t>The Pericope </a:t>
            </a:r>
            <a:r>
              <a:rPr lang="en-US" dirty="0" err="1">
                <a:solidFill>
                  <a:schemeClr val="accent3"/>
                </a:solidFill>
              </a:rPr>
              <a:t>Adulterae</a:t>
            </a:r>
            <a:endParaRPr lang="en-US" dirty="0">
              <a:solidFill>
                <a:schemeClr val="accent3"/>
              </a:solidFill>
            </a:endParaRPr>
          </a:p>
        </p:txBody>
      </p:sp>
      <p:sp>
        <p:nvSpPr>
          <p:cNvPr id="6" name="Content Placeholder 5">
            <a:extLst>
              <a:ext uri="{FF2B5EF4-FFF2-40B4-BE49-F238E27FC236}">
                <a16:creationId xmlns:a16="http://schemas.microsoft.com/office/drawing/2014/main" id="{4A85E0F0-976E-40B6-BB2D-C94C0CA1167D}"/>
              </a:ext>
            </a:extLst>
          </p:cNvPr>
          <p:cNvSpPr>
            <a:spLocks noGrp="1"/>
          </p:cNvSpPr>
          <p:nvPr>
            <p:ph idx="1"/>
          </p:nvPr>
        </p:nvSpPr>
        <p:spPr/>
        <p:txBody>
          <a:bodyPr>
            <a:normAutofit/>
          </a:bodyPr>
          <a:lstStyle/>
          <a:p>
            <a:pPr algn="l"/>
            <a:r>
              <a:rPr lang="en-US" sz="2800" b="1" i="0" dirty="0">
                <a:solidFill>
                  <a:srgbClr val="000000"/>
                </a:solidFill>
                <a:effectLst/>
                <a:latin typeface="system-ui"/>
              </a:rPr>
              <a:t>John 8:7 </a:t>
            </a:r>
            <a:r>
              <a:rPr lang="en-US" sz="2800" b="1" i="0" baseline="30000" dirty="0">
                <a:solidFill>
                  <a:srgbClr val="000000"/>
                </a:solidFill>
                <a:effectLst/>
                <a:latin typeface="system-ui"/>
              </a:rPr>
              <a:t> </a:t>
            </a:r>
            <a:r>
              <a:rPr lang="en-US" sz="2400" b="0" i="0" dirty="0">
                <a:effectLst/>
                <a:latin typeface="system-ui"/>
              </a:rPr>
              <a:t>When they kept on questioning him, he straightened up and said to them, “Let anyone among you who is without sin be the first to throw a stone at her.” </a:t>
            </a:r>
            <a:r>
              <a:rPr lang="en-US" sz="2400" b="1" i="0" baseline="30000" dirty="0">
                <a:effectLst/>
                <a:latin typeface="system-ui"/>
              </a:rPr>
              <a:t>8 </a:t>
            </a:r>
            <a:r>
              <a:rPr lang="en-US" sz="2400" b="0" i="0" dirty="0">
                <a:effectLst/>
                <a:latin typeface="system-ui"/>
              </a:rPr>
              <a:t>And once again he bent down and wrote on the ground. </a:t>
            </a:r>
            <a:r>
              <a:rPr lang="en-US" sz="2400" b="1" i="0" baseline="30000" dirty="0">
                <a:effectLst/>
                <a:latin typeface="system-ui"/>
              </a:rPr>
              <a:t>9 </a:t>
            </a:r>
            <a:r>
              <a:rPr lang="en-US" sz="2400" b="0" i="0" dirty="0">
                <a:effectLst/>
                <a:latin typeface="system-ui"/>
              </a:rPr>
              <a:t>When they heard it, they went away, one by one, beginning with the elders; and Jesus was left alone with the woman standing before him. </a:t>
            </a:r>
            <a:r>
              <a:rPr lang="en-US" sz="2400" b="1" i="0" baseline="30000" dirty="0">
                <a:effectLst/>
                <a:latin typeface="system-ui"/>
              </a:rPr>
              <a:t>10 </a:t>
            </a:r>
            <a:r>
              <a:rPr lang="en-US" sz="2400" b="0" i="0" dirty="0">
                <a:effectLst/>
                <a:latin typeface="system-ui"/>
              </a:rPr>
              <a:t>Jesus straightened up and said to her, “Woman, where are they? Has no one condemned you?” </a:t>
            </a:r>
            <a:r>
              <a:rPr lang="en-US" sz="2400" b="1" i="0" baseline="30000" dirty="0">
                <a:effectLst/>
                <a:latin typeface="system-ui"/>
              </a:rPr>
              <a:t>11 </a:t>
            </a:r>
            <a:r>
              <a:rPr lang="en-US" sz="2400" b="0" i="0" dirty="0">
                <a:effectLst/>
                <a:latin typeface="system-ui"/>
              </a:rPr>
              <a:t>She said, “No one, sir.” And Jesus said, “Neither do I condemn you. Go your way, and from now on do not sin again.”</a:t>
            </a:r>
            <a:endParaRPr lang="en-US" sz="2800" dirty="0"/>
          </a:p>
        </p:txBody>
      </p:sp>
    </p:spTree>
    <p:extLst>
      <p:ext uri="{BB962C8B-B14F-4D97-AF65-F5344CB8AC3E}">
        <p14:creationId xmlns:p14="http://schemas.microsoft.com/office/powerpoint/2010/main" val="297236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0A35-CF52-4211-AE50-EED037CA3663}"/>
              </a:ext>
            </a:extLst>
          </p:cNvPr>
          <p:cNvSpPr>
            <a:spLocks noGrp="1"/>
          </p:cNvSpPr>
          <p:nvPr>
            <p:ph type="title"/>
          </p:nvPr>
        </p:nvSpPr>
        <p:spPr/>
        <p:txBody>
          <a:bodyPr/>
          <a:lstStyle/>
          <a:p>
            <a:r>
              <a:rPr lang="en-US" dirty="0">
                <a:solidFill>
                  <a:schemeClr val="accent3"/>
                </a:solidFill>
              </a:rPr>
              <a:t>The Light of the World</a:t>
            </a:r>
          </a:p>
        </p:txBody>
      </p:sp>
      <p:sp>
        <p:nvSpPr>
          <p:cNvPr id="3" name="Content Placeholder 2">
            <a:extLst>
              <a:ext uri="{FF2B5EF4-FFF2-40B4-BE49-F238E27FC236}">
                <a16:creationId xmlns:a16="http://schemas.microsoft.com/office/drawing/2014/main" id="{C76FA701-F8B8-47EB-865C-2E8E4C3DA5C3}"/>
              </a:ext>
            </a:extLst>
          </p:cNvPr>
          <p:cNvSpPr>
            <a:spLocks noGrp="1"/>
          </p:cNvSpPr>
          <p:nvPr>
            <p:ph idx="1"/>
          </p:nvPr>
        </p:nvSpPr>
        <p:spPr/>
        <p:txBody>
          <a:bodyPr>
            <a:normAutofit fontScale="92500"/>
          </a:bodyPr>
          <a:lstStyle/>
          <a:p>
            <a:r>
              <a:rPr lang="en-US" sz="2800" b="0" i="0" dirty="0">
                <a:effectLst/>
                <a:latin typeface="system-ui"/>
              </a:rPr>
              <a:t>You judge by human </a:t>
            </a:r>
            <a:r>
              <a:rPr lang="en-US" sz="2800" b="0" i="0" dirty="0" err="1">
                <a:effectLst/>
                <a:latin typeface="system-ui"/>
              </a:rPr>
              <a:t>standards;I</a:t>
            </a:r>
            <a:r>
              <a:rPr lang="en-US" sz="2800" b="0" i="0" dirty="0">
                <a:effectLst/>
                <a:latin typeface="system-ui"/>
              </a:rPr>
              <a:t> judge no one. </a:t>
            </a:r>
            <a:r>
              <a:rPr lang="en-US" sz="2800" b="1" i="0" baseline="30000" dirty="0">
                <a:effectLst/>
                <a:latin typeface="system-ui"/>
              </a:rPr>
              <a:t>16 </a:t>
            </a:r>
            <a:r>
              <a:rPr lang="en-US" sz="2800" b="0" i="0" dirty="0">
                <a:effectLst/>
                <a:latin typeface="system-ui"/>
              </a:rPr>
              <a:t>Yet even if I do judge, my judgment is valid; for it is not I alone who judge, but I and the Father who sent me. </a:t>
            </a:r>
            <a:r>
              <a:rPr lang="en-US" sz="2800" b="1" i="0" baseline="30000" dirty="0">
                <a:effectLst/>
                <a:latin typeface="system-ui"/>
              </a:rPr>
              <a:t>17 </a:t>
            </a:r>
            <a:r>
              <a:rPr lang="en-US" sz="2800" b="0" i="0" dirty="0">
                <a:effectLst/>
                <a:latin typeface="system-ui"/>
              </a:rPr>
              <a:t>In your law it is written that the testimony of two witnesses is valid. </a:t>
            </a:r>
            <a:r>
              <a:rPr lang="en-US" sz="2800" b="1" i="0" baseline="30000" dirty="0">
                <a:effectLst/>
                <a:latin typeface="system-ui"/>
              </a:rPr>
              <a:t>18 </a:t>
            </a:r>
            <a:r>
              <a:rPr lang="en-US" sz="2800" b="0" i="0" dirty="0">
                <a:effectLst/>
                <a:latin typeface="system-ui"/>
              </a:rPr>
              <a:t>I testify on my own behalf, and the Father who sent me testifies on my behalf.” </a:t>
            </a:r>
            <a:r>
              <a:rPr lang="en-US" sz="2800" b="1" i="0" baseline="30000" dirty="0">
                <a:effectLst/>
                <a:latin typeface="system-ui"/>
              </a:rPr>
              <a:t>19 </a:t>
            </a:r>
            <a:r>
              <a:rPr lang="en-US" sz="2800" b="0" i="0" dirty="0">
                <a:effectLst/>
                <a:latin typeface="system-ui"/>
              </a:rPr>
              <a:t>Then they said to him, “Where is your Father?” Jesus answered, “You know neither me nor my Father. If you knew me, you would know my Father also.” </a:t>
            </a:r>
            <a:r>
              <a:rPr lang="en-US" sz="2800" b="1" i="0" baseline="30000" dirty="0">
                <a:effectLst/>
                <a:latin typeface="system-ui"/>
              </a:rPr>
              <a:t>20 </a:t>
            </a:r>
            <a:r>
              <a:rPr lang="en-US" sz="2800" b="0" i="0" dirty="0">
                <a:effectLst/>
                <a:latin typeface="system-ui"/>
              </a:rPr>
              <a:t>He spoke these words while he was teaching in the treasury of the temple, but no one arrested him, because his hour had not yet come.</a:t>
            </a:r>
            <a:endParaRPr lang="en-US" sz="2800" dirty="0"/>
          </a:p>
        </p:txBody>
      </p:sp>
    </p:spTree>
    <p:extLst>
      <p:ext uri="{BB962C8B-B14F-4D97-AF65-F5344CB8AC3E}">
        <p14:creationId xmlns:p14="http://schemas.microsoft.com/office/powerpoint/2010/main" val="366870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FEA7-8931-426C-AFD5-96E5545CEDE8}"/>
              </a:ext>
            </a:extLst>
          </p:cNvPr>
          <p:cNvSpPr>
            <a:spLocks noGrp="1"/>
          </p:cNvSpPr>
          <p:nvPr>
            <p:ph type="title"/>
          </p:nvPr>
        </p:nvSpPr>
        <p:spPr/>
        <p:txBody>
          <a:bodyPr/>
          <a:lstStyle/>
          <a:p>
            <a:r>
              <a:rPr lang="en-US" dirty="0">
                <a:solidFill>
                  <a:schemeClr val="accent3"/>
                </a:solidFill>
              </a:rPr>
              <a:t>“The truth will make you free” </a:t>
            </a:r>
          </a:p>
        </p:txBody>
      </p:sp>
      <p:sp>
        <p:nvSpPr>
          <p:cNvPr id="3" name="Content Placeholder 2">
            <a:extLst>
              <a:ext uri="{FF2B5EF4-FFF2-40B4-BE49-F238E27FC236}">
                <a16:creationId xmlns:a16="http://schemas.microsoft.com/office/drawing/2014/main" id="{CD8FE32D-FDF6-42B2-A26C-CF11236F5F63}"/>
              </a:ext>
            </a:extLst>
          </p:cNvPr>
          <p:cNvSpPr>
            <a:spLocks noGrp="1"/>
          </p:cNvSpPr>
          <p:nvPr>
            <p:ph idx="1"/>
          </p:nvPr>
        </p:nvSpPr>
        <p:spPr/>
        <p:txBody>
          <a:bodyPr vert="horz" lIns="91440" tIns="45720" rIns="91440" bIns="45720" rtlCol="0" anchor="t">
            <a:normAutofit fontScale="92500"/>
          </a:bodyPr>
          <a:lstStyle/>
          <a:p>
            <a:pPr algn="l"/>
            <a:r>
              <a:rPr lang="en-US" sz="2400" b="0" i="0" dirty="0">
                <a:effectLst/>
                <a:latin typeface="system-ui"/>
              </a:rPr>
              <a:t>Then Jesus said to the Jews who had believed in him, “If you continue in my word, you are truly my disciples; </a:t>
            </a:r>
            <a:r>
              <a:rPr lang="en-US" sz="2400" b="1" i="0" baseline="30000" dirty="0">
                <a:effectLst/>
                <a:latin typeface="system-ui"/>
              </a:rPr>
              <a:t>32 </a:t>
            </a:r>
            <a:r>
              <a:rPr lang="en-US" sz="2400" b="0" i="0" dirty="0">
                <a:effectLst/>
                <a:latin typeface="system-ui"/>
              </a:rPr>
              <a:t>and you will know the truth, and the truth will make you free.” </a:t>
            </a:r>
            <a:r>
              <a:rPr lang="en-US" sz="2400" b="1" i="0" baseline="30000" dirty="0">
                <a:effectLst/>
                <a:latin typeface="system-ui"/>
              </a:rPr>
              <a:t>33 </a:t>
            </a:r>
            <a:r>
              <a:rPr lang="en-US" sz="2400" b="0" i="0" u="sng" dirty="0">
                <a:effectLst/>
                <a:latin typeface="system-ui"/>
              </a:rPr>
              <a:t>They answered him, “We are descendants of Abraham and have never been slaves to anyone. What do you mean by saying, ‘You will be made free’?”</a:t>
            </a:r>
            <a:r>
              <a:rPr lang="en-US" sz="2400" b="1" i="0" baseline="30000" dirty="0">
                <a:effectLst/>
                <a:latin typeface="system-ui"/>
              </a:rPr>
              <a:t>34 </a:t>
            </a:r>
            <a:r>
              <a:rPr lang="en-US" sz="2400" b="0" i="0" dirty="0">
                <a:effectLst/>
                <a:latin typeface="system-ui"/>
              </a:rPr>
              <a:t>Jesus answered them, “Very truly, I tell you, everyone who commits sin is a slave to sin. </a:t>
            </a:r>
            <a:r>
              <a:rPr lang="en-US" sz="2400" b="1" i="0" baseline="30000" dirty="0">
                <a:effectLst/>
                <a:latin typeface="system-ui"/>
              </a:rPr>
              <a:t>35 </a:t>
            </a:r>
            <a:r>
              <a:rPr lang="en-US" sz="2400" b="0" i="0" dirty="0">
                <a:effectLst/>
                <a:latin typeface="system-ui"/>
              </a:rPr>
              <a:t>The slave does not have a permanent place in the household; the son has a place there forever. </a:t>
            </a:r>
            <a:r>
              <a:rPr lang="en-US" sz="2400" b="1" i="0" baseline="30000" dirty="0">
                <a:effectLst/>
                <a:latin typeface="system-ui"/>
              </a:rPr>
              <a:t>36 </a:t>
            </a:r>
            <a:r>
              <a:rPr lang="en-US" sz="2400" b="0" i="0" dirty="0">
                <a:effectLst/>
                <a:latin typeface="system-ui"/>
              </a:rPr>
              <a:t>So if the Son makes you free, you will be free indeed. </a:t>
            </a:r>
            <a:r>
              <a:rPr lang="en-US" sz="2400" b="1" i="0" baseline="30000" dirty="0">
                <a:effectLst/>
                <a:latin typeface="system-ui"/>
              </a:rPr>
              <a:t>37 </a:t>
            </a:r>
            <a:r>
              <a:rPr lang="en-US" sz="2400" b="0" i="0" dirty="0">
                <a:effectLst/>
                <a:latin typeface="system-ui"/>
              </a:rPr>
              <a:t>I know that you are descendants of Abraham; yet you look for an opportunity to kill me, because there is no place in you for my word. </a:t>
            </a:r>
            <a:r>
              <a:rPr lang="en-US" sz="2400" b="1" i="0" baseline="30000" dirty="0">
                <a:effectLst/>
                <a:latin typeface="system-ui"/>
              </a:rPr>
              <a:t>38 </a:t>
            </a:r>
            <a:r>
              <a:rPr lang="en-US" sz="2400" b="0" i="0" dirty="0">
                <a:effectLst/>
                <a:latin typeface="system-ui"/>
              </a:rPr>
              <a:t>I declare what I have seen in the Father’s presence; as for you, you should do what you have heard from the Father</a:t>
            </a:r>
          </a:p>
          <a:p>
            <a:endParaRPr lang="en-US" dirty="0"/>
          </a:p>
        </p:txBody>
      </p:sp>
    </p:spTree>
    <p:extLst>
      <p:ext uri="{BB962C8B-B14F-4D97-AF65-F5344CB8AC3E}">
        <p14:creationId xmlns:p14="http://schemas.microsoft.com/office/powerpoint/2010/main" val="316666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FEA7-8931-426C-AFD5-96E5545CEDE8}"/>
              </a:ext>
            </a:extLst>
          </p:cNvPr>
          <p:cNvSpPr>
            <a:spLocks noGrp="1"/>
          </p:cNvSpPr>
          <p:nvPr>
            <p:ph type="title"/>
          </p:nvPr>
        </p:nvSpPr>
        <p:spPr/>
        <p:txBody>
          <a:bodyPr/>
          <a:lstStyle/>
          <a:p>
            <a:r>
              <a:rPr lang="en-US" dirty="0">
                <a:solidFill>
                  <a:schemeClr val="accent3"/>
                </a:solidFill>
              </a:rPr>
              <a:t>“The truth will make you free” </a:t>
            </a:r>
          </a:p>
        </p:txBody>
      </p:sp>
      <p:sp>
        <p:nvSpPr>
          <p:cNvPr id="3" name="Content Placeholder 2">
            <a:extLst>
              <a:ext uri="{FF2B5EF4-FFF2-40B4-BE49-F238E27FC236}">
                <a16:creationId xmlns:a16="http://schemas.microsoft.com/office/drawing/2014/main" id="{CD8FE32D-FDF6-42B2-A26C-CF11236F5F63}"/>
              </a:ext>
            </a:extLst>
          </p:cNvPr>
          <p:cNvSpPr>
            <a:spLocks noGrp="1"/>
          </p:cNvSpPr>
          <p:nvPr>
            <p:ph idx="1"/>
          </p:nvPr>
        </p:nvSpPr>
        <p:spPr/>
        <p:txBody>
          <a:bodyPr vert="horz" lIns="91440" tIns="45720" rIns="91440" bIns="45720" rtlCol="0" anchor="t">
            <a:normAutofit/>
          </a:bodyPr>
          <a:lstStyle/>
          <a:p>
            <a:r>
              <a:rPr lang="en-US" b="1" dirty="0">
                <a:ea typeface="+mj-lt"/>
                <a:cs typeface="+mj-lt"/>
              </a:rPr>
              <a:t>"Rabbi Akiva said: Even</a:t>
            </a:r>
            <a:r>
              <a:rPr lang="en-US" dirty="0">
                <a:ea typeface="+mj-lt"/>
                <a:cs typeface="+mj-lt"/>
              </a:rPr>
              <a:t> with regard to the </a:t>
            </a:r>
            <a:r>
              <a:rPr lang="en-US" b="1" dirty="0">
                <a:ea typeface="+mj-lt"/>
                <a:cs typeface="+mj-lt"/>
              </a:rPr>
              <a:t>poor among the Jewish people, they are viewed as though they were freemen who lost their property</a:t>
            </a:r>
            <a:r>
              <a:rPr lang="en-US" dirty="0">
                <a:ea typeface="+mj-lt"/>
                <a:cs typeface="+mj-lt"/>
              </a:rPr>
              <a:t> and were impoverished. And their humiliation is calculated according to this status, </a:t>
            </a:r>
            <a:r>
              <a:rPr lang="en-US" b="1" dirty="0">
                <a:ea typeface="+mj-lt"/>
                <a:cs typeface="+mj-lt"/>
              </a:rPr>
              <a:t>as they are the children of Abraham, Isaac, and Jacob,</a:t>
            </a:r>
            <a:r>
              <a:rPr lang="en-US" dirty="0">
                <a:ea typeface="+mj-lt"/>
                <a:cs typeface="+mj-lt"/>
              </a:rPr>
              <a:t> and are all of prominent lineage," </a:t>
            </a:r>
            <a:r>
              <a:rPr lang="en-US" i="1" dirty="0">
                <a:ea typeface="+mj-lt"/>
                <a:cs typeface="+mj-lt"/>
              </a:rPr>
              <a:t>m. Baba Kamma</a:t>
            </a:r>
            <a:r>
              <a:rPr lang="en-US" dirty="0">
                <a:ea typeface="+mj-lt"/>
                <a:cs typeface="+mj-lt"/>
              </a:rPr>
              <a:t> 8.6.</a:t>
            </a:r>
          </a:p>
          <a:p>
            <a:pPr>
              <a:buClr>
                <a:srgbClr val="8AD0D6"/>
              </a:buClr>
            </a:pPr>
            <a:endParaRPr lang="en-US" dirty="0"/>
          </a:p>
          <a:p>
            <a:pPr>
              <a:buClr>
                <a:srgbClr val="8AD0D6"/>
              </a:buClr>
            </a:pPr>
            <a:r>
              <a:rPr lang="en-US" dirty="0">
                <a:ea typeface="+mj-lt"/>
                <a:cs typeface="+mj-lt"/>
              </a:rPr>
              <a:t>"For, in actual fact, that person alone is free who has God for his/her leader; indeed, in my opinion, that person is even the ruler of all others, and has all the affairs of the earth committed to him, being, as it were, the viceroy of a great king, the mortal lieutenant of an immortal sovereign," Philo, </a:t>
            </a:r>
            <a:r>
              <a:rPr lang="en-US" i="1" dirty="0">
                <a:ea typeface="+mj-lt"/>
                <a:cs typeface="+mj-lt"/>
              </a:rPr>
              <a:t>Every Good Man is Free</a:t>
            </a:r>
            <a:r>
              <a:rPr lang="en-US" dirty="0">
                <a:ea typeface="+mj-lt"/>
                <a:cs typeface="+mj-lt"/>
              </a:rPr>
              <a:t>, 20.</a:t>
            </a:r>
            <a:endParaRPr lang="en-US" dirty="0"/>
          </a:p>
        </p:txBody>
      </p:sp>
    </p:spTree>
    <p:extLst>
      <p:ext uri="{BB962C8B-B14F-4D97-AF65-F5344CB8AC3E}">
        <p14:creationId xmlns:p14="http://schemas.microsoft.com/office/powerpoint/2010/main" val="3542311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1738</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system-ui</vt:lpstr>
      <vt:lpstr>Wingdings 3</vt:lpstr>
      <vt:lpstr>Ion</vt:lpstr>
      <vt:lpstr>The Light of the World</vt:lpstr>
      <vt:lpstr>Claims so far</vt:lpstr>
      <vt:lpstr>Textual Criticism</vt:lpstr>
      <vt:lpstr>The Pericope Adulterae</vt:lpstr>
      <vt:lpstr>The Pericope Adulterae</vt:lpstr>
      <vt:lpstr>The Pericope Adulterae</vt:lpstr>
      <vt:lpstr>The Light of the World</vt:lpstr>
      <vt:lpstr>“The truth will make you free” </vt:lpstr>
      <vt:lpstr>“The truth will make you free” </vt:lpstr>
      <vt:lpstr>Jesus and Abraham</vt:lpstr>
      <vt:lpstr>Jesus and Abraham</vt:lpstr>
      <vt:lpstr>Jesus and Abraham</vt:lpstr>
      <vt:lpstr>Jesus and Abraham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Light of the World</dc:title>
  <dc:creator>Will Dilbeck</dc:creator>
  <cp:lastModifiedBy>Joshua Creel</cp:lastModifiedBy>
  <cp:revision>38</cp:revision>
  <dcterms:created xsi:type="dcterms:W3CDTF">2022-01-07T13:15:10Z</dcterms:created>
  <dcterms:modified xsi:type="dcterms:W3CDTF">2022-01-09T14:04:36Z</dcterms:modified>
</cp:coreProperties>
</file>