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67" r:id="rId4"/>
    <p:sldId id="259" r:id="rId5"/>
    <p:sldId id="264" r:id="rId6"/>
    <p:sldId id="260" r:id="rId7"/>
    <p:sldId id="262" r:id="rId8"/>
    <p:sldId id="261" r:id="rId9"/>
    <p:sldId id="263" r:id="rId10"/>
    <p:sldId id="265" r:id="rId11"/>
    <p:sldId id="266" r:id="rId12"/>
    <p:sldId id="268" r:id="rId13"/>
  </p:sldIdLst>
  <p:sldSz cx="12192000" cy="6858000"/>
  <p:notesSz cx="6858000" cy="9144000"/>
  <p:embeddedFontLst>
    <p:embeddedFont>
      <p:font typeface="Avenir Next" panose="020B0503020202020204" pitchFamily="34" charset="0"/>
      <p:regular r:id="rId14"/>
      <p:bold r:id="rId15"/>
      <p:italic r:id="rId16"/>
      <p:boldItalic r:id="rId17"/>
    </p:embeddedFont>
    <p:embeddedFont>
      <p:font typeface="Avenir Next Medium" panose="020B0503020202020204" pitchFamily="34" charset="0"/>
      <p:regular r:id="rId18"/>
      <p: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abriola" pitchFamily="82"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02" d="100"/>
          <a:sy n="102" d="100"/>
        </p:scale>
        <p:origin x="9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2/13/22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2/13/22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2/13/22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2/13/22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3617080" y="2244060"/>
            <a:ext cx="8306520" cy="2369880"/>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“…and if He rescued righteous Lot, oppressed by the sensual conduct </a:t>
            </a:r>
            <a:br>
              <a:rPr lang="en-US" sz="3600" dirty="0">
                <a:solidFill>
                  <a:schemeClr val="accent1">
                    <a:lumMod val="75000"/>
                  </a:schemeClr>
                </a:solidFill>
                <a:latin typeface="Avenir Next Medium" panose="020B0503020202020204" pitchFamily="34" charset="0"/>
              </a:rPr>
            </a:br>
            <a:r>
              <a:rPr lang="en-US" sz="3600" dirty="0">
                <a:solidFill>
                  <a:schemeClr val="accent1">
                    <a:lumMod val="75000"/>
                  </a:schemeClr>
                </a:solidFill>
                <a:latin typeface="Avenir Next Medium" panose="020B0503020202020204" pitchFamily="34" charset="0"/>
              </a:rPr>
              <a:t>of unprincipled men” </a:t>
            </a:r>
          </a:p>
          <a:p>
            <a:pPr algn="ctr">
              <a:spcBef>
                <a:spcPts val="1200"/>
              </a:spcBef>
            </a:pPr>
            <a:r>
              <a:rPr lang="en-US" sz="3000" dirty="0">
                <a:solidFill>
                  <a:schemeClr val="accent1">
                    <a:lumMod val="75000"/>
                  </a:schemeClr>
                </a:solidFill>
                <a:latin typeface="Avenir Next Medium" panose="020B0503020202020204" pitchFamily="34" charset="0"/>
              </a:rPr>
              <a:t>(2 Peter 2:7, NASB95) </a:t>
            </a:r>
          </a:p>
        </p:txBody>
      </p:sp>
      <p:sp>
        <p:nvSpPr>
          <p:cNvPr id="6" name="TextBox 5">
            <a:extLst>
              <a:ext uri="{FF2B5EF4-FFF2-40B4-BE49-F238E27FC236}">
                <a16:creationId xmlns:a16="http://schemas.microsoft.com/office/drawing/2014/main" id="{066D7C47-6AF9-E549-A484-03C17A859CD6}"/>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8119010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3682313" y="2256417"/>
            <a:ext cx="7994151" cy="2954655"/>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“then the Lord knows how to rescue the godly from a trial, and to keep the unrighteous under punishment for the day of judgment,” </a:t>
            </a:r>
          </a:p>
          <a:p>
            <a:pPr algn="ctr">
              <a:spcBef>
                <a:spcPts val="1200"/>
              </a:spcBef>
            </a:pPr>
            <a:r>
              <a:rPr lang="en-US" sz="3200" dirty="0">
                <a:solidFill>
                  <a:schemeClr val="accent1">
                    <a:lumMod val="75000"/>
                  </a:schemeClr>
                </a:solidFill>
                <a:latin typeface="Avenir Next Medium" panose="020B0503020202020204" pitchFamily="34" charset="0"/>
              </a:rPr>
              <a:t>(2 Peter 2:9, NASB 2020) </a:t>
            </a:r>
          </a:p>
        </p:txBody>
      </p:sp>
      <p:sp>
        <p:nvSpPr>
          <p:cNvPr id="6" name="TextBox 5">
            <a:extLst>
              <a:ext uri="{FF2B5EF4-FFF2-40B4-BE49-F238E27FC236}">
                <a16:creationId xmlns:a16="http://schemas.microsoft.com/office/drawing/2014/main" id="{E1199F77-0129-7441-8535-B213EC77A20B}"/>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29836667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96E97B-231D-1949-AEA5-3CE92647DE16}"/>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2166369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4114800" y="1751617"/>
            <a:ext cx="7698259" cy="707886"/>
          </a:xfrm>
          <a:prstGeom prst="rect">
            <a:avLst/>
          </a:prstGeom>
          <a:noFill/>
        </p:spPr>
        <p:txBody>
          <a:bodyPr wrap="square" rtlCol="0">
            <a:spAutoFit/>
          </a:bodyPr>
          <a:lstStyle/>
          <a:p>
            <a:pPr algn="ctr">
              <a:spcBef>
                <a:spcPts val="1200"/>
              </a:spcBef>
            </a:pPr>
            <a:r>
              <a:rPr lang="en-US" sz="4000" b="1" dirty="0">
                <a:solidFill>
                  <a:schemeClr val="accent1">
                    <a:lumMod val="75000"/>
                  </a:schemeClr>
                </a:solidFill>
                <a:latin typeface="Avenir Next" panose="020B0503020202020204" pitchFamily="34" charset="0"/>
              </a:rPr>
              <a:t>IMMORALITY CRIES OUT</a:t>
            </a:r>
          </a:p>
        </p:txBody>
      </p:sp>
      <p:sp>
        <p:nvSpPr>
          <p:cNvPr id="6" name="TextBox 5">
            <a:extLst>
              <a:ext uri="{FF2B5EF4-FFF2-40B4-BE49-F238E27FC236}">
                <a16:creationId xmlns:a16="http://schemas.microsoft.com/office/drawing/2014/main" id="{88861A3A-16FA-8247-AD4E-7106983A54FF}"/>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31621132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3334265" y="2228671"/>
            <a:ext cx="8649730" cy="2400657"/>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“And the Lord said, ‘The outcry of Sodom and Gomorrah is indeed great, and their sin is exceedingly grave.’” </a:t>
            </a:r>
          </a:p>
          <a:p>
            <a:pPr algn="ctr">
              <a:spcBef>
                <a:spcPts val="1200"/>
              </a:spcBef>
            </a:pPr>
            <a:r>
              <a:rPr lang="en-US" sz="3200" dirty="0">
                <a:solidFill>
                  <a:schemeClr val="accent1">
                    <a:lumMod val="75000"/>
                  </a:schemeClr>
                </a:solidFill>
                <a:latin typeface="Avenir Next Medium" panose="020B0503020202020204" pitchFamily="34" charset="0"/>
              </a:rPr>
              <a:t>(Genesis 18:20, NASB95) </a:t>
            </a:r>
          </a:p>
        </p:txBody>
      </p:sp>
      <p:sp>
        <p:nvSpPr>
          <p:cNvPr id="6" name="TextBox 5">
            <a:extLst>
              <a:ext uri="{FF2B5EF4-FFF2-40B4-BE49-F238E27FC236}">
                <a16:creationId xmlns:a16="http://schemas.microsoft.com/office/drawing/2014/main" id="{D813ED4A-651A-CF49-95B4-4615F2696176}"/>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21694517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3371335" y="1138714"/>
            <a:ext cx="8649730" cy="5170646"/>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“Or do you not know that the unrighteous will not inherit the kingdom of God? Do not be deceived; neither fornicators, nor idolaters, nor adulterers, nor effeminate, nor homosexuals, nor thieves, nor the covetous, nor drunkards, nor revilers, nor swindlers, will inherit the kingdom of God.” </a:t>
            </a:r>
          </a:p>
          <a:p>
            <a:pPr algn="ctr">
              <a:spcBef>
                <a:spcPts val="1200"/>
              </a:spcBef>
            </a:pPr>
            <a:r>
              <a:rPr lang="en-US" sz="3200" dirty="0">
                <a:solidFill>
                  <a:schemeClr val="accent1">
                    <a:lumMod val="75000"/>
                  </a:schemeClr>
                </a:solidFill>
                <a:latin typeface="Avenir Next Medium" panose="020B0503020202020204" pitchFamily="34" charset="0"/>
              </a:rPr>
              <a:t>(1 Corinthians 6:9–10, NASB95) </a:t>
            </a:r>
          </a:p>
        </p:txBody>
      </p:sp>
      <p:sp>
        <p:nvSpPr>
          <p:cNvPr id="6" name="TextBox 5">
            <a:extLst>
              <a:ext uri="{FF2B5EF4-FFF2-40B4-BE49-F238E27FC236}">
                <a16:creationId xmlns:a16="http://schemas.microsoft.com/office/drawing/2014/main" id="{9C7C6B40-440F-2543-87DE-C9B7DE57FAA2}"/>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345487954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4114800" y="1751617"/>
            <a:ext cx="7698259" cy="2092881"/>
          </a:xfrm>
          <a:prstGeom prst="rect">
            <a:avLst/>
          </a:prstGeom>
          <a:noFill/>
        </p:spPr>
        <p:txBody>
          <a:bodyPr wrap="square" rtlCol="0">
            <a:spAutoFit/>
          </a:bodyPr>
          <a:lstStyle/>
          <a:p>
            <a:pPr algn="ctr">
              <a:spcBef>
                <a:spcPts val="1200"/>
              </a:spcBef>
            </a:pPr>
            <a:r>
              <a:rPr lang="en-US" sz="4000" b="1" dirty="0">
                <a:solidFill>
                  <a:schemeClr val="accent1">
                    <a:lumMod val="75000"/>
                    <a:alpha val="40000"/>
                  </a:schemeClr>
                </a:solidFill>
                <a:latin typeface="Avenir Next" panose="020B0503020202020204" pitchFamily="34" charset="0"/>
              </a:rPr>
              <a:t>IMMORALITY CRIES OUT</a:t>
            </a:r>
          </a:p>
          <a:p>
            <a:pPr algn="ctr">
              <a:spcBef>
                <a:spcPts val="1200"/>
              </a:spcBef>
            </a:pPr>
            <a:r>
              <a:rPr lang="en-US" sz="4000" b="1" dirty="0">
                <a:solidFill>
                  <a:schemeClr val="accent1">
                    <a:lumMod val="75000"/>
                  </a:schemeClr>
                </a:solidFill>
                <a:latin typeface="Avenir Next" panose="020B0503020202020204" pitchFamily="34" charset="0"/>
              </a:rPr>
              <a:t>IMMORALITY IS HEADED </a:t>
            </a:r>
            <a:br>
              <a:rPr lang="en-US" sz="4000" b="1" dirty="0">
                <a:solidFill>
                  <a:schemeClr val="accent1">
                    <a:lumMod val="75000"/>
                  </a:schemeClr>
                </a:solidFill>
                <a:latin typeface="Avenir Next" panose="020B0503020202020204" pitchFamily="34" charset="0"/>
              </a:rPr>
            </a:br>
            <a:r>
              <a:rPr lang="en-US" sz="4000" b="1" dirty="0">
                <a:solidFill>
                  <a:schemeClr val="accent1">
                    <a:lumMod val="75000"/>
                  </a:schemeClr>
                </a:solidFill>
                <a:latin typeface="Avenir Next" panose="020B0503020202020204" pitchFamily="34" charset="0"/>
              </a:rPr>
              <a:t>FOR DESTRUCTION</a:t>
            </a:r>
          </a:p>
        </p:txBody>
      </p:sp>
      <p:sp>
        <p:nvSpPr>
          <p:cNvPr id="6" name="TextBox 5">
            <a:extLst>
              <a:ext uri="{FF2B5EF4-FFF2-40B4-BE49-F238E27FC236}">
                <a16:creationId xmlns:a16="http://schemas.microsoft.com/office/drawing/2014/main" id="{84B3ADFA-42DC-F34A-9383-BF7F108157AC}"/>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245852675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3620531" y="2321004"/>
            <a:ext cx="8306520" cy="2400657"/>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“Remember Lot’s wife. Whoever seeks to keep his life will lose it, and whoever loses his life will preserve it.” </a:t>
            </a:r>
          </a:p>
          <a:p>
            <a:pPr algn="ctr">
              <a:spcBef>
                <a:spcPts val="1200"/>
              </a:spcBef>
            </a:pPr>
            <a:r>
              <a:rPr lang="en-US" sz="3200" dirty="0">
                <a:solidFill>
                  <a:schemeClr val="accent1">
                    <a:lumMod val="75000"/>
                  </a:schemeClr>
                </a:solidFill>
                <a:latin typeface="Avenir Next Medium" panose="020B0503020202020204" pitchFamily="34" charset="0"/>
              </a:rPr>
              <a:t>(Luke 17:32–33, NASB95) </a:t>
            </a:r>
          </a:p>
        </p:txBody>
      </p:sp>
      <p:sp>
        <p:nvSpPr>
          <p:cNvPr id="6" name="TextBox 5">
            <a:extLst>
              <a:ext uri="{FF2B5EF4-FFF2-40B4-BE49-F238E27FC236}">
                <a16:creationId xmlns:a16="http://schemas.microsoft.com/office/drawing/2014/main" id="{69BAC0B8-896C-AB46-B885-A50708B7D04F}"/>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112005480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4114800" y="1751617"/>
            <a:ext cx="7698259" cy="3477875"/>
          </a:xfrm>
          <a:prstGeom prst="rect">
            <a:avLst/>
          </a:prstGeom>
          <a:noFill/>
        </p:spPr>
        <p:txBody>
          <a:bodyPr wrap="square" rtlCol="0">
            <a:spAutoFit/>
          </a:bodyPr>
          <a:lstStyle/>
          <a:p>
            <a:pPr algn="ctr">
              <a:spcBef>
                <a:spcPts val="1200"/>
              </a:spcBef>
            </a:pPr>
            <a:r>
              <a:rPr lang="en-US" sz="4000" b="1" dirty="0">
                <a:solidFill>
                  <a:schemeClr val="accent1">
                    <a:lumMod val="75000"/>
                    <a:alpha val="40000"/>
                  </a:schemeClr>
                </a:solidFill>
                <a:latin typeface="Avenir Next" panose="020B0503020202020204" pitchFamily="34" charset="0"/>
              </a:rPr>
              <a:t>IMMORALITY CRIES OUT</a:t>
            </a:r>
          </a:p>
          <a:p>
            <a:pPr algn="ctr">
              <a:spcBef>
                <a:spcPts val="1200"/>
              </a:spcBef>
            </a:pPr>
            <a:r>
              <a:rPr lang="en-US" sz="4000" b="1" dirty="0">
                <a:solidFill>
                  <a:schemeClr val="accent1">
                    <a:lumMod val="75000"/>
                    <a:alpha val="40000"/>
                  </a:schemeClr>
                </a:solidFill>
                <a:latin typeface="Avenir Next" panose="020B0503020202020204" pitchFamily="34" charset="0"/>
              </a:rPr>
              <a:t>IMMORALITY IS HEADED </a:t>
            </a:r>
            <a:br>
              <a:rPr lang="en-US" sz="4000" b="1" dirty="0">
                <a:solidFill>
                  <a:schemeClr val="accent1">
                    <a:lumMod val="75000"/>
                    <a:alpha val="40000"/>
                  </a:schemeClr>
                </a:solidFill>
                <a:latin typeface="Avenir Next" panose="020B0503020202020204" pitchFamily="34" charset="0"/>
              </a:rPr>
            </a:br>
            <a:r>
              <a:rPr lang="en-US" sz="4000" b="1" dirty="0">
                <a:solidFill>
                  <a:schemeClr val="accent1">
                    <a:lumMod val="75000"/>
                    <a:alpha val="40000"/>
                  </a:schemeClr>
                </a:solidFill>
                <a:latin typeface="Avenir Next" panose="020B0503020202020204" pitchFamily="34" charset="0"/>
              </a:rPr>
              <a:t>FOR DESTRUCTION</a:t>
            </a:r>
          </a:p>
          <a:p>
            <a:pPr algn="ctr">
              <a:spcBef>
                <a:spcPts val="1200"/>
              </a:spcBef>
            </a:pPr>
            <a:r>
              <a:rPr lang="en-US" sz="4000" b="1" dirty="0">
                <a:solidFill>
                  <a:schemeClr val="accent1">
                    <a:lumMod val="75000"/>
                  </a:schemeClr>
                </a:solidFill>
                <a:latin typeface="Avenir Next" panose="020B0503020202020204" pitchFamily="34" charset="0"/>
              </a:rPr>
              <a:t>GOD’S REMNANT, THE MORAL, STAND OUT</a:t>
            </a:r>
          </a:p>
        </p:txBody>
      </p:sp>
      <p:sp>
        <p:nvSpPr>
          <p:cNvPr id="6" name="TextBox 5">
            <a:extLst>
              <a:ext uri="{FF2B5EF4-FFF2-40B4-BE49-F238E27FC236}">
                <a16:creationId xmlns:a16="http://schemas.microsoft.com/office/drawing/2014/main" id="{91C64DBC-B444-0542-ACED-90988F417FD6}"/>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158584664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1186-DDD9-164B-8105-A2FEE5C42A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38C7D1F-AF6B-354A-8E82-0366F20146AD}"/>
              </a:ext>
            </a:extLst>
          </p:cNvPr>
          <p:cNvSpPr txBox="1"/>
          <p:nvPr/>
        </p:nvSpPr>
        <p:spPr>
          <a:xfrm>
            <a:off x="3542940" y="984825"/>
            <a:ext cx="8306520" cy="5324535"/>
          </a:xfrm>
          <a:prstGeom prst="rect">
            <a:avLst/>
          </a:prstGeom>
          <a:noFill/>
        </p:spPr>
        <p:txBody>
          <a:bodyPr wrap="square" rtlCol="0">
            <a:spAutoFit/>
          </a:bodyPr>
          <a:lstStyle/>
          <a:p>
            <a:pPr algn="ctr"/>
            <a:r>
              <a:rPr lang="en-US" sz="3000" dirty="0">
                <a:solidFill>
                  <a:schemeClr val="accent1">
                    <a:lumMod val="75000"/>
                  </a:schemeClr>
                </a:solidFill>
                <a:latin typeface="Avenir Next Medium" panose="020B0503020202020204" pitchFamily="34" charset="0"/>
              </a:rPr>
              <a:t>“Abraham came near and said, ‘Will You indeed sweep away the righteous with the wicked? Suppose there are fifty righteous within the city; will You indeed sweep it away and not spare the place for the sake of the fifty righteous who are in it? Far be it from You to do such a thing, to slay the righteous with the wicked, so that the righteous and the wicked are treated alike. Far be it from You! Shall not the Judge of all the earth deal justly?’” </a:t>
            </a:r>
          </a:p>
          <a:p>
            <a:pPr algn="ctr">
              <a:spcBef>
                <a:spcPts val="1200"/>
              </a:spcBef>
            </a:pPr>
            <a:r>
              <a:rPr lang="en-US" sz="3000" dirty="0">
                <a:solidFill>
                  <a:schemeClr val="accent1">
                    <a:lumMod val="75000"/>
                  </a:schemeClr>
                </a:solidFill>
                <a:latin typeface="Avenir Next Medium" panose="020B0503020202020204" pitchFamily="34" charset="0"/>
              </a:rPr>
              <a:t>(Genesis 18:23–25, NASB95) </a:t>
            </a:r>
          </a:p>
        </p:txBody>
      </p:sp>
      <p:sp>
        <p:nvSpPr>
          <p:cNvPr id="6" name="TextBox 5">
            <a:extLst>
              <a:ext uri="{FF2B5EF4-FFF2-40B4-BE49-F238E27FC236}">
                <a16:creationId xmlns:a16="http://schemas.microsoft.com/office/drawing/2014/main" id="{F9734796-D3E8-0E4D-A9F7-FFEE8185568F}"/>
              </a:ext>
            </a:extLst>
          </p:cNvPr>
          <p:cNvSpPr txBox="1"/>
          <p:nvPr/>
        </p:nvSpPr>
        <p:spPr>
          <a:xfrm>
            <a:off x="0" y="6172200"/>
            <a:ext cx="3200400" cy="769441"/>
          </a:xfrm>
          <a:prstGeom prst="rect">
            <a:avLst/>
          </a:prstGeom>
          <a:noFill/>
        </p:spPr>
        <p:txBody>
          <a:bodyPr wrap="square" rtlCol="0">
            <a:spAutoFit/>
          </a:bodyPr>
          <a:lstStyle/>
          <a:p>
            <a:pPr algn="ctr"/>
            <a:r>
              <a:rPr lang="en-US" sz="4400" dirty="0">
                <a:latin typeface="Gabriola" pitchFamily="82" charset="0"/>
              </a:rPr>
              <a:t>STANDS OUT</a:t>
            </a:r>
          </a:p>
        </p:txBody>
      </p:sp>
    </p:spTree>
    <p:extLst>
      <p:ext uri="{BB962C8B-B14F-4D97-AF65-F5344CB8AC3E}">
        <p14:creationId xmlns:p14="http://schemas.microsoft.com/office/powerpoint/2010/main" val="2769067359"/>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340</Words>
  <Application>Microsoft Macintosh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 Light</vt:lpstr>
      <vt:lpstr>Calibri</vt:lpstr>
      <vt:lpstr>Gabriola</vt:lpstr>
      <vt:lpstr>Arial</vt:lpstr>
      <vt:lpstr>Avenir Next Medium</vt:lpstr>
      <vt:lpstr>Avenir Next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4</cp:revision>
  <dcterms:created xsi:type="dcterms:W3CDTF">2022-02-09T20:47:49Z</dcterms:created>
  <dcterms:modified xsi:type="dcterms:W3CDTF">2022-02-13T13:00:50Z</dcterms:modified>
</cp:coreProperties>
</file>