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 hasCustomPrompt="1"/>
          </p:nvPr>
        </p:nvSpPr>
        <p:spPr>
          <a:xfrm>
            <a:off x="3772713" y="3438904"/>
            <a:ext cx="1841797" cy="213179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3772713" y="3438904"/>
            <a:ext cx="1841797" cy="213179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Add Your Title"/>
          <p:cNvSpPr txBox="1"/>
          <p:nvPr>
            <p:ph type="title" hasCustomPrompt="1"/>
          </p:nvPr>
        </p:nvSpPr>
        <p:spPr>
          <a:xfrm>
            <a:off x="3000345" y="1634035"/>
            <a:ext cx="3527636" cy="1448351"/>
          </a:xfrm>
          <a:prstGeom prst="rect">
            <a:avLst/>
          </a:prstGeom>
        </p:spPr>
        <p:txBody>
          <a:bodyPr/>
          <a:lstStyle/>
          <a:p>
            <a:pPr/>
            <a:r>
              <a:t>Add Your Title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 hasCustomPrompt="1"/>
          </p:nvPr>
        </p:nvSpPr>
        <p:spPr>
          <a:xfrm>
            <a:off x="266237" y="386227"/>
            <a:ext cx="8615976" cy="2599603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 hasCustomPrompt="1"/>
          </p:nvPr>
        </p:nvSpPr>
        <p:spPr>
          <a:xfrm>
            <a:off x="266237" y="386227"/>
            <a:ext cx="8615976" cy="2599603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 hasCustomPrompt="1"/>
          </p:nvPr>
        </p:nvSpPr>
        <p:spPr>
          <a:xfrm>
            <a:off x="266237" y="386227"/>
            <a:ext cx="8615976" cy="2599603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Add Your Title"/>
          <p:cNvSpPr txBox="1"/>
          <p:nvPr>
            <p:ph type="title" hasCustomPrompt="1"/>
          </p:nvPr>
        </p:nvSpPr>
        <p:spPr>
          <a:xfrm>
            <a:off x="3676165" y="3780564"/>
            <a:ext cx="1812092" cy="73531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Add Your Title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266239" y="3966250"/>
            <a:ext cx="8563989" cy="51992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670560" indent="-213360"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/>
            <a:r>
              <a:t>Add Verse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 Placeholder 6"/>
          <p:cNvSpPr/>
          <p:nvPr>
            <p:ph type="body" idx="21" hasCustomPrompt="1"/>
          </p:nvPr>
        </p:nvSpPr>
        <p:spPr>
          <a:xfrm>
            <a:off x="266237" y="497637"/>
            <a:ext cx="8563990" cy="3245791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 hasCustomPrompt="1"/>
          </p:nvPr>
        </p:nvSpPr>
        <p:spPr>
          <a:xfrm>
            <a:off x="266239" y="497637"/>
            <a:ext cx="8563989" cy="3988536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6D3618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3"/>
          <p:cNvSpPr txBox="1"/>
          <p:nvPr>
            <p:ph type="body" sz="quarter" idx="1"/>
          </p:nvPr>
        </p:nvSpPr>
        <p:spPr>
          <a:xfrm>
            <a:off x="2636536" y="3120895"/>
            <a:ext cx="4255255" cy="66179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100"/>
              </a:spcBef>
              <a:defRPr sz="3500"/>
            </a:lvl1pPr>
          </a:lstStyle>
          <a:p>
            <a:pPr/>
            <a:r>
              <a:t>Mark 10:17-22</a:t>
            </a:r>
          </a:p>
        </p:txBody>
      </p:sp>
      <p:sp>
        <p:nvSpPr>
          <p:cNvPr id="80" name="Title 1"/>
          <p:cNvSpPr txBox="1"/>
          <p:nvPr>
            <p:ph type="title"/>
          </p:nvPr>
        </p:nvSpPr>
        <p:spPr>
          <a:xfrm>
            <a:off x="3000345" y="1847574"/>
            <a:ext cx="3527636" cy="1448352"/>
          </a:xfrm>
          <a:prstGeom prst="rect">
            <a:avLst/>
          </a:prstGeom>
        </p:spPr>
        <p:txBody>
          <a:bodyPr/>
          <a:lstStyle>
            <a:lvl1pPr defTabSz="832104">
              <a:defRPr b="1" sz="4732"/>
            </a:lvl1pPr>
          </a:lstStyle>
          <a:p>
            <a:pPr/>
            <a:r>
              <a:t>Jesus and the good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4"/>
          <p:cNvSpPr txBox="1"/>
          <p:nvPr>
            <p:ph type="body" sz="quarter" idx="1"/>
          </p:nvPr>
        </p:nvSpPr>
        <p:spPr>
          <a:xfrm>
            <a:off x="290005" y="524942"/>
            <a:ext cx="8563990" cy="519921"/>
          </a:xfrm>
          <a:prstGeom prst="rect">
            <a:avLst/>
          </a:prstGeom>
        </p:spPr>
        <p:txBody>
          <a:bodyPr/>
          <a:lstStyle>
            <a:lvl1pPr>
              <a:defRPr b="1" sz="2500"/>
            </a:lvl1pPr>
          </a:lstStyle>
          <a:p>
            <a:pPr/>
            <a:r>
              <a:t>Jesus and the rich, young, ruler</a:t>
            </a:r>
          </a:p>
        </p:txBody>
      </p:sp>
      <p:sp>
        <p:nvSpPr>
          <p:cNvPr id="100" name="Text Placeholder 1"/>
          <p:cNvSpPr/>
          <p:nvPr>
            <p:ph type="body" idx="21"/>
          </p:nvPr>
        </p:nvSpPr>
        <p:spPr>
          <a:xfrm>
            <a:off x="50446" y="1119216"/>
            <a:ext cx="9043108" cy="342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 marL="401052" indent="-401052" algn="l">
              <a:buSzPct val="100000"/>
              <a:buChar char="•"/>
              <a:defRPr sz="4000"/>
            </a:pPr>
            <a:r>
              <a:t>What question does Jesus ask him?</a:t>
            </a:r>
          </a:p>
          <a:p>
            <a:pPr marL="401052" indent="-401052" algn="l">
              <a:buSzPct val="100000"/>
              <a:buChar char="•"/>
              <a:defRPr sz="4000"/>
            </a:pPr>
            <a:r>
              <a:t>What answer does Jesus give the rich, young, ruler to his question?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Placeholder 4"/>
          <p:cNvSpPr txBox="1"/>
          <p:nvPr>
            <p:ph type="body" sz="quarter" idx="1"/>
          </p:nvPr>
        </p:nvSpPr>
        <p:spPr>
          <a:xfrm>
            <a:off x="290005" y="524942"/>
            <a:ext cx="8563990" cy="519921"/>
          </a:xfrm>
          <a:prstGeom prst="rect">
            <a:avLst/>
          </a:prstGeom>
        </p:spPr>
        <p:txBody>
          <a:bodyPr/>
          <a:lstStyle>
            <a:lvl1pPr>
              <a:defRPr b="1" sz="2500"/>
            </a:lvl1pPr>
          </a:lstStyle>
          <a:p>
            <a:pPr/>
            <a:r>
              <a:t>Learning from Jesus</a:t>
            </a:r>
          </a:p>
        </p:txBody>
      </p:sp>
      <p:sp>
        <p:nvSpPr>
          <p:cNvPr id="103" name="Text Placeholder 1"/>
          <p:cNvSpPr/>
          <p:nvPr>
            <p:ph type="body" idx="21"/>
          </p:nvPr>
        </p:nvSpPr>
        <p:spPr>
          <a:xfrm>
            <a:off x="50446" y="1016999"/>
            <a:ext cx="9043108" cy="352959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 marL="344905" indent="-344905" algn="l" defTabSz="786384">
              <a:spcBef>
                <a:spcPts val="600"/>
              </a:spcBef>
              <a:buSzPct val="100000"/>
              <a:buChar char="•"/>
              <a:defRPr sz="3440"/>
            </a:pPr>
            <a:r>
              <a:t>Acknowledges the word as truth from God.</a:t>
            </a:r>
          </a:p>
          <a:p>
            <a:pPr marL="344905" indent="-344905" algn="l" defTabSz="786384">
              <a:spcBef>
                <a:spcPts val="600"/>
              </a:spcBef>
              <a:buSzPct val="100000"/>
              <a:buChar char="•"/>
              <a:defRPr sz="3440"/>
            </a:pPr>
            <a:r>
              <a:t>Builds a common foundation from the word.</a:t>
            </a:r>
          </a:p>
          <a:p>
            <a:pPr marL="344905" indent="-344905" algn="l" defTabSz="786384">
              <a:spcBef>
                <a:spcPts val="600"/>
              </a:spcBef>
              <a:buSzPct val="100000"/>
              <a:buChar char="•"/>
              <a:defRPr sz="3440"/>
            </a:pPr>
            <a:r>
              <a:t>Loves this person.</a:t>
            </a:r>
          </a:p>
          <a:p>
            <a:pPr marL="344905" indent="-344905" algn="l" defTabSz="786384">
              <a:spcBef>
                <a:spcPts val="600"/>
              </a:spcBef>
              <a:buSzPct val="100000"/>
              <a:buChar char="•"/>
              <a:defRPr sz="3440"/>
            </a:pPr>
            <a:r>
              <a:t>He points out the error. </a:t>
            </a:r>
          </a:p>
          <a:p>
            <a:pPr marL="344905" indent="-344905" algn="l" defTabSz="786384">
              <a:spcBef>
                <a:spcPts val="600"/>
              </a:spcBef>
              <a:buSzPct val="100000"/>
              <a:buChar char="•"/>
              <a:defRPr sz="3440"/>
            </a:pPr>
            <a:r>
              <a:t>Forces the man to choose his treasure.</a:t>
            </a:r>
          </a:p>
          <a:p>
            <a:pPr marL="344905" indent="-344905" algn="l" defTabSz="786384">
              <a:spcBef>
                <a:spcPts val="600"/>
              </a:spcBef>
              <a:buSzPct val="100000"/>
              <a:buChar char="•"/>
              <a:defRPr sz="3440"/>
            </a:pPr>
            <a:r>
              <a:t>Jesus let the rich, young, ruler walk away.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Placeholder 3"/>
          <p:cNvSpPr txBox="1"/>
          <p:nvPr>
            <p:ph type="body" sz="quarter" idx="1"/>
          </p:nvPr>
        </p:nvSpPr>
        <p:spPr>
          <a:xfrm>
            <a:off x="2636536" y="3120895"/>
            <a:ext cx="4255255" cy="66179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100"/>
              </a:spcBef>
              <a:defRPr sz="3500"/>
            </a:lvl1pPr>
          </a:lstStyle>
          <a:p>
            <a:pPr/>
            <a:r>
              <a:t>Mark 10:17-22</a:t>
            </a:r>
          </a:p>
        </p:txBody>
      </p:sp>
      <p:sp>
        <p:nvSpPr>
          <p:cNvPr id="106" name="Title 1"/>
          <p:cNvSpPr txBox="1"/>
          <p:nvPr>
            <p:ph type="title"/>
          </p:nvPr>
        </p:nvSpPr>
        <p:spPr>
          <a:xfrm>
            <a:off x="3000345" y="1847575"/>
            <a:ext cx="3527636" cy="1448351"/>
          </a:xfrm>
          <a:prstGeom prst="rect">
            <a:avLst/>
          </a:prstGeom>
        </p:spPr>
        <p:txBody>
          <a:bodyPr/>
          <a:lstStyle>
            <a:lvl1pPr defTabSz="832104">
              <a:defRPr b="1" sz="4732"/>
            </a:lvl1pPr>
          </a:lstStyle>
          <a:p>
            <a:pPr/>
            <a:r>
              <a:t>Jesus and the good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1"/>
          <p:cNvSpPr/>
          <p:nvPr>
            <p:ph type="body" idx="21"/>
          </p:nvPr>
        </p:nvSpPr>
        <p:spPr>
          <a:xfrm>
            <a:off x="266237" y="384773"/>
            <a:ext cx="8563990" cy="42610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5000"/>
            </a:pPr>
            <a:r>
              <a:t>How would you respond to the question, “What shall I do to inherit eternal life?”</a:t>
            </a:r>
          </a:p>
          <a:p>
            <a:pPr>
              <a:defRPr sz="5000"/>
            </a:pPr>
            <a:r>
              <a:t>What is the focus of our preaching?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2"/>
          <p:cNvSpPr txBox="1"/>
          <p:nvPr>
            <p:ph type="body" idx="1"/>
          </p:nvPr>
        </p:nvSpPr>
        <p:spPr>
          <a:xfrm>
            <a:off x="266238" y="497637"/>
            <a:ext cx="8563990" cy="3988536"/>
          </a:xfrm>
          <a:prstGeom prst="rect">
            <a:avLst/>
          </a:prstGeom>
        </p:spPr>
        <p:txBody>
          <a:bodyPr anchor="t"/>
          <a:lstStyle>
            <a:lvl1pPr marL="335881" indent="-335881" algn="l" defTabSz="612648">
              <a:spcBef>
                <a:spcPts val="400"/>
              </a:spcBef>
              <a:buSzPct val="100000"/>
              <a:buChar char="•"/>
              <a:defRPr sz="3350"/>
            </a:lvl1pPr>
          </a:lstStyle>
          <a:p>
            <a:pPr/>
            <a:r>
              <a:t>2 Corinthians 5:18-21 NASB95- Now all these things are from God, who reconciled us to Himself through Christ and gave us the ministry of reconciliation, [19] namely, that God was in Christ reconciling the world to Himself, not counting their trespasses against them, and He has committed to us the word of reconciliation.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2"/>
          <p:cNvSpPr txBox="1"/>
          <p:nvPr>
            <p:ph type="body" idx="1"/>
          </p:nvPr>
        </p:nvSpPr>
        <p:spPr>
          <a:xfrm>
            <a:off x="266238" y="497637"/>
            <a:ext cx="8563990" cy="3988536"/>
          </a:xfrm>
          <a:prstGeom prst="rect">
            <a:avLst/>
          </a:prstGeom>
        </p:spPr>
        <p:txBody>
          <a:bodyPr anchor="t"/>
          <a:lstStyle>
            <a:lvl1pPr marL="340894" indent="-340894" algn="l" defTabSz="621791">
              <a:spcBef>
                <a:spcPts val="400"/>
              </a:spcBef>
              <a:buSzPct val="100000"/>
              <a:buChar char="•"/>
              <a:defRPr sz="3400"/>
            </a:lvl1pPr>
          </a:lstStyle>
          <a:p>
            <a:pPr/>
            <a:r>
              <a:t>2 Corinthians 5:18-21 NASB95-[20] Therefore, we are ambassadors for Christ, as though God were making an appeal through us; we beg you on behalf of Christ, be reconciled to God. [21] He made Him who knew no sin to be sin on our behalf, so that we might become the righteousness of God in Him.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2"/>
          <p:cNvSpPr txBox="1"/>
          <p:nvPr>
            <p:ph type="body" idx="1"/>
          </p:nvPr>
        </p:nvSpPr>
        <p:spPr>
          <a:xfrm>
            <a:off x="266238" y="497637"/>
            <a:ext cx="8563990" cy="3988536"/>
          </a:xfrm>
          <a:prstGeom prst="rect">
            <a:avLst/>
          </a:prstGeom>
        </p:spPr>
        <p:txBody>
          <a:bodyPr anchor="t"/>
          <a:lstStyle>
            <a:lvl1pPr marL="360947" indent="-360947" algn="l" defTabSz="658368">
              <a:spcBef>
                <a:spcPts val="500"/>
              </a:spcBef>
              <a:buSzPct val="100000"/>
              <a:buChar char="•"/>
              <a:defRPr sz="3600"/>
            </a:lvl1pPr>
          </a:lstStyle>
          <a:p>
            <a:pPr/>
            <a:r>
              <a:t>Mark 10:17-22 NASB95- As He was setting out on a journey, a man ran up to Him and knelt before Him, and asked Him, “Good Teacher, what shall I do to inherit eternal life?” [18] And Jesus said to him, “Why do you call Me good? No one is good except God alone.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2"/>
          <p:cNvSpPr txBox="1"/>
          <p:nvPr>
            <p:ph type="body" idx="1"/>
          </p:nvPr>
        </p:nvSpPr>
        <p:spPr>
          <a:xfrm>
            <a:off x="266238" y="497637"/>
            <a:ext cx="8563990" cy="3988536"/>
          </a:xfrm>
          <a:prstGeom prst="rect">
            <a:avLst/>
          </a:prstGeom>
        </p:spPr>
        <p:txBody>
          <a:bodyPr anchor="t"/>
          <a:lstStyle>
            <a:lvl1pPr marL="340894" indent="-340894" algn="l" defTabSz="621791">
              <a:spcBef>
                <a:spcPts val="400"/>
              </a:spcBef>
              <a:buSzPct val="100000"/>
              <a:buChar char="•"/>
              <a:defRPr sz="3400"/>
            </a:lvl1pPr>
          </a:lstStyle>
          <a:p>
            <a:pPr/>
            <a:r>
              <a:t>Mark 10:17-22 NASB95-[19] You know the commandments, ‘DO NOT MURDER, DO NOT COMMIT ADULTERY, DO NOT STEAL, DO NOT BEAR FALSE WITNESS, Do not defraud, HONOR YOUR FATHER AND MOTHER.’” [20] And he said to Him, “Teacher, I have kept all these things from my youth up.”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2"/>
          <p:cNvSpPr txBox="1"/>
          <p:nvPr>
            <p:ph type="body" idx="1"/>
          </p:nvPr>
        </p:nvSpPr>
        <p:spPr>
          <a:xfrm>
            <a:off x="266238" y="497637"/>
            <a:ext cx="8563990" cy="3988536"/>
          </a:xfrm>
          <a:prstGeom prst="rect">
            <a:avLst/>
          </a:prstGeom>
        </p:spPr>
        <p:txBody>
          <a:bodyPr anchor="t"/>
          <a:lstStyle>
            <a:lvl1pPr marL="340894" indent="-340894" algn="l" defTabSz="621791">
              <a:spcBef>
                <a:spcPts val="400"/>
              </a:spcBef>
              <a:buSzPct val="100000"/>
              <a:buChar char="•"/>
              <a:defRPr sz="3400"/>
            </a:lvl1pPr>
          </a:lstStyle>
          <a:p>
            <a:pPr/>
            <a:r>
              <a:t>Mark 10:17-22 NASB95-[21] Looking at him, Jesus felt a love for him and said to him, “One thing you lack: go and sell all you possess and give to the poor, and you will have treasure in heaven; and come, follow Me.” [22] But at these words he was saddened, and he went away grieving, for he was one who owned much property.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/>
          <p:cNvSpPr txBox="1"/>
          <p:nvPr>
            <p:ph type="body" idx="1"/>
          </p:nvPr>
        </p:nvSpPr>
        <p:spPr>
          <a:xfrm>
            <a:off x="266238" y="497637"/>
            <a:ext cx="8563990" cy="3988536"/>
          </a:xfrm>
          <a:prstGeom prst="rect">
            <a:avLst/>
          </a:prstGeom>
        </p:spPr>
        <p:txBody>
          <a:bodyPr anchor="t"/>
          <a:lstStyle>
            <a:lvl1pPr marL="340894" indent="-340894" algn="l" defTabSz="621791">
              <a:spcBef>
                <a:spcPts val="400"/>
              </a:spcBef>
              <a:buSzPct val="100000"/>
              <a:buChar char="•"/>
              <a:defRPr sz="3400"/>
            </a:lvl1pPr>
          </a:lstStyle>
          <a:p>
            <a:pPr/>
            <a:r>
              <a:t>Mark 10:17-22 NASB95-[21] Looking at him, Jesus felt a love for him and said to him, “One thing you lack: go and sell all you possess and give to the poor, and you will have treasure in heaven; and come, follow Me.” [22] But at these words he was saddened, and he went away grieving, for he was one who owned much property.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4"/>
          <p:cNvSpPr txBox="1"/>
          <p:nvPr>
            <p:ph type="body" sz="quarter" idx="1"/>
          </p:nvPr>
        </p:nvSpPr>
        <p:spPr>
          <a:xfrm>
            <a:off x="290005" y="524942"/>
            <a:ext cx="8563990" cy="519921"/>
          </a:xfrm>
          <a:prstGeom prst="rect">
            <a:avLst/>
          </a:prstGeom>
        </p:spPr>
        <p:txBody>
          <a:bodyPr/>
          <a:lstStyle>
            <a:lvl1pPr>
              <a:defRPr b="1" sz="2500"/>
            </a:lvl1pPr>
          </a:lstStyle>
          <a:p>
            <a:pPr/>
            <a:r>
              <a:t>The attitude of the rich, young, ruler</a:t>
            </a:r>
          </a:p>
        </p:txBody>
      </p:sp>
      <p:sp>
        <p:nvSpPr>
          <p:cNvPr id="97" name="Text Placeholder 1"/>
          <p:cNvSpPr/>
          <p:nvPr>
            <p:ph type="body" idx="21"/>
          </p:nvPr>
        </p:nvSpPr>
        <p:spPr>
          <a:xfrm>
            <a:off x="50446" y="1119216"/>
            <a:ext cx="9043108" cy="34273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 marL="352926" indent="-352926" algn="l" defTabSz="804672">
              <a:spcBef>
                <a:spcPts val="600"/>
              </a:spcBef>
              <a:buSzPct val="100000"/>
              <a:buChar char="•"/>
              <a:defRPr sz="3520"/>
            </a:pPr>
            <a:r>
              <a:t>He runs to Jesus (eagerness)</a:t>
            </a:r>
          </a:p>
          <a:p>
            <a:pPr marL="352926" indent="-352926" algn="l" defTabSz="804672">
              <a:spcBef>
                <a:spcPts val="600"/>
              </a:spcBef>
              <a:buSzPct val="100000"/>
              <a:buChar char="•"/>
              <a:defRPr sz="3520"/>
            </a:pPr>
            <a:r>
              <a:t>Kneels before Jesus (humility)</a:t>
            </a:r>
          </a:p>
          <a:p>
            <a:pPr marL="352926" indent="-352926" algn="l" defTabSz="804672">
              <a:spcBef>
                <a:spcPts val="600"/>
              </a:spcBef>
              <a:buSzPct val="100000"/>
              <a:buChar char="•"/>
              <a:defRPr sz="3520"/>
            </a:pPr>
            <a:r>
              <a:t>He knew he didn’t have eternal life (personal; has correct motives) </a:t>
            </a:r>
          </a:p>
          <a:p>
            <a:pPr marL="352926" indent="-352926" algn="l" defTabSz="804672">
              <a:spcBef>
                <a:spcPts val="600"/>
              </a:spcBef>
              <a:buSzPct val="100000"/>
              <a:buChar char="•"/>
              <a:defRPr sz="3520"/>
            </a:pPr>
            <a:r>
              <a:t>He recognizes Jesus as a teacher (recognized authority; correct source)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