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 id="2147483648" r:id="rId2"/>
  </p:sldMasterIdLst>
  <p:sldIdLst>
    <p:sldId id="256" r:id="rId3"/>
    <p:sldId id="270" r:id="rId4"/>
    <p:sldId id="257" r:id="rId5"/>
    <p:sldId id="258" r:id="rId6"/>
    <p:sldId id="259" r:id="rId7"/>
    <p:sldId id="260" r:id="rId8"/>
    <p:sldId id="261" r:id="rId9"/>
    <p:sldId id="262" r:id="rId10"/>
    <p:sldId id="263" r:id="rId11"/>
    <p:sldId id="264" r:id="rId12"/>
    <p:sldId id="265" r:id="rId13"/>
    <p:sldId id="266" r:id="rId14"/>
    <p:sldId id="267" r:id="rId15"/>
    <p:sldId id="269"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19879-F6BD-B61D-CB9D-B73F5177E37C}" v="30" dt="2022-02-04T20:55:19"/>
    <p1510:client id="{48E3272C-6D86-8908-4B0A-3725653F1192}" v="417" dt="2022-02-04T22:25:44.889"/>
    <p1510:client id="{D86841EF-50EC-C86E-2294-A1C71CE17E2F}" v="277" dt="2022-02-06T12:53:02.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2/6/2022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86571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250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24839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971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763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0195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3399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4978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5501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0180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8405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2/6/2022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904028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2/6/2022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75" r:id="rId2"/>
    <p:sldLayoutId id="2147483651" r:id="rId3"/>
    <p:sldLayoutId id="2147483676" r:id="rId4"/>
    <p:sldLayoutId id="2147483653" r:id="rId5"/>
    <p:sldLayoutId id="2147483654" r:id="rId6"/>
    <p:sldLayoutId id="2147483655" r:id="rId7"/>
    <p:sldLayoutId id="2147483656" r:id="rId8"/>
    <p:sldLayoutId id="2147483660" r:id="rId9"/>
    <p:sldLayoutId id="2147483657" r:id="rId10"/>
    <p:sldLayoutId id="2147483678" r:id="rId11"/>
    <p:sldLayoutId id="2147483664" r:id="rId12"/>
    <p:sldLayoutId id="2147483677" r:id="rId13"/>
    <p:sldLayoutId id="2147483666" r:id="rId14"/>
    <p:sldLayoutId id="2147483674"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effectLst>
                  <a:glow rad="38100">
                    <a:prstClr val="black">
                      <a:lumMod val="65000"/>
                      <a:lumOff val="35000"/>
                      <a:alpha val="50000"/>
                    </a:prstClr>
                  </a:glow>
                  <a:outerShdw blurRad="28575" dist="31750" dir="13200000" algn="tl" rotWithShape="0">
                    <a:srgbClr val="000000">
                      <a:alpha val="25000"/>
                    </a:srgbClr>
                  </a:outerShdw>
                </a:effectLst>
              </a:rPr>
              <a:t>John 15</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655B-559F-4345-AEC1-E1645EC1AE0A}"/>
              </a:ext>
            </a:extLst>
          </p:cNvPr>
          <p:cNvSpPr>
            <a:spLocks noGrp="1"/>
          </p:cNvSpPr>
          <p:nvPr>
            <p:ph type="title"/>
          </p:nvPr>
        </p:nvSpPr>
        <p:spPr/>
        <p:txBody>
          <a:bodyPr/>
          <a:lstStyle/>
          <a:p>
            <a:r>
              <a:rPr lang="en-US" dirty="0"/>
              <a:t>Greco-Roman notions of friendship</a:t>
            </a:r>
          </a:p>
        </p:txBody>
      </p:sp>
      <p:sp>
        <p:nvSpPr>
          <p:cNvPr id="3" name="Content Placeholder 2">
            <a:extLst>
              <a:ext uri="{FF2B5EF4-FFF2-40B4-BE49-F238E27FC236}">
                <a16:creationId xmlns:a16="http://schemas.microsoft.com/office/drawing/2014/main" id="{844CC9D0-3E48-4F47-B6AB-EF84926F96A0}"/>
              </a:ext>
            </a:extLst>
          </p:cNvPr>
          <p:cNvSpPr>
            <a:spLocks noGrp="1"/>
          </p:cNvSpPr>
          <p:nvPr>
            <p:ph idx="1"/>
          </p:nvPr>
        </p:nvSpPr>
        <p:spPr>
          <a:xfrm>
            <a:off x="1261872" y="2199216"/>
            <a:ext cx="8595360" cy="3980921"/>
          </a:xfrm>
        </p:spPr>
        <p:txBody>
          <a:bodyPr vert="horz" lIns="91440" tIns="45720" rIns="91440" bIns="45720" rtlCol="0" anchor="t">
            <a:normAutofit/>
          </a:bodyPr>
          <a:lstStyle/>
          <a:p>
            <a:r>
              <a:rPr lang="en-US" sz="2800" dirty="0"/>
              <a:t>Much discussed in ancient sources</a:t>
            </a:r>
          </a:p>
          <a:p>
            <a:r>
              <a:rPr lang="en-US" sz="2800" dirty="0"/>
              <a:t>Not always a relationship among equals</a:t>
            </a:r>
          </a:p>
          <a:p>
            <a:r>
              <a:rPr lang="en-US" sz="2800" dirty="0"/>
              <a:t>Contains the ideas of loyalty, sharing, and intimacy</a:t>
            </a:r>
          </a:p>
          <a:p>
            <a:endParaRPr lang="en-US" dirty="0"/>
          </a:p>
        </p:txBody>
      </p:sp>
    </p:spTree>
    <p:extLst>
      <p:ext uri="{BB962C8B-B14F-4D97-AF65-F5344CB8AC3E}">
        <p14:creationId xmlns:p14="http://schemas.microsoft.com/office/powerpoint/2010/main" val="268615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0DB0-1FBE-431D-92BB-79C34CEFA859}"/>
              </a:ext>
            </a:extLst>
          </p:cNvPr>
          <p:cNvSpPr>
            <a:spLocks noGrp="1"/>
          </p:cNvSpPr>
          <p:nvPr>
            <p:ph type="title"/>
          </p:nvPr>
        </p:nvSpPr>
        <p:spPr/>
        <p:txBody>
          <a:bodyPr/>
          <a:lstStyle/>
          <a:p>
            <a:r>
              <a:rPr lang="en-US" dirty="0"/>
              <a:t>The world will hate you</a:t>
            </a:r>
          </a:p>
        </p:txBody>
      </p:sp>
      <p:sp>
        <p:nvSpPr>
          <p:cNvPr id="3" name="Content Placeholder 2">
            <a:extLst>
              <a:ext uri="{FF2B5EF4-FFF2-40B4-BE49-F238E27FC236}">
                <a16:creationId xmlns:a16="http://schemas.microsoft.com/office/drawing/2014/main" id="{2EE235C4-B5F3-4D13-AF5C-51DF4EE29650}"/>
              </a:ext>
            </a:extLst>
          </p:cNvPr>
          <p:cNvSpPr>
            <a:spLocks noGrp="1"/>
          </p:cNvSpPr>
          <p:nvPr>
            <p:ph idx="1"/>
          </p:nvPr>
        </p:nvSpPr>
        <p:spPr>
          <a:xfrm>
            <a:off x="1261872" y="1828800"/>
            <a:ext cx="8944610" cy="4584170"/>
          </a:xfrm>
        </p:spPr>
        <p:txBody>
          <a:bodyPr vert="horz" lIns="91440" tIns="45720" rIns="91440" bIns="45720" rtlCol="0" anchor="t">
            <a:normAutofit/>
          </a:bodyPr>
          <a:lstStyle/>
          <a:p>
            <a:r>
              <a:rPr lang="en-US" sz="2000" b="1" baseline="30000" dirty="0">
                <a:ea typeface="+mn-lt"/>
                <a:cs typeface="+mn-lt"/>
              </a:rPr>
              <a:t> </a:t>
            </a:r>
            <a:r>
              <a:rPr lang="en-US" sz="2000" dirty="0">
                <a:ea typeface="+mn-lt"/>
                <a:cs typeface="+mn-lt"/>
              </a:rPr>
              <a:t>“If the world hates you, be aware that it hated me before it hated you. </a:t>
            </a:r>
            <a:r>
              <a:rPr lang="en-US" sz="2000" b="1" baseline="30000" dirty="0">
                <a:ea typeface="+mn-lt"/>
                <a:cs typeface="+mn-lt"/>
              </a:rPr>
              <a:t>19 </a:t>
            </a:r>
            <a:r>
              <a:rPr lang="en-US" sz="2000" dirty="0">
                <a:ea typeface="+mn-lt"/>
                <a:cs typeface="+mn-lt"/>
              </a:rPr>
              <a:t>If you belonged to the world, the world would love you as its own. Because you do not belong to the world, but I have chosen you out of the world—therefore the world hates you. </a:t>
            </a:r>
            <a:r>
              <a:rPr lang="en-US" sz="2000" b="1" baseline="30000" dirty="0">
                <a:ea typeface="+mn-lt"/>
                <a:cs typeface="+mn-lt"/>
              </a:rPr>
              <a:t>20 </a:t>
            </a:r>
            <a:r>
              <a:rPr lang="en-US" sz="2000" dirty="0">
                <a:ea typeface="+mn-lt"/>
                <a:cs typeface="+mn-lt"/>
              </a:rPr>
              <a:t>Remember the word that I said to you, ‘Servants are not greater than their master.’ If they persecuted me, they will persecute you; if they kept my word, they will keep yours also. </a:t>
            </a:r>
            <a:r>
              <a:rPr lang="en-US" sz="2000" b="1" baseline="30000" dirty="0">
                <a:ea typeface="+mn-lt"/>
                <a:cs typeface="+mn-lt"/>
              </a:rPr>
              <a:t>21 </a:t>
            </a:r>
            <a:r>
              <a:rPr lang="en-US" sz="2000" dirty="0">
                <a:ea typeface="+mn-lt"/>
                <a:cs typeface="+mn-lt"/>
              </a:rPr>
              <a:t>But they will do all these things to you on account of my name, because they do not know him who sent me. </a:t>
            </a:r>
            <a:r>
              <a:rPr lang="en-US" sz="2000" b="1" baseline="30000" dirty="0">
                <a:ea typeface="+mn-lt"/>
                <a:cs typeface="+mn-lt"/>
              </a:rPr>
              <a:t>22 </a:t>
            </a:r>
            <a:r>
              <a:rPr lang="en-US" sz="2000" dirty="0">
                <a:ea typeface="+mn-lt"/>
                <a:cs typeface="+mn-lt"/>
              </a:rPr>
              <a:t>If I had not come and spoken to them, they would not have sin; but now they have no excuse for their sin. </a:t>
            </a:r>
            <a:r>
              <a:rPr lang="en-US" sz="2000" b="1" baseline="30000" dirty="0">
                <a:ea typeface="+mn-lt"/>
                <a:cs typeface="+mn-lt"/>
              </a:rPr>
              <a:t>23 </a:t>
            </a:r>
            <a:r>
              <a:rPr lang="en-US" sz="2000" dirty="0">
                <a:ea typeface="+mn-lt"/>
                <a:cs typeface="+mn-lt"/>
              </a:rPr>
              <a:t>Whoever hates me hates my Father also. </a:t>
            </a:r>
            <a:r>
              <a:rPr lang="en-US" sz="2000" b="1" baseline="30000" dirty="0">
                <a:ea typeface="+mn-lt"/>
                <a:cs typeface="+mn-lt"/>
              </a:rPr>
              <a:t>24 </a:t>
            </a:r>
            <a:r>
              <a:rPr lang="en-US" sz="2000" dirty="0">
                <a:ea typeface="+mn-lt"/>
                <a:cs typeface="+mn-lt"/>
              </a:rPr>
              <a:t>If I had not done among them the works that no one else did, they would not have sin. But now they have seen and hated both me and my Father. </a:t>
            </a:r>
            <a:r>
              <a:rPr lang="en-US" sz="2000" b="1" baseline="30000" dirty="0">
                <a:ea typeface="+mn-lt"/>
                <a:cs typeface="+mn-lt"/>
              </a:rPr>
              <a:t>25 </a:t>
            </a:r>
            <a:r>
              <a:rPr lang="en-US" sz="2000" dirty="0">
                <a:ea typeface="+mn-lt"/>
                <a:cs typeface="+mn-lt"/>
              </a:rPr>
              <a:t>It was to fulfill the word that is written in their law, ‘They hated me without a cause.</a:t>
            </a:r>
            <a:r>
              <a:rPr lang="en-US" dirty="0">
                <a:ea typeface="+mn-lt"/>
                <a:cs typeface="+mn-lt"/>
              </a:rPr>
              <a:t>’</a:t>
            </a:r>
            <a:endParaRPr lang="en-US" dirty="0"/>
          </a:p>
        </p:txBody>
      </p:sp>
    </p:spTree>
    <p:extLst>
      <p:ext uri="{BB962C8B-B14F-4D97-AF65-F5344CB8AC3E}">
        <p14:creationId xmlns:p14="http://schemas.microsoft.com/office/powerpoint/2010/main" val="373510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FA20-4984-4EF6-9C43-58DB61536332}"/>
              </a:ext>
            </a:extLst>
          </p:cNvPr>
          <p:cNvSpPr>
            <a:spLocks noGrp="1"/>
          </p:cNvSpPr>
          <p:nvPr>
            <p:ph type="title"/>
          </p:nvPr>
        </p:nvSpPr>
        <p:spPr/>
        <p:txBody>
          <a:bodyPr/>
          <a:lstStyle/>
          <a:p>
            <a:r>
              <a:rPr lang="en-US" dirty="0"/>
              <a:t>Expulsion from the synagogue</a:t>
            </a:r>
          </a:p>
        </p:txBody>
      </p:sp>
      <p:sp>
        <p:nvSpPr>
          <p:cNvPr id="3" name="Content Placeholder 2">
            <a:extLst>
              <a:ext uri="{FF2B5EF4-FFF2-40B4-BE49-F238E27FC236}">
                <a16:creationId xmlns:a16="http://schemas.microsoft.com/office/drawing/2014/main" id="{6119FC75-80EF-4D0D-A5C2-12E5113EB478}"/>
              </a:ext>
            </a:extLst>
          </p:cNvPr>
          <p:cNvSpPr>
            <a:spLocks noGrp="1"/>
          </p:cNvSpPr>
          <p:nvPr>
            <p:ph idx="1"/>
          </p:nvPr>
        </p:nvSpPr>
        <p:spPr/>
        <p:txBody>
          <a:bodyPr vert="horz" lIns="91440" tIns="45720" rIns="91440" bIns="45720" rtlCol="0" anchor="t">
            <a:normAutofit/>
          </a:bodyPr>
          <a:lstStyle/>
          <a:p>
            <a:r>
              <a:rPr lang="en-US" sz="2800" b="1" dirty="0"/>
              <a:t>John 16:1</a:t>
            </a:r>
            <a:r>
              <a:rPr lang="en-US" sz="2800" dirty="0"/>
              <a:t> </a:t>
            </a:r>
            <a:r>
              <a:rPr lang="en-US" sz="2800" dirty="0">
                <a:ea typeface="+mn-lt"/>
                <a:cs typeface="+mn-lt"/>
              </a:rPr>
              <a:t>“I have said these things to you to keep you from stumbling. </a:t>
            </a:r>
            <a:r>
              <a:rPr lang="en-US" sz="2800" b="1" baseline="30000" dirty="0">
                <a:ea typeface="+mn-lt"/>
                <a:cs typeface="+mn-lt"/>
              </a:rPr>
              <a:t>2 </a:t>
            </a:r>
            <a:r>
              <a:rPr lang="en-US" sz="2800" u="sng" dirty="0">
                <a:ea typeface="+mn-lt"/>
                <a:cs typeface="+mn-lt"/>
              </a:rPr>
              <a:t>They will put you out of the synagogues.</a:t>
            </a:r>
            <a:r>
              <a:rPr lang="en-US" sz="2800" dirty="0">
                <a:ea typeface="+mn-lt"/>
                <a:cs typeface="+mn-lt"/>
              </a:rPr>
              <a:t> Indeed, an hour is coming when those who kill you will think that by doing so they are offering worship to God. </a:t>
            </a:r>
            <a:r>
              <a:rPr lang="en-US" sz="2800" b="1" baseline="30000" dirty="0">
                <a:ea typeface="+mn-lt"/>
                <a:cs typeface="+mn-lt"/>
              </a:rPr>
              <a:t>3 </a:t>
            </a:r>
            <a:r>
              <a:rPr lang="en-US" sz="2800" dirty="0">
                <a:ea typeface="+mn-lt"/>
                <a:cs typeface="+mn-lt"/>
              </a:rPr>
              <a:t>And they will do this because they have not known the Father or me. </a:t>
            </a:r>
            <a:r>
              <a:rPr lang="en-US" sz="2800" b="1" baseline="30000" dirty="0">
                <a:ea typeface="+mn-lt"/>
                <a:cs typeface="+mn-lt"/>
              </a:rPr>
              <a:t>4 </a:t>
            </a:r>
            <a:r>
              <a:rPr lang="en-US" sz="2800" dirty="0">
                <a:ea typeface="+mn-lt"/>
                <a:cs typeface="+mn-lt"/>
              </a:rPr>
              <a:t>But I have said these things to you so that when their hour comes you may remember that I told you about them.</a:t>
            </a:r>
            <a:endParaRPr lang="en-US" sz="2800" b="1" baseline="30000" dirty="0"/>
          </a:p>
        </p:txBody>
      </p:sp>
    </p:spTree>
    <p:extLst>
      <p:ext uri="{BB962C8B-B14F-4D97-AF65-F5344CB8AC3E}">
        <p14:creationId xmlns:p14="http://schemas.microsoft.com/office/powerpoint/2010/main" val="88595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828C-5987-454F-8D7A-7A34D6D7EE11}"/>
              </a:ext>
            </a:extLst>
          </p:cNvPr>
          <p:cNvSpPr>
            <a:spLocks noGrp="1"/>
          </p:cNvSpPr>
          <p:nvPr>
            <p:ph type="title"/>
          </p:nvPr>
        </p:nvSpPr>
        <p:spPr/>
        <p:txBody>
          <a:bodyPr/>
          <a:lstStyle/>
          <a:p>
            <a:r>
              <a:rPr lang="en-US" dirty="0"/>
              <a:t>What sort of persecution?</a:t>
            </a:r>
          </a:p>
        </p:txBody>
      </p:sp>
      <p:sp>
        <p:nvSpPr>
          <p:cNvPr id="3" name="Content Placeholder 2">
            <a:extLst>
              <a:ext uri="{FF2B5EF4-FFF2-40B4-BE49-F238E27FC236}">
                <a16:creationId xmlns:a16="http://schemas.microsoft.com/office/drawing/2014/main" id="{5F49DB55-9130-48F8-BD15-F60A04D970A5}"/>
              </a:ext>
            </a:extLst>
          </p:cNvPr>
          <p:cNvSpPr>
            <a:spLocks noGrp="1"/>
          </p:cNvSpPr>
          <p:nvPr>
            <p:ph sz="half" idx="1"/>
          </p:nvPr>
        </p:nvSpPr>
        <p:spPr/>
        <p:txBody>
          <a:bodyPr vert="horz" lIns="91440" tIns="45720" rIns="91440" bIns="45720" rtlCol="0" anchor="t">
            <a:normAutofit fontScale="92500"/>
          </a:bodyPr>
          <a:lstStyle/>
          <a:p>
            <a:r>
              <a:rPr lang="en-US" sz="2400" dirty="0"/>
              <a:t>All peoples in the Roman empire did not have </a:t>
            </a:r>
            <a:r>
              <a:rPr lang="en-US" sz="2400" i="1" dirty="0" err="1"/>
              <a:t>ius</a:t>
            </a:r>
            <a:r>
              <a:rPr lang="en-US" sz="2400" i="1" dirty="0"/>
              <a:t> gladii</a:t>
            </a:r>
          </a:p>
          <a:p>
            <a:r>
              <a:rPr lang="en-US" sz="2400" dirty="0"/>
              <a:t>So if Jews did kill disciples, it was unlawful</a:t>
            </a:r>
          </a:p>
          <a:p>
            <a:r>
              <a:rPr lang="en-US" sz="2400" dirty="0"/>
              <a:t>Perhaps expulsion from the synagogue included private accusers</a:t>
            </a:r>
          </a:p>
        </p:txBody>
      </p:sp>
      <p:sp>
        <p:nvSpPr>
          <p:cNvPr id="4" name="Content Placeholder 3">
            <a:extLst>
              <a:ext uri="{FF2B5EF4-FFF2-40B4-BE49-F238E27FC236}">
                <a16:creationId xmlns:a16="http://schemas.microsoft.com/office/drawing/2014/main" id="{3F62F845-5590-4629-88D0-0D0CFC22CABB}"/>
              </a:ext>
            </a:extLst>
          </p:cNvPr>
          <p:cNvSpPr>
            <a:spLocks noGrp="1"/>
          </p:cNvSpPr>
          <p:nvPr>
            <p:ph sz="half" idx="2"/>
          </p:nvPr>
        </p:nvSpPr>
        <p:spPr>
          <a:xfrm>
            <a:off x="5861897" y="1828800"/>
            <a:ext cx="4967393" cy="4531253"/>
          </a:xfrm>
        </p:spPr>
        <p:txBody>
          <a:bodyPr vert="horz" lIns="91440" tIns="45720" rIns="91440" bIns="45720" rtlCol="0" anchor="t">
            <a:normAutofit fontScale="92500"/>
          </a:bodyPr>
          <a:lstStyle/>
          <a:p>
            <a:r>
              <a:rPr lang="en-US" dirty="0">
                <a:ea typeface="+mn-lt"/>
                <a:cs typeface="+mn-lt"/>
              </a:rPr>
              <a:t>"Others, whose names were given me by an informer, first said that they were Christians and afterwards denied it, declaring that they had been but were so no longer, some of them having recanted many years before, and more than one so long as twenty years back. They all worshipped your image and the statues of the deities, and cursed the name of Christ. But they declared that the sum of their guilt or their error only amounted to this, that on a stated day they had been accustomed to meet before daybreak and to recite a hymn among themselves to Christ, as though he were a god, and that so far from binding themselves by oath to commit any crime, their oath was to abstain from theft, robbery, adultery, and from breach of faith," Pliny, </a:t>
            </a:r>
            <a:r>
              <a:rPr lang="en-US" i="1" dirty="0">
                <a:ea typeface="+mn-lt"/>
                <a:cs typeface="+mn-lt"/>
              </a:rPr>
              <a:t>Ep. To Trajan</a:t>
            </a:r>
            <a:r>
              <a:rPr lang="en-US" dirty="0">
                <a:ea typeface="+mn-lt"/>
                <a:cs typeface="+mn-lt"/>
              </a:rPr>
              <a:t> 10.96</a:t>
            </a:r>
            <a:endParaRPr lang="en-US" dirty="0"/>
          </a:p>
        </p:txBody>
      </p:sp>
    </p:spTree>
    <p:extLst>
      <p:ext uri="{BB962C8B-B14F-4D97-AF65-F5344CB8AC3E}">
        <p14:creationId xmlns:p14="http://schemas.microsoft.com/office/powerpoint/2010/main" val="223468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33CB-0401-4F8B-B0ED-2D86192292C0}"/>
              </a:ext>
            </a:extLst>
          </p:cNvPr>
          <p:cNvSpPr>
            <a:spLocks noGrp="1"/>
          </p:cNvSpPr>
          <p:nvPr>
            <p:ph type="title"/>
          </p:nvPr>
        </p:nvSpPr>
        <p:spPr/>
        <p:txBody>
          <a:bodyPr/>
          <a:lstStyle/>
          <a:p>
            <a:r>
              <a:rPr lang="en-US"/>
              <a:t>The Advocate will come</a:t>
            </a:r>
          </a:p>
        </p:txBody>
      </p:sp>
      <p:sp>
        <p:nvSpPr>
          <p:cNvPr id="3" name="Content Placeholder 2">
            <a:extLst>
              <a:ext uri="{FF2B5EF4-FFF2-40B4-BE49-F238E27FC236}">
                <a16:creationId xmlns:a16="http://schemas.microsoft.com/office/drawing/2014/main" id="{33F404F9-EF43-4EA6-BE4B-FC2C7DDD7485}"/>
              </a:ext>
            </a:extLst>
          </p:cNvPr>
          <p:cNvSpPr>
            <a:spLocks noGrp="1"/>
          </p:cNvSpPr>
          <p:nvPr>
            <p:ph idx="1"/>
          </p:nvPr>
        </p:nvSpPr>
        <p:spPr/>
        <p:txBody>
          <a:bodyPr vert="horz" lIns="91440" tIns="45720" rIns="91440" bIns="45720" rtlCol="0" anchor="t">
            <a:normAutofit fontScale="92500" lnSpcReduction="20000"/>
          </a:bodyPr>
          <a:lstStyle/>
          <a:p>
            <a:r>
              <a:rPr lang="en-US" sz="2400" dirty="0">
                <a:ea typeface="+mn-lt"/>
                <a:cs typeface="+mn-lt"/>
              </a:rPr>
              <a:t>“I did not say these things to you from the beginning, because I was with you. </a:t>
            </a:r>
            <a:r>
              <a:rPr lang="en-US" sz="2400" b="1" baseline="30000" dirty="0">
                <a:ea typeface="+mn-lt"/>
                <a:cs typeface="+mn-lt"/>
              </a:rPr>
              <a:t>5 </a:t>
            </a:r>
            <a:r>
              <a:rPr lang="en-US" sz="2400" dirty="0">
                <a:ea typeface="+mn-lt"/>
                <a:cs typeface="+mn-lt"/>
              </a:rPr>
              <a:t>But now I am going to him who sent me; yet none of you asks me, ‘Where are you going?’ </a:t>
            </a:r>
            <a:r>
              <a:rPr lang="en-US" sz="2400" b="1" baseline="30000" dirty="0">
                <a:ea typeface="+mn-lt"/>
                <a:cs typeface="+mn-lt"/>
              </a:rPr>
              <a:t>6 </a:t>
            </a:r>
            <a:r>
              <a:rPr lang="en-US" sz="2400" dirty="0">
                <a:ea typeface="+mn-lt"/>
                <a:cs typeface="+mn-lt"/>
              </a:rPr>
              <a:t>But because I have said these things to you, sorrow has filled your hearts. </a:t>
            </a:r>
            <a:r>
              <a:rPr lang="en-US" sz="2400" b="1" baseline="30000" dirty="0">
                <a:ea typeface="+mn-lt"/>
                <a:cs typeface="+mn-lt"/>
              </a:rPr>
              <a:t>7 </a:t>
            </a:r>
            <a:r>
              <a:rPr lang="en-US" sz="2400" dirty="0">
                <a:ea typeface="+mn-lt"/>
                <a:cs typeface="+mn-lt"/>
              </a:rPr>
              <a:t>Nevertheless I tell you the truth: it is to your advantage that I go away, for if I do not go away, the Advocate will not come to you; but if I go, I will send him to you. </a:t>
            </a:r>
            <a:r>
              <a:rPr lang="en-US" sz="2400" b="1" baseline="30000" dirty="0">
                <a:ea typeface="+mn-lt"/>
                <a:cs typeface="+mn-lt"/>
              </a:rPr>
              <a:t>8 </a:t>
            </a:r>
            <a:r>
              <a:rPr lang="en-US" sz="2400" dirty="0">
                <a:ea typeface="+mn-lt"/>
                <a:cs typeface="+mn-lt"/>
              </a:rPr>
              <a:t>And when he comes, </a:t>
            </a:r>
            <a:r>
              <a:rPr lang="en-US" sz="2400" u="sng" dirty="0">
                <a:ea typeface="+mn-lt"/>
                <a:cs typeface="+mn-lt"/>
              </a:rPr>
              <a:t>he will prove the world wrong about sin and righteousness and judgment: </a:t>
            </a:r>
            <a:r>
              <a:rPr lang="en-US" sz="2400" b="1" baseline="30000" dirty="0">
                <a:ea typeface="+mn-lt"/>
                <a:cs typeface="+mn-lt"/>
              </a:rPr>
              <a:t>9 </a:t>
            </a:r>
            <a:r>
              <a:rPr lang="en-US" sz="2400" dirty="0">
                <a:ea typeface="+mn-lt"/>
                <a:cs typeface="+mn-lt"/>
              </a:rPr>
              <a:t>about sin, because they do not believe in me; </a:t>
            </a:r>
            <a:r>
              <a:rPr lang="en-US" sz="2400" b="1" baseline="30000" dirty="0">
                <a:ea typeface="+mn-lt"/>
                <a:cs typeface="+mn-lt"/>
              </a:rPr>
              <a:t>10 </a:t>
            </a:r>
            <a:r>
              <a:rPr lang="en-US" sz="2400" dirty="0">
                <a:ea typeface="+mn-lt"/>
                <a:cs typeface="+mn-lt"/>
              </a:rPr>
              <a:t>about righteousness, because I am going to the Father and you will see me no longer; </a:t>
            </a:r>
            <a:r>
              <a:rPr lang="en-US" sz="2400" b="1" baseline="30000" dirty="0">
                <a:ea typeface="+mn-lt"/>
                <a:cs typeface="+mn-lt"/>
              </a:rPr>
              <a:t>11 </a:t>
            </a:r>
            <a:r>
              <a:rPr lang="en-US" sz="2400" dirty="0">
                <a:ea typeface="+mn-lt"/>
                <a:cs typeface="+mn-lt"/>
              </a:rPr>
              <a:t>about judgment,</a:t>
            </a:r>
            <a:r>
              <a:rPr lang="en-US" sz="2400" u="sng" dirty="0">
                <a:ea typeface="+mn-lt"/>
                <a:cs typeface="+mn-lt"/>
              </a:rPr>
              <a:t> because the ruler of this world has been condemned.</a:t>
            </a:r>
            <a:endParaRPr lang="en-US" sz="2400" u="sng" dirty="0"/>
          </a:p>
          <a:p>
            <a:br>
              <a:rPr lang="en-US" dirty="0"/>
            </a:br>
            <a:endParaRPr lang="en-US" dirty="0"/>
          </a:p>
        </p:txBody>
      </p:sp>
    </p:spTree>
    <p:extLst>
      <p:ext uri="{BB962C8B-B14F-4D97-AF65-F5344CB8AC3E}">
        <p14:creationId xmlns:p14="http://schemas.microsoft.com/office/powerpoint/2010/main" val="145004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CA1C-47D8-4704-B3C8-AC105E0E84E6}"/>
              </a:ext>
            </a:extLst>
          </p:cNvPr>
          <p:cNvSpPr>
            <a:spLocks noGrp="1"/>
          </p:cNvSpPr>
          <p:nvPr>
            <p:ph type="title"/>
          </p:nvPr>
        </p:nvSpPr>
        <p:spPr/>
        <p:txBody>
          <a:bodyPr/>
          <a:lstStyle/>
          <a:p>
            <a:r>
              <a:rPr lang="en-US" dirty="0"/>
              <a:t>The Spirit of truth</a:t>
            </a:r>
          </a:p>
        </p:txBody>
      </p:sp>
      <p:sp>
        <p:nvSpPr>
          <p:cNvPr id="3" name="Content Placeholder 2">
            <a:extLst>
              <a:ext uri="{FF2B5EF4-FFF2-40B4-BE49-F238E27FC236}">
                <a16:creationId xmlns:a16="http://schemas.microsoft.com/office/drawing/2014/main" id="{96D38007-26CB-4F07-B88A-CECB5DD14019}"/>
              </a:ext>
            </a:extLst>
          </p:cNvPr>
          <p:cNvSpPr>
            <a:spLocks noGrp="1"/>
          </p:cNvSpPr>
          <p:nvPr>
            <p:ph idx="1"/>
          </p:nvPr>
        </p:nvSpPr>
        <p:spPr/>
        <p:txBody>
          <a:bodyPr vert="horz" lIns="91440" tIns="45720" rIns="91440" bIns="45720" rtlCol="0" anchor="t">
            <a:normAutofit/>
          </a:bodyPr>
          <a:lstStyle/>
          <a:p>
            <a:r>
              <a:rPr lang="en-US" sz="2400" dirty="0">
                <a:ea typeface="+mn-lt"/>
                <a:cs typeface="+mn-lt"/>
              </a:rPr>
              <a:t>“I still have many things to say to you, but you cannot bear them now. </a:t>
            </a:r>
            <a:r>
              <a:rPr lang="en-US" sz="2400" b="1" baseline="30000" dirty="0">
                <a:ea typeface="+mn-lt"/>
                <a:cs typeface="+mn-lt"/>
              </a:rPr>
              <a:t>13 </a:t>
            </a:r>
            <a:r>
              <a:rPr lang="en-US" sz="2400" dirty="0">
                <a:ea typeface="+mn-lt"/>
                <a:cs typeface="+mn-lt"/>
              </a:rPr>
              <a:t>When the Spirit of truth comes, he will guide you into all the truth; for he will not speak on his own, but will speak whatever he hears, and he will declare to you the things that are to come. </a:t>
            </a:r>
            <a:r>
              <a:rPr lang="en-US" sz="2400" b="1" baseline="30000" dirty="0">
                <a:ea typeface="+mn-lt"/>
                <a:cs typeface="+mn-lt"/>
              </a:rPr>
              <a:t>14 </a:t>
            </a:r>
            <a:r>
              <a:rPr lang="en-US" sz="2400" dirty="0">
                <a:ea typeface="+mn-lt"/>
                <a:cs typeface="+mn-lt"/>
              </a:rPr>
              <a:t>He will glorify me, because he will take what is mine and declare it to you. </a:t>
            </a:r>
            <a:r>
              <a:rPr lang="en-US" sz="2400" b="1" baseline="30000" dirty="0">
                <a:ea typeface="+mn-lt"/>
                <a:cs typeface="+mn-lt"/>
              </a:rPr>
              <a:t>15 </a:t>
            </a:r>
            <a:r>
              <a:rPr lang="en-US" sz="2400" dirty="0">
                <a:ea typeface="+mn-lt"/>
                <a:cs typeface="+mn-lt"/>
              </a:rPr>
              <a:t>All that the Father has is mine. For this reason I said that he will take what is mine and declare it to you.</a:t>
            </a:r>
            <a:endParaRPr lang="en-US" sz="2400" dirty="0"/>
          </a:p>
        </p:txBody>
      </p:sp>
    </p:spTree>
    <p:extLst>
      <p:ext uri="{BB962C8B-B14F-4D97-AF65-F5344CB8AC3E}">
        <p14:creationId xmlns:p14="http://schemas.microsoft.com/office/powerpoint/2010/main" val="220137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EF93-57B2-43B8-A00C-88F0170A5D33}"/>
              </a:ext>
            </a:extLst>
          </p:cNvPr>
          <p:cNvSpPr>
            <a:spLocks noGrp="1"/>
          </p:cNvSpPr>
          <p:nvPr>
            <p:ph type="title"/>
          </p:nvPr>
        </p:nvSpPr>
        <p:spPr/>
        <p:txBody>
          <a:bodyPr/>
          <a:lstStyle/>
          <a:p>
            <a:r>
              <a:rPr lang="en-US" dirty="0"/>
              <a:t>You will see me again</a:t>
            </a:r>
          </a:p>
        </p:txBody>
      </p:sp>
      <p:sp>
        <p:nvSpPr>
          <p:cNvPr id="3" name="Content Placeholder 2">
            <a:extLst>
              <a:ext uri="{FF2B5EF4-FFF2-40B4-BE49-F238E27FC236}">
                <a16:creationId xmlns:a16="http://schemas.microsoft.com/office/drawing/2014/main" id="{D8622FDF-0654-4886-86FD-CF13A595947F}"/>
              </a:ext>
            </a:extLst>
          </p:cNvPr>
          <p:cNvSpPr>
            <a:spLocks noGrp="1"/>
          </p:cNvSpPr>
          <p:nvPr>
            <p:ph idx="1"/>
          </p:nvPr>
        </p:nvSpPr>
        <p:spPr/>
        <p:txBody>
          <a:bodyPr vert="horz" lIns="91440" tIns="45720" rIns="91440" bIns="45720" rtlCol="0" anchor="t">
            <a:normAutofit/>
          </a:bodyPr>
          <a:lstStyle/>
          <a:p>
            <a:r>
              <a:rPr lang="en-US" sz="2000" dirty="0">
                <a:ea typeface="+mn-lt"/>
                <a:cs typeface="+mn-lt"/>
              </a:rPr>
              <a:t>“A little while, and you will no longer see me, and again a little while, and you will see me.” </a:t>
            </a:r>
            <a:r>
              <a:rPr lang="en-US" sz="2000" b="1" baseline="30000" dirty="0">
                <a:ea typeface="+mn-lt"/>
                <a:cs typeface="+mn-lt"/>
              </a:rPr>
              <a:t>17 </a:t>
            </a:r>
            <a:r>
              <a:rPr lang="en-US" sz="2000" dirty="0">
                <a:ea typeface="+mn-lt"/>
                <a:cs typeface="+mn-lt"/>
              </a:rPr>
              <a:t>Then some of his disciples said to one another, “What does he mean by saying to us, ‘A little while, and you will no longer see me, and again a little while, and you will see me’; and ‘Because I am going to the Father’?” </a:t>
            </a:r>
            <a:r>
              <a:rPr lang="en-US" sz="2000" b="1" baseline="30000" dirty="0">
                <a:ea typeface="+mn-lt"/>
                <a:cs typeface="+mn-lt"/>
              </a:rPr>
              <a:t>18 </a:t>
            </a:r>
            <a:r>
              <a:rPr lang="en-US" sz="2000" dirty="0">
                <a:ea typeface="+mn-lt"/>
                <a:cs typeface="+mn-lt"/>
              </a:rPr>
              <a:t>They said, “What does he mean by this ‘a little while’? We do not know what he is talking about.” </a:t>
            </a:r>
            <a:r>
              <a:rPr lang="en-US" sz="2000" b="1" baseline="30000" dirty="0">
                <a:ea typeface="+mn-lt"/>
                <a:cs typeface="+mn-lt"/>
              </a:rPr>
              <a:t>19 </a:t>
            </a:r>
            <a:r>
              <a:rPr lang="en-US" sz="2000" dirty="0">
                <a:ea typeface="+mn-lt"/>
                <a:cs typeface="+mn-lt"/>
              </a:rPr>
              <a:t>Jesus knew that they wanted to ask him, so he said to them, “Are you discussing among yourselves what I meant when I said, ‘A little while, and you will no longer see me, and again a little while, and you will see me’?</a:t>
            </a:r>
            <a:endParaRPr lang="en-US" sz="2000" dirty="0"/>
          </a:p>
        </p:txBody>
      </p:sp>
    </p:spTree>
    <p:extLst>
      <p:ext uri="{BB962C8B-B14F-4D97-AF65-F5344CB8AC3E}">
        <p14:creationId xmlns:p14="http://schemas.microsoft.com/office/powerpoint/2010/main" val="40497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1DA7-0FBE-4675-823C-6954AF9F89F2}"/>
              </a:ext>
            </a:extLst>
          </p:cNvPr>
          <p:cNvSpPr>
            <a:spLocks noGrp="1"/>
          </p:cNvSpPr>
          <p:nvPr>
            <p:ph type="title"/>
          </p:nvPr>
        </p:nvSpPr>
        <p:spPr/>
        <p:txBody>
          <a:bodyPr/>
          <a:lstStyle/>
          <a:p>
            <a:r>
              <a:rPr lang="en-US" dirty="0"/>
              <a:t>Messianic woes</a:t>
            </a:r>
          </a:p>
        </p:txBody>
      </p:sp>
      <p:sp>
        <p:nvSpPr>
          <p:cNvPr id="3" name="Content Placeholder 2">
            <a:extLst>
              <a:ext uri="{FF2B5EF4-FFF2-40B4-BE49-F238E27FC236}">
                <a16:creationId xmlns:a16="http://schemas.microsoft.com/office/drawing/2014/main" id="{44B9E0D0-27F5-46FF-8BAB-FC4E1B85DD3A}"/>
              </a:ext>
            </a:extLst>
          </p:cNvPr>
          <p:cNvSpPr>
            <a:spLocks noGrp="1"/>
          </p:cNvSpPr>
          <p:nvPr>
            <p:ph idx="1"/>
          </p:nvPr>
        </p:nvSpPr>
        <p:spPr/>
        <p:txBody>
          <a:bodyPr vert="horz" lIns="91440" tIns="45720" rIns="91440" bIns="45720" rtlCol="0" anchor="t">
            <a:normAutofit/>
          </a:bodyPr>
          <a:lstStyle/>
          <a:p>
            <a:r>
              <a:rPr lang="en-US" sz="2000" dirty="0">
                <a:ea typeface="+mn-lt"/>
                <a:cs typeface="+mn-lt"/>
              </a:rPr>
              <a:t>Very truly, I tell you, you will weep and mourn, but the world will rejoice; you will have pain, but your pain will turn into joy. </a:t>
            </a:r>
            <a:r>
              <a:rPr lang="en-US" sz="2000" b="1" baseline="30000" dirty="0">
                <a:ea typeface="+mn-lt"/>
                <a:cs typeface="+mn-lt"/>
              </a:rPr>
              <a:t>21 </a:t>
            </a:r>
            <a:r>
              <a:rPr lang="en-US" sz="2000" dirty="0">
                <a:ea typeface="+mn-lt"/>
                <a:cs typeface="+mn-lt"/>
              </a:rPr>
              <a:t>When a woman is in labor, she has pain, because her hour has come. But when her child is born, she no longer remembers the anguish because of the joy of having brought a human being into the world. </a:t>
            </a:r>
            <a:r>
              <a:rPr lang="en-US" sz="2000" b="1" baseline="30000" dirty="0">
                <a:ea typeface="+mn-lt"/>
                <a:cs typeface="+mn-lt"/>
              </a:rPr>
              <a:t>22 </a:t>
            </a:r>
            <a:r>
              <a:rPr lang="en-US" sz="2000" dirty="0">
                <a:ea typeface="+mn-lt"/>
                <a:cs typeface="+mn-lt"/>
              </a:rPr>
              <a:t>So you have pain now; but I will see you again, and your hearts will rejoice, and no one will take your joy from you. </a:t>
            </a:r>
            <a:r>
              <a:rPr lang="en-US" sz="2000" b="1" baseline="30000" dirty="0">
                <a:ea typeface="+mn-lt"/>
                <a:cs typeface="+mn-lt"/>
              </a:rPr>
              <a:t>23 </a:t>
            </a:r>
            <a:r>
              <a:rPr lang="en-US" sz="2000" dirty="0">
                <a:ea typeface="+mn-lt"/>
                <a:cs typeface="+mn-lt"/>
              </a:rPr>
              <a:t>On that day you will ask nothing of me. Very truly, I tell you, if you ask anything of the Father in my name, he will give it to you. </a:t>
            </a:r>
            <a:r>
              <a:rPr lang="en-US" sz="2000" b="1" baseline="30000" dirty="0">
                <a:ea typeface="+mn-lt"/>
                <a:cs typeface="+mn-lt"/>
              </a:rPr>
              <a:t>24 </a:t>
            </a:r>
            <a:r>
              <a:rPr lang="en-US" sz="2000" dirty="0">
                <a:ea typeface="+mn-lt"/>
                <a:cs typeface="+mn-lt"/>
              </a:rPr>
              <a:t>Until now you have not asked for anything in my name. Ask and you will receive, so that your joy may be complete.</a:t>
            </a:r>
            <a:endParaRPr lang="en-US" sz="2000" dirty="0"/>
          </a:p>
        </p:txBody>
      </p:sp>
    </p:spTree>
    <p:extLst>
      <p:ext uri="{BB962C8B-B14F-4D97-AF65-F5344CB8AC3E}">
        <p14:creationId xmlns:p14="http://schemas.microsoft.com/office/powerpoint/2010/main" val="147835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0287-8E81-4852-AEE7-BE3056BA6632}"/>
              </a:ext>
            </a:extLst>
          </p:cNvPr>
          <p:cNvSpPr>
            <a:spLocks noGrp="1"/>
          </p:cNvSpPr>
          <p:nvPr>
            <p:ph type="title"/>
          </p:nvPr>
        </p:nvSpPr>
        <p:spPr/>
        <p:txBody>
          <a:bodyPr/>
          <a:lstStyle/>
          <a:p>
            <a:r>
              <a:rPr lang="en-US" dirty="0"/>
              <a:t>The farewell discourses so far</a:t>
            </a:r>
          </a:p>
        </p:txBody>
      </p:sp>
      <p:sp>
        <p:nvSpPr>
          <p:cNvPr id="3" name="Content Placeholder 2">
            <a:extLst>
              <a:ext uri="{FF2B5EF4-FFF2-40B4-BE49-F238E27FC236}">
                <a16:creationId xmlns:a16="http://schemas.microsoft.com/office/drawing/2014/main" id="{4E76D7C1-8FBD-4A28-9BAD-275B45722B59}"/>
              </a:ext>
            </a:extLst>
          </p:cNvPr>
          <p:cNvSpPr>
            <a:spLocks noGrp="1"/>
          </p:cNvSpPr>
          <p:nvPr>
            <p:ph idx="1"/>
          </p:nvPr>
        </p:nvSpPr>
        <p:spPr/>
        <p:txBody>
          <a:bodyPr>
            <a:normAutofit lnSpcReduction="10000"/>
          </a:bodyPr>
          <a:lstStyle/>
          <a:p>
            <a:r>
              <a:rPr lang="en-US" sz="3200" dirty="0"/>
              <a:t>Jesus wants to prepare his disciples for his death</a:t>
            </a:r>
          </a:p>
          <a:p>
            <a:r>
              <a:rPr lang="en-US" sz="3200" dirty="0"/>
              <a:t>He tells them he is going to prepare a place for them; they cannot follow him just yet</a:t>
            </a:r>
          </a:p>
          <a:p>
            <a:r>
              <a:rPr lang="en-US" sz="3200" dirty="0"/>
              <a:t>He states that he is the way, the truth, and the life</a:t>
            </a:r>
          </a:p>
          <a:p>
            <a:pPr>
              <a:buSzPct val="114999"/>
            </a:pPr>
            <a:r>
              <a:rPr lang="en-US" sz="3200" dirty="0"/>
              <a:t>He promises them that he will send the Advocate who will fill the void and help them</a:t>
            </a:r>
          </a:p>
        </p:txBody>
      </p:sp>
    </p:spTree>
    <p:extLst>
      <p:ext uri="{BB962C8B-B14F-4D97-AF65-F5344CB8AC3E}">
        <p14:creationId xmlns:p14="http://schemas.microsoft.com/office/powerpoint/2010/main" val="60454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1BFA2-9972-41AD-B044-D4BC53FABD2E}"/>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“Peace I leave with you”</a:t>
            </a:r>
          </a:p>
        </p:txBody>
      </p:sp>
      <p:sp useBgFill="1">
        <p:nvSpPr>
          <p:cNvPr id="28" name="Rectangle 27">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31F7A7-0F42-42EC-A814-EEBCAF8C6BA4}"/>
              </a:ext>
            </a:extLst>
          </p:cNvPr>
          <p:cNvSpPr>
            <a:spLocks noGrp="1"/>
          </p:cNvSpPr>
          <p:nvPr>
            <p:ph idx="1"/>
          </p:nvPr>
        </p:nvSpPr>
        <p:spPr>
          <a:xfrm>
            <a:off x="4821898" y="643466"/>
            <a:ext cx="5827472" cy="5571067"/>
          </a:xfrm>
        </p:spPr>
        <p:txBody>
          <a:bodyPr vert="horz" lIns="91440" tIns="45720" rIns="91440" bIns="45720" rtlCol="0" anchor="t">
            <a:normAutofit/>
          </a:bodyPr>
          <a:lstStyle/>
          <a:p>
            <a:r>
              <a:rPr lang="en-US" sz="2000" b="0" i="0" dirty="0">
                <a:effectLst/>
                <a:latin typeface="system-ui"/>
              </a:rPr>
              <a:t>“I have said these things to you while I am still with you. </a:t>
            </a:r>
            <a:r>
              <a:rPr lang="en-US" sz="2000" b="1" i="0" baseline="30000" dirty="0">
                <a:effectLst/>
                <a:latin typeface="system-ui"/>
              </a:rPr>
              <a:t>26 </a:t>
            </a:r>
            <a:r>
              <a:rPr lang="en-US" sz="2000" b="0" i="0" dirty="0">
                <a:effectLst/>
                <a:latin typeface="system-ui"/>
              </a:rPr>
              <a:t>But the Advocate, the Holy Spirit, whom the Father will send in my name, will teach you everything, and remind you of all that I have said to you. </a:t>
            </a:r>
            <a:r>
              <a:rPr lang="en-US" sz="2000" b="1" i="0" baseline="30000" dirty="0">
                <a:effectLst/>
                <a:latin typeface="system-ui"/>
              </a:rPr>
              <a:t>27 </a:t>
            </a:r>
            <a:r>
              <a:rPr lang="en-US" sz="2000" b="0" i="0" u="sng" dirty="0">
                <a:effectLst/>
                <a:latin typeface="system-ui"/>
              </a:rPr>
              <a:t>Peace I leave with you; my peace I give to you. I do not give to you as the world gives. Do not let your hearts be troubled, and do not let them be afraid</a:t>
            </a:r>
            <a:r>
              <a:rPr lang="en-US" sz="2000" b="0" i="0" dirty="0">
                <a:effectLst/>
                <a:latin typeface="system-ui"/>
              </a:rPr>
              <a:t>. </a:t>
            </a:r>
            <a:r>
              <a:rPr lang="en-US" sz="2000" b="1" i="0" baseline="30000" dirty="0">
                <a:effectLst/>
                <a:latin typeface="system-ui"/>
              </a:rPr>
              <a:t>28 </a:t>
            </a:r>
            <a:r>
              <a:rPr lang="en-US" sz="2000" b="0" i="0" dirty="0">
                <a:effectLst/>
                <a:latin typeface="system-ui"/>
              </a:rPr>
              <a:t>You heard me say to you, ‘I am going away, and I am coming to you.’ If you loved me, you would rejoice that I am going to the Father, because the Father is greater than I. </a:t>
            </a:r>
            <a:r>
              <a:rPr lang="en-US" sz="2000" b="1" i="0" baseline="30000" dirty="0">
                <a:effectLst/>
                <a:latin typeface="system-ui"/>
              </a:rPr>
              <a:t>29 </a:t>
            </a:r>
            <a:r>
              <a:rPr lang="en-US" sz="2000" b="0" i="0" dirty="0">
                <a:effectLst/>
                <a:latin typeface="system-ui"/>
              </a:rPr>
              <a:t>And now I have told you this before it occurs, so that when it does occur, you may believe. </a:t>
            </a:r>
            <a:r>
              <a:rPr lang="en-US" sz="2000" b="1" i="0" baseline="30000" dirty="0">
                <a:effectLst/>
                <a:latin typeface="system-ui"/>
              </a:rPr>
              <a:t>30 </a:t>
            </a:r>
            <a:r>
              <a:rPr lang="en-US" sz="2000" b="0" i="0" dirty="0">
                <a:effectLst/>
                <a:latin typeface="system-ui"/>
              </a:rPr>
              <a:t>I will no longer talk much with you, for the ruler of this world is coming. He has no power over me; </a:t>
            </a:r>
            <a:r>
              <a:rPr lang="en-US" sz="2000" b="1" i="0" baseline="30000" dirty="0">
                <a:effectLst/>
                <a:latin typeface="system-ui"/>
              </a:rPr>
              <a:t>31 </a:t>
            </a:r>
            <a:r>
              <a:rPr lang="en-US" sz="2000" b="0" i="0" dirty="0">
                <a:effectLst/>
                <a:latin typeface="system-ui"/>
              </a:rPr>
              <a:t>but I do as the Father has commanded me, so that the world may know that I love the Father. Rise, let us be on our way.</a:t>
            </a:r>
            <a:endParaRPr lang="en-US" sz="2000" dirty="0"/>
          </a:p>
        </p:txBody>
      </p:sp>
    </p:spTree>
    <p:extLst>
      <p:ext uri="{BB962C8B-B14F-4D97-AF65-F5344CB8AC3E}">
        <p14:creationId xmlns:p14="http://schemas.microsoft.com/office/powerpoint/2010/main" val="315247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2F06-9DF2-46BD-B9F0-20B804835BD9}"/>
              </a:ext>
            </a:extLst>
          </p:cNvPr>
          <p:cNvSpPr>
            <a:spLocks noGrp="1"/>
          </p:cNvSpPr>
          <p:nvPr>
            <p:ph type="title"/>
          </p:nvPr>
        </p:nvSpPr>
        <p:spPr/>
        <p:txBody>
          <a:bodyPr/>
          <a:lstStyle/>
          <a:p>
            <a:r>
              <a:rPr lang="en-US"/>
              <a:t>The vine and the branches</a:t>
            </a:r>
          </a:p>
        </p:txBody>
      </p:sp>
      <p:sp>
        <p:nvSpPr>
          <p:cNvPr id="3" name="Content Placeholder 2">
            <a:extLst>
              <a:ext uri="{FF2B5EF4-FFF2-40B4-BE49-F238E27FC236}">
                <a16:creationId xmlns:a16="http://schemas.microsoft.com/office/drawing/2014/main" id="{3F7E8CFC-AE71-4CCF-BE0F-C88E02CAC7C4}"/>
              </a:ext>
            </a:extLst>
          </p:cNvPr>
          <p:cNvSpPr>
            <a:spLocks noGrp="1"/>
          </p:cNvSpPr>
          <p:nvPr>
            <p:ph idx="1"/>
          </p:nvPr>
        </p:nvSpPr>
        <p:spPr>
          <a:xfrm>
            <a:off x="1261872" y="1828800"/>
            <a:ext cx="8897284" cy="4351337"/>
          </a:xfrm>
        </p:spPr>
        <p:txBody>
          <a:bodyPr vert="horz" lIns="91440" tIns="45720" rIns="91440" bIns="45720" rtlCol="0" anchor="t">
            <a:noAutofit/>
          </a:bodyPr>
          <a:lstStyle/>
          <a:p>
            <a:r>
              <a:rPr lang="en-US" sz="2800" b="1" i="0" dirty="0">
                <a:solidFill>
                  <a:srgbClr val="000000"/>
                </a:solidFill>
                <a:effectLst/>
                <a:latin typeface="system-ui"/>
              </a:rPr>
              <a:t>John 15:1</a:t>
            </a:r>
            <a:r>
              <a:rPr lang="en-US" sz="2600" b="0" i="0" dirty="0">
                <a:solidFill>
                  <a:srgbClr val="000000"/>
                </a:solidFill>
                <a:effectLst/>
                <a:latin typeface="system-ui"/>
              </a:rPr>
              <a:t>“</a:t>
            </a:r>
            <a:r>
              <a:rPr lang="en-US" sz="2600" b="0" i="0" u="sng" dirty="0">
                <a:solidFill>
                  <a:srgbClr val="000000"/>
                </a:solidFill>
                <a:effectLst/>
                <a:latin typeface="system-ui"/>
              </a:rPr>
              <a:t>I am the true vine, and my Father is the </a:t>
            </a:r>
            <a:r>
              <a:rPr lang="en-US" sz="2600" b="0" i="0" u="sng" dirty="0" err="1">
                <a:solidFill>
                  <a:srgbClr val="000000"/>
                </a:solidFill>
                <a:effectLst/>
                <a:latin typeface="system-ui"/>
              </a:rPr>
              <a:t>vinegrower</a:t>
            </a:r>
            <a:r>
              <a:rPr lang="en-US" sz="2600" b="0" i="0" dirty="0">
                <a:solidFill>
                  <a:srgbClr val="000000"/>
                </a:solidFill>
                <a:effectLst/>
                <a:latin typeface="system-ui"/>
              </a:rPr>
              <a:t>. </a:t>
            </a:r>
            <a:r>
              <a:rPr lang="en-US" sz="2600" b="1" i="0" baseline="30000" dirty="0">
                <a:solidFill>
                  <a:srgbClr val="000000"/>
                </a:solidFill>
                <a:effectLst/>
                <a:latin typeface="system-ui"/>
              </a:rPr>
              <a:t>2 </a:t>
            </a:r>
            <a:r>
              <a:rPr lang="en-US" sz="2600" b="0" i="0" dirty="0">
                <a:solidFill>
                  <a:srgbClr val="000000"/>
                </a:solidFill>
                <a:effectLst/>
                <a:latin typeface="system-ui"/>
              </a:rPr>
              <a:t>He removes every branch in me that bears no fruit. Every branch that bears fruit he prunes to make it bear more fruit. </a:t>
            </a:r>
            <a:r>
              <a:rPr lang="en-US" sz="2600" b="1" i="0" baseline="30000" dirty="0">
                <a:solidFill>
                  <a:srgbClr val="000000"/>
                </a:solidFill>
                <a:effectLst/>
                <a:latin typeface="system-ui"/>
              </a:rPr>
              <a:t>3 </a:t>
            </a:r>
            <a:r>
              <a:rPr lang="en-US" sz="2600" b="0" i="0" dirty="0">
                <a:solidFill>
                  <a:srgbClr val="000000"/>
                </a:solidFill>
                <a:effectLst/>
                <a:latin typeface="system-ui"/>
              </a:rPr>
              <a:t>You have already been cleansed by the word that I have spoken to you. </a:t>
            </a:r>
            <a:r>
              <a:rPr lang="en-US" sz="2600" b="1" i="0" baseline="30000" dirty="0">
                <a:solidFill>
                  <a:srgbClr val="000000"/>
                </a:solidFill>
                <a:effectLst/>
                <a:latin typeface="system-ui"/>
              </a:rPr>
              <a:t>4 </a:t>
            </a:r>
            <a:r>
              <a:rPr lang="en-US" sz="2600" b="0" i="0" dirty="0">
                <a:solidFill>
                  <a:srgbClr val="000000"/>
                </a:solidFill>
                <a:effectLst/>
                <a:latin typeface="system-ui"/>
              </a:rPr>
              <a:t>Abide in me as I abide in you. Just as the branch cannot bear fruit by itself unless it abides in the vine, neither can you unless you abide in me. </a:t>
            </a:r>
            <a:r>
              <a:rPr lang="en-US" sz="2600" b="1" i="0" baseline="30000" dirty="0">
                <a:solidFill>
                  <a:srgbClr val="000000"/>
                </a:solidFill>
                <a:effectLst/>
                <a:latin typeface="system-ui"/>
              </a:rPr>
              <a:t>5 </a:t>
            </a:r>
            <a:r>
              <a:rPr lang="en-US" sz="2600" b="0" i="0" dirty="0">
                <a:solidFill>
                  <a:srgbClr val="000000"/>
                </a:solidFill>
                <a:effectLst/>
                <a:latin typeface="system-ui"/>
              </a:rPr>
              <a:t>I am the vine, you are the branches. Those who abide in me and I in them bear much fruit, because apart from me you can do nothing. </a:t>
            </a:r>
            <a:r>
              <a:rPr lang="en-US" sz="2600" b="1" i="0" baseline="30000" dirty="0">
                <a:solidFill>
                  <a:srgbClr val="000000"/>
                </a:solidFill>
                <a:effectLst/>
                <a:latin typeface="system-ui"/>
              </a:rPr>
              <a:t>6 </a:t>
            </a:r>
            <a:r>
              <a:rPr lang="en-US" sz="2600" b="0" i="0" dirty="0">
                <a:solidFill>
                  <a:srgbClr val="000000"/>
                </a:solidFill>
                <a:effectLst/>
                <a:latin typeface="system-ui"/>
              </a:rPr>
              <a:t>Whoever does not abide in me is thrown away like a branch and withers; such branches are gathered, thrown into the fire, and burned. </a:t>
            </a:r>
            <a:endParaRPr lang="en-US" sz="1900" dirty="0"/>
          </a:p>
        </p:txBody>
      </p:sp>
    </p:spTree>
    <p:extLst>
      <p:ext uri="{BB962C8B-B14F-4D97-AF65-F5344CB8AC3E}">
        <p14:creationId xmlns:p14="http://schemas.microsoft.com/office/powerpoint/2010/main" val="130566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3EC3-C1D1-4E32-BD2C-5D6A36B639CB}"/>
              </a:ext>
            </a:extLst>
          </p:cNvPr>
          <p:cNvSpPr>
            <a:spLocks noGrp="1"/>
          </p:cNvSpPr>
          <p:nvPr>
            <p:ph type="title"/>
          </p:nvPr>
        </p:nvSpPr>
        <p:spPr/>
        <p:txBody>
          <a:bodyPr/>
          <a:lstStyle/>
          <a:p>
            <a:r>
              <a:rPr lang="en-US" dirty="0"/>
              <a:t>Vineyard imagery</a:t>
            </a:r>
          </a:p>
        </p:txBody>
      </p:sp>
      <p:sp>
        <p:nvSpPr>
          <p:cNvPr id="3" name="Content Placeholder 2">
            <a:extLst>
              <a:ext uri="{FF2B5EF4-FFF2-40B4-BE49-F238E27FC236}">
                <a16:creationId xmlns:a16="http://schemas.microsoft.com/office/drawing/2014/main" id="{4420D870-D6F2-418E-B43E-CE61B9CEA4B0}"/>
              </a:ext>
            </a:extLst>
          </p:cNvPr>
          <p:cNvSpPr>
            <a:spLocks noGrp="1"/>
          </p:cNvSpPr>
          <p:nvPr>
            <p:ph idx="1"/>
          </p:nvPr>
        </p:nvSpPr>
        <p:spPr/>
        <p:txBody>
          <a:bodyPr vert="horz" lIns="91440" tIns="45720" rIns="91440" bIns="45720" rtlCol="0" anchor="t">
            <a:normAutofit/>
          </a:bodyPr>
          <a:lstStyle/>
          <a:p>
            <a:r>
              <a:rPr lang="en-US" sz="2000" b="1" dirty="0">
                <a:ea typeface="+mn-lt"/>
                <a:cs typeface="+mn-lt"/>
              </a:rPr>
              <a:t>Isaiah 5:1</a:t>
            </a:r>
            <a:r>
              <a:rPr lang="en-US" dirty="0">
                <a:ea typeface="+mn-lt"/>
                <a:cs typeface="+mn-lt"/>
              </a:rPr>
              <a:t> Let me sing for my beloved my love-song concerning his vineyard: My beloved had a vineyard on a very fertile hill.</a:t>
            </a:r>
            <a:br>
              <a:rPr lang="en-US" dirty="0">
                <a:ea typeface="+mn-lt"/>
                <a:cs typeface="+mn-lt"/>
              </a:rPr>
            </a:br>
            <a:r>
              <a:rPr lang="en-US" dirty="0">
                <a:ea typeface="+mn-lt"/>
                <a:cs typeface="+mn-lt"/>
              </a:rPr>
              <a:t>2 He dug it and cleared it of stones, and planted it with choice vines;</a:t>
            </a:r>
            <a:br>
              <a:rPr lang="en-US" dirty="0">
                <a:ea typeface="+mn-lt"/>
                <a:cs typeface="+mn-lt"/>
              </a:rPr>
            </a:br>
            <a:r>
              <a:rPr lang="en-US" dirty="0">
                <a:ea typeface="+mn-lt"/>
                <a:cs typeface="+mn-lt"/>
              </a:rPr>
              <a:t>he built a watchtower in the midst of it,  and hewed out a wine vat in it; he expected it to yield grapes,  but it yielded wild grapes. </a:t>
            </a:r>
            <a:r>
              <a:rPr lang="en-US" b="1" baseline="30000" dirty="0">
                <a:ea typeface="+mn-lt"/>
                <a:cs typeface="+mn-lt"/>
              </a:rPr>
              <a:t>3 </a:t>
            </a:r>
            <a:r>
              <a:rPr lang="en-US" dirty="0">
                <a:ea typeface="+mn-lt"/>
                <a:cs typeface="+mn-lt"/>
              </a:rPr>
              <a:t>And now, inhabitants of Jerusalem and people of Judah, judge between me and my vineyard. 4 What more was there to do for my vineyard that I have not done in it? When I expected it to yield grapes, why did it yield wild grapes? </a:t>
            </a:r>
            <a:r>
              <a:rPr lang="en-US" b="1" baseline="30000" dirty="0">
                <a:ea typeface="+mn-lt"/>
                <a:cs typeface="+mn-lt"/>
              </a:rPr>
              <a:t>5 </a:t>
            </a:r>
            <a:r>
              <a:rPr lang="en-US" dirty="0">
                <a:ea typeface="+mn-lt"/>
                <a:cs typeface="+mn-lt"/>
              </a:rPr>
              <a:t>And now I will tell you what I will do to my vineyard. I will remove its hedge, and it shall be devoured; I will break down its wall, and it shall be trampled down. 6 I will make it a waste; it shall not be pruned or hoed, and it shall be overgrown with briers and thorns;</a:t>
            </a:r>
            <a:br>
              <a:rPr lang="en-US" dirty="0">
                <a:ea typeface="+mn-lt"/>
                <a:cs typeface="+mn-lt"/>
              </a:rPr>
            </a:br>
            <a:r>
              <a:rPr lang="en-US" dirty="0">
                <a:ea typeface="+mn-lt"/>
                <a:cs typeface="+mn-lt"/>
              </a:rPr>
              <a:t>I will also command the clouds that they rain no rain upon it.</a:t>
            </a:r>
            <a:r>
              <a:rPr lang="en-US" b="1" baseline="30000" dirty="0">
                <a:ea typeface="+mn-lt"/>
                <a:cs typeface="+mn-lt"/>
              </a:rPr>
              <a:t>7 </a:t>
            </a:r>
            <a:r>
              <a:rPr lang="en-US" dirty="0">
                <a:ea typeface="+mn-lt"/>
                <a:cs typeface="+mn-lt"/>
              </a:rPr>
              <a:t>For the vineyard of the </a:t>
            </a:r>
            <a:r>
              <a:rPr lang="en-US" cap="small" dirty="0">
                <a:ea typeface="+mn-lt"/>
                <a:cs typeface="+mn-lt"/>
              </a:rPr>
              <a:t>Lord</a:t>
            </a:r>
            <a:r>
              <a:rPr lang="en-US" dirty="0">
                <a:ea typeface="+mn-lt"/>
                <a:cs typeface="+mn-lt"/>
              </a:rPr>
              <a:t> of hosts is the house of Israel, and the people of Judah are his pleasant planting; he expected justice, but saw bloodshed;</a:t>
            </a:r>
            <a:br>
              <a:rPr lang="en-US" dirty="0">
                <a:ea typeface="+mn-lt"/>
                <a:cs typeface="+mn-lt"/>
              </a:rPr>
            </a:br>
            <a:r>
              <a:rPr lang="en-US" dirty="0">
                <a:ea typeface="+mn-lt"/>
                <a:cs typeface="+mn-lt"/>
              </a:rPr>
              <a:t>righteousness, but heard a cry!</a:t>
            </a:r>
            <a:endParaRPr lang="en-US" dirty="0"/>
          </a:p>
          <a:p>
            <a:endParaRPr lang="en-US" dirty="0"/>
          </a:p>
        </p:txBody>
      </p:sp>
    </p:spTree>
    <p:extLst>
      <p:ext uri="{BB962C8B-B14F-4D97-AF65-F5344CB8AC3E}">
        <p14:creationId xmlns:p14="http://schemas.microsoft.com/office/powerpoint/2010/main" val="213145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BA35-D5A2-4722-9657-25064A5F6AB8}"/>
              </a:ext>
            </a:extLst>
          </p:cNvPr>
          <p:cNvSpPr>
            <a:spLocks noGrp="1"/>
          </p:cNvSpPr>
          <p:nvPr>
            <p:ph type="title"/>
          </p:nvPr>
        </p:nvSpPr>
        <p:spPr/>
        <p:txBody>
          <a:bodyPr/>
          <a:lstStyle/>
          <a:p>
            <a:r>
              <a:rPr lang="en-US" dirty="0"/>
              <a:t>Vine Imagery</a:t>
            </a:r>
          </a:p>
        </p:txBody>
      </p:sp>
      <p:sp>
        <p:nvSpPr>
          <p:cNvPr id="3" name="Content Placeholder 2">
            <a:extLst>
              <a:ext uri="{FF2B5EF4-FFF2-40B4-BE49-F238E27FC236}">
                <a16:creationId xmlns:a16="http://schemas.microsoft.com/office/drawing/2014/main" id="{B3A79FBE-0891-4F0B-9B92-656F575AA3F2}"/>
              </a:ext>
            </a:extLst>
          </p:cNvPr>
          <p:cNvSpPr>
            <a:spLocks noGrp="1"/>
          </p:cNvSpPr>
          <p:nvPr>
            <p:ph idx="1"/>
          </p:nvPr>
        </p:nvSpPr>
        <p:spPr>
          <a:xfrm>
            <a:off x="986706" y="1828800"/>
            <a:ext cx="8870526" cy="4351337"/>
          </a:xfrm>
        </p:spPr>
        <p:txBody>
          <a:bodyPr vert="horz" lIns="91440" tIns="45720" rIns="91440" bIns="45720" rtlCol="0" anchor="t">
            <a:normAutofit lnSpcReduction="10000"/>
          </a:bodyPr>
          <a:lstStyle/>
          <a:p>
            <a:r>
              <a:rPr lang="en-US" dirty="0">
                <a:ea typeface="+mn-lt"/>
                <a:cs typeface="+mn-lt"/>
              </a:rPr>
              <a:t>"And when I had said these things I fell asleep there, and I saw a vision in the night. 2 And behold, a forest of trees planted on the plain, and lofty and rugged rocky mountains surrounded it, and that forest occupied much space. 3 And behold, </a:t>
            </a:r>
            <a:r>
              <a:rPr lang="en-US" u="sng" dirty="0">
                <a:ea typeface="+mn-lt"/>
                <a:cs typeface="+mn-lt"/>
              </a:rPr>
              <a:t>over against it arose a vine, and from under it there went forth a fountain peacefully</a:t>
            </a:r>
            <a:r>
              <a:rPr lang="en-US" dirty="0">
                <a:ea typeface="+mn-lt"/>
                <a:cs typeface="+mn-lt"/>
              </a:rPr>
              <a:t>...</a:t>
            </a:r>
            <a:r>
              <a:rPr lang="en-US" u="sng" dirty="0">
                <a:ea typeface="+mn-lt"/>
                <a:cs typeface="+mn-lt"/>
              </a:rPr>
              <a:t>And it will come to pass when the time of its consummation that it should fall has approached, then the principate of My Messiah will be revealed, which is like the fountain and the vine, and when it is revealed it will root out the multitude of its host</a:t>
            </a:r>
            <a:r>
              <a:rPr lang="en-US" dirty="0">
                <a:ea typeface="+mn-lt"/>
                <a:cs typeface="+mn-lt"/>
              </a:rPr>
              <a:t>. 8 And as touching that which you have seen, the lofty cedar, which was left of that forest, and the fact, that the vine spoke those words with it which you did hear, this is the word.40 1 The last leader of that time will be left alive, when the multitude of his hosts will be put to the sword, and he will be bound, and they will take him up to Mount Zion, and My Messiah will convict him of all his impieties, and will gather and set before him all the works of his hosts. 2 And afterwards he will put him to death, and protect the rest of My people which shall be found in the place which I have chosen. 3 And his principate will stand for ever, until the world of corruption is at an end, and until the times aforesaid are fulfilled. 4 This is your vision, and this is its interpretation," 2 Baruch 39-40.</a:t>
            </a:r>
            <a:endParaRPr lang="en-US" dirty="0"/>
          </a:p>
          <a:p>
            <a:endParaRPr lang="en-US" dirty="0"/>
          </a:p>
        </p:txBody>
      </p:sp>
    </p:spTree>
    <p:extLst>
      <p:ext uri="{BB962C8B-B14F-4D97-AF65-F5344CB8AC3E}">
        <p14:creationId xmlns:p14="http://schemas.microsoft.com/office/powerpoint/2010/main" val="357069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9175-47FD-465F-9C12-5EDB22A6CD23}"/>
              </a:ext>
            </a:extLst>
          </p:cNvPr>
          <p:cNvSpPr>
            <a:spLocks noGrp="1"/>
          </p:cNvSpPr>
          <p:nvPr>
            <p:ph type="title"/>
          </p:nvPr>
        </p:nvSpPr>
        <p:spPr/>
        <p:txBody>
          <a:bodyPr/>
          <a:lstStyle/>
          <a:p>
            <a:r>
              <a:rPr lang="en-US" dirty="0"/>
              <a:t>Vine imagery</a:t>
            </a:r>
          </a:p>
        </p:txBody>
      </p:sp>
      <p:sp>
        <p:nvSpPr>
          <p:cNvPr id="3" name="Content Placeholder 2">
            <a:extLst>
              <a:ext uri="{FF2B5EF4-FFF2-40B4-BE49-F238E27FC236}">
                <a16:creationId xmlns:a16="http://schemas.microsoft.com/office/drawing/2014/main" id="{3CA35F1B-DEBB-4062-841A-20E1714CFEAF}"/>
              </a:ext>
            </a:extLst>
          </p:cNvPr>
          <p:cNvSpPr>
            <a:spLocks noGrp="1"/>
          </p:cNvSpPr>
          <p:nvPr>
            <p:ph idx="1"/>
          </p:nvPr>
        </p:nvSpPr>
        <p:spPr/>
        <p:txBody>
          <a:bodyPr vert="horz" lIns="91440" tIns="45720" rIns="91440" bIns="45720" rtlCol="0" anchor="t">
            <a:normAutofit/>
          </a:bodyPr>
          <a:lstStyle/>
          <a:p>
            <a:r>
              <a:rPr lang="en-US" sz="2000" dirty="0"/>
              <a:t>"Wisdom praises herself, and tells of her glory in the midst of her people...</a:t>
            </a:r>
            <a:r>
              <a:rPr lang="en-US" sz="2000" u="sng" dirty="0">
                <a:ea typeface="+mn-lt"/>
                <a:cs typeface="+mn-lt"/>
              </a:rPr>
              <a:t>Like the vine I bud forth delights,</a:t>
            </a:r>
            <a:br>
              <a:rPr lang="en-US" sz="2000" u="sng" dirty="0">
                <a:ea typeface="+mn-lt"/>
                <a:cs typeface="+mn-lt"/>
              </a:rPr>
            </a:br>
            <a:r>
              <a:rPr lang="en-US" sz="2000" u="sng" dirty="0">
                <a:ea typeface="+mn-lt"/>
                <a:cs typeface="+mn-lt"/>
              </a:rPr>
              <a:t>    and my blossoms become glorious and abundant fruit</a:t>
            </a:r>
            <a:r>
              <a:rPr lang="en-US" sz="2000" dirty="0">
                <a:ea typeface="+mn-lt"/>
                <a:cs typeface="+mn-lt"/>
              </a:rPr>
              <a:t> </a:t>
            </a:r>
            <a:r>
              <a:rPr lang="en-US" sz="2000" b="1" baseline="30000" dirty="0">
                <a:ea typeface="+mn-lt"/>
                <a:cs typeface="+mn-lt"/>
              </a:rPr>
              <a:t>19 </a:t>
            </a:r>
            <a:r>
              <a:rPr lang="en-US" sz="2000" dirty="0">
                <a:ea typeface="+mn-lt"/>
                <a:cs typeface="+mn-lt"/>
              </a:rPr>
              <a:t>“Come to me, you who desire me,</a:t>
            </a:r>
            <a:br>
              <a:rPr lang="en-US" sz="2000" dirty="0">
                <a:ea typeface="+mn-lt"/>
                <a:cs typeface="+mn-lt"/>
              </a:rPr>
            </a:br>
            <a:r>
              <a:rPr lang="en-US" sz="2000" dirty="0">
                <a:ea typeface="+mn-lt"/>
                <a:cs typeface="+mn-lt"/>
              </a:rPr>
              <a:t>    and eat your fill of my fruits.</a:t>
            </a:r>
            <a:br>
              <a:rPr lang="en-US" sz="2000" dirty="0">
                <a:ea typeface="+mn-lt"/>
                <a:cs typeface="+mn-lt"/>
              </a:rPr>
            </a:br>
            <a:r>
              <a:rPr lang="en-US" sz="2000" dirty="0">
                <a:ea typeface="+mn-lt"/>
                <a:cs typeface="+mn-lt"/>
              </a:rPr>
              <a:t>20 For the memory of me is sweeter than honey,</a:t>
            </a:r>
            <a:br>
              <a:rPr lang="en-US" sz="2000" dirty="0">
                <a:ea typeface="+mn-lt"/>
                <a:cs typeface="+mn-lt"/>
              </a:rPr>
            </a:br>
            <a:r>
              <a:rPr lang="en-US" sz="2000" dirty="0">
                <a:ea typeface="+mn-lt"/>
                <a:cs typeface="+mn-lt"/>
              </a:rPr>
              <a:t>    and the possession of me sweeter than the honeycomb.</a:t>
            </a:r>
            <a:br>
              <a:rPr lang="en-US" sz="2000" dirty="0">
                <a:ea typeface="+mn-lt"/>
                <a:cs typeface="+mn-lt"/>
              </a:rPr>
            </a:br>
            <a:r>
              <a:rPr lang="en-US" sz="2000" dirty="0">
                <a:ea typeface="+mn-lt"/>
                <a:cs typeface="+mn-lt"/>
              </a:rPr>
              <a:t>21 Those who eat of me will hunger for more,</a:t>
            </a:r>
            <a:br>
              <a:rPr lang="en-US" sz="2000" dirty="0">
                <a:ea typeface="+mn-lt"/>
                <a:cs typeface="+mn-lt"/>
              </a:rPr>
            </a:br>
            <a:r>
              <a:rPr lang="en-US" sz="2000" dirty="0">
                <a:ea typeface="+mn-lt"/>
                <a:cs typeface="+mn-lt"/>
              </a:rPr>
              <a:t>    and those who drink of me will thirst for more.</a:t>
            </a:r>
            <a:br>
              <a:rPr lang="en-US" sz="2000" dirty="0">
                <a:ea typeface="+mn-lt"/>
                <a:cs typeface="+mn-lt"/>
              </a:rPr>
            </a:br>
            <a:r>
              <a:rPr lang="en-US" sz="2000" dirty="0">
                <a:ea typeface="+mn-lt"/>
                <a:cs typeface="+mn-lt"/>
              </a:rPr>
              <a:t>22 Whoever obeys me will not be put to shame,</a:t>
            </a:r>
            <a:br>
              <a:rPr lang="en-US" sz="2000" dirty="0">
                <a:ea typeface="+mn-lt"/>
                <a:cs typeface="+mn-lt"/>
              </a:rPr>
            </a:br>
            <a:r>
              <a:rPr lang="en-US" sz="2000" dirty="0">
                <a:ea typeface="+mn-lt"/>
                <a:cs typeface="+mn-lt"/>
              </a:rPr>
              <a:t>    and those who work with me will not sin," Sirach 24:1, 18-22.</a:t>
            </a:r>
            <a:endParaRPr lang="en-US" sz="2000" dirty="0"/>
          </a:p>
          <a:p>
            <a:endParaRPr lang="en-US" dirty="0"/>
          </a:p>
        </p:txBody>
      </p:sp>
    </p:spTree>
    <p:extLst>
      <p:ext uri="{BB962C8B-B14F-4D97-AF65-F5344CB8AC3E}">
        <p14:creationId xmlns:p14="http://schemas.microsoft.com/office/powerpoint/2010/main" val="111078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2F06-9DF2-46BD-B9F0-20B804835BD9}"/>
              </a:ext>
            </a:extLst>
          </p:cNvPr>
          <p:cNvSpPr>
            <a:spLocks noGrp="1"/>
          </p:cNvSpPr>
          <p:nvPr>
            <p:ph type="title"/>
          </p:nvPr>
        </p:nvSpPr>
        <p:spPr/>
        <p:txBody>
          <a:bodyPr/>
          <a:lstStyle/>
          <a:p>
            <a:r>
              <a:rPr lang="en-US"/>
              <a:t>The vine and the branches</a:t>
            </a:r>
          </a:p>
        </p:txBody>
      </p:sp>
      <p:sp>
        <p:nvSpPr>
          <p:cNvPr id="3" name="Content Placeholder 2">
            <a:extLst>
              <a:ext uri="{FF2B5EF4-FFF2-40B4-BE49-F238E27FC236}">
                <a16:creationId xmlns:a16="http://schemas.microsoft.com/office/drawing/2014/main" id="{3F7E8CFC-AE71-4CCF-BE0F-C88E02CAC7C4}"/>
              </a:ext>
            </a:extLst>
          </p:cNvPr>
          <p:cNvSpPr>
            <a:spLocks noGrp="1"/>
          </p:cNvSpPr>
          <p:nvPr>
            <p:ph idx="1"/>
          </p:nvPr>
        </p:nvSpPr>
        <p:spPr>
          <a:xfrm>
            <a:off x="1261872" y="1828800"/>
            <a:ext cx="8897284" cy="4351337"/>
          </a:xfrm>
        </p:spPr>
        <p:txBody>
          <a:bodyPr vert="horz" lIns="91440" tIns="45720" rIns="91440" bIns="45720" rtlCol="0" anchor="t">
            <a:noAutofit/>
          </a:bodyPr>
          <a:lstStyle/>
          <a:p>
            <a:r>
              <a:rPr lang="en-US" sz="2800" b="1" i="0" dirty="0">
                <a:solidFill>
                  <a:srgbClr val="000000"/>
                </a:solidFill>
                <a:effectLst/>
                <a:latin typeface="system-ui"/>
              </a:rPr>
              <a:t>John 15:1</a:t>
            </a:r>
            <a:r>
              <a:rPr lang="en-US" sz="2600" b="0" i="0" dirty="0">
                <a:solidFill>
                  <a:srgbClr val="000000"/>
                </a:solidFill>
                <a:effectLst/>
                <a:latin typeface="system-ui"/>
              </a:rPr>
              <a:t>“I am the true vine, and my Father is the </a:t>
            </a:r>
            <a:r>
              <a:rPr lang="en-US" sz="2600" b="0" i="0" dirty="0" err="1">
                <a:solidFill>
                  <a:srgbClr val="000000"/>
                </a:solidFill>
                <a:effectLst/>
                <a:latin typeface="system-ui"/>
              </a:rPr>
              <a:t>vinegrower</a:t>
            </a:r>
            <a:r>
              <a:rPr lang="en-US" sz="2600" b="0" i="0" dirty="0">
                <a:solidFill>
                  <a:srgbClr val="000000"/>
                </a:solidFill>
                <a:effectLst/>
                <a:latin typeface="system-ui"/>
              </a:rPr>
              <a:t>. </a:t>
            </a:r>
            <a:r>
              <a:rPr lang="en-US" sz="2600" b="1" i="0" baseline="30000" dirty="0">
                <a:solidFill>
                  <a:srgbClr val="000000"/>
                </a:solidFill>
                <a:effectLst/>
                <a:latin typeface="system-ui"/>
              </a:rPr>
              <a:t>2 </a:t>
            </a:r>
            <a:r>
              <a:rPr lang="en-US" sz="2600" b="0" i="0" u="sng" dirty="0">
                <a:solidFill>
                  <a:srgbClr val="000000"/>
                </a:solidFill>
                <a:effectLst/>
                <a:latin typeface="system-ui"/>
              </a:rPr>
              <a:t>He removes every branch in me that bears no fruit. Every branch that bears fruit he prunes to make it bear more fruit. </a:t>
            </a:r>
            <a:r>
              <a:rPr lang="en-US" sz="2600" b="1" i="0" u="sng" baseline="30000" dirty="0">
                <a:solidFill>
                  <a:srgbClr val="000000"/>
                </a:solidFill>
                <a:effectLst/>
                <a:latin typeface="system-ui"/>
              </a:rPr>
              <a:t>3 </a:t>
            </a:r>
            <a:r>
              <a:rPr lang="en-US" sz="2600" b="0" i="0" u="sng" dirty="0">
                <a:solidFill>
                  <a:srgbClr val="000000"/>
                </a:solidFill>
                <a:effectLst/>
                <a:latin typeface="system-ui"/>
              </a:rPr>
              <a:t>You have already been cleansed by the word that I have spoken to you.</a:t>
            </a:r>
            <a:r>
              <a:rPr lang="en-US" sz="2600" b="0" i="0" dirty="0">
                <a:solidFill>
                  <a:srgbClr val="000000"/>
                </a:solidFill>
                <a:effectLst/>
                <a:latin typeface="system-ui"/>
              </a:rPr>
              <a:t> </a:t>
            </a:r>
            <a:r>
              <a:rPr lang="en-US" sz="2600" b="1" i="0" baseline="30000" dirty="0">
                <a:solidFill>
                  <a:srgbClr val="000000"/>
                </a:solidFill>
                <a:effectLst/>
                <a:latin typeface="system-ui"/>
              </a:rPr>
              <a:t>4 </a:t>
            </a:r>
            <a:r>
              <a:rPr lang="en-US" sz="2600" b="0" i="0" dirty="0">
                <a:solidFill>
                  <a:srgbClr val="000000"/>
                </a:solidFill>
                <a:effectLst/>
                <a:latin typeface="system-ui"/>
              </a:rPr>
              <a:t>Abide in me as I abide in you. Just as the branch cannot bear fruit by itself unless it abides in the vine, neither can you unless you abide in me. </a:t>
            </a:r>
            <a:r>
              <a:rPr lang="en-US" sz="2600" b="1" i="0" baseline="30000" dirty="0">
                <a:solidFill>
                  <a:srgbClr val="000000"/>
                </a:solidFill>
                <a:effectLst/>
                <a:latin typeface="system-ui"/>
              </a:rPr>
              <a:t>5 </a:t>
            </a:r>
            <a:r>
              <a:rPr lang="en-US" sz="2600" b="0" i="0" dirty="0">
                <a:solidFill>
                  <a:srgbClr val="000000"/>
                </a:solidFill>
                <a:effectLst/>
                <a:latin typeface="system-ui"/>
              </a:rPr>
              <a:t>I am the vine, you are the branches. Those who abide in me and I in them bear much fruit, because apart from me you can do nothing. </a:t>
            </a:r>
            <a:r>
              <a:rPr lang="en-US" sz="2600" b="1" i="0" baseline="30000" dirty="0">
                <a:solidFill>
                  <a:srgbClr val="000000"/>
                </a:solidFill>
                <a:effectLst/>
                <a:latin typeface="system-ui"/>
              </a:rPr>
              <a:t>6 </a:t>
            </a:r>
            <a:r>
              <a:rPr lang="en-US" sz="2600" b="0" i="0" dirty="0">
                <a:solidFill>
                  <a:srgbClr val="000000"/>
                </a:solidFill>
                <a:effectLst/>
                <a:latin typeface="system-ui"/>
              </a:rPr>
              <a:t>Whoever does not abide in me is thrown away like a branch and withers; such branches are gathered, thrown into the fire, and burned. </a:t>
            </a:r>
            <a:endParaRPr lang="en-US" sz="1900" dirty="0"/>
          </a:p>
        </p:txBody>
      </p:sp>
    </p:spTree>
    <p:extLst>
      <p:ext uri="{BB962C8B-B14F-4D97-AF65-F5344CB8AC3E}">
        <p14:creationId xmlns:p14="http://schemas.microsoft.com/office/powerpoint/2010/main" val="254294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65E5-B04D-4CE6-B608-00B2930171CE}"/>
              </a:ext>
            </a:extLst>
          </p:cNvPr>
          <p:cNvSpPr>
            <a:spLocks noGrp="1"/>
          </p:cNvSpPr>
          <p:nvPr>
            <p:ph type="title"/>
          </p:nvPr>
        </p:nvSpPr>
        <p:spPr/>
        <p:txBody>
          <a:bodyPr/>
          <a:lstStyle/>
          <a:p>
            <a:r>
              <a:rPr lang="en-US" dirty="0"/>
              <a:t>Love one another</a:t>
            </a:r>
          </a:p>
        </p:txBody>
      </p:sp>
      <p:sp>
        <p:nvSpPr>
          <p:cNvPr id="3" name="Content Placeholder 2">
            <a:extLst>
              <a:ext uri="{FF2B5EF4-FFF2-40B4-BE49-F238E27FC236}">
                <a16:creationId xmlns:a16="http://schemas.microsoft.com/office/drawing/2014/main" id="{786B93FA-F877-435E-936B-3F9AE3A6A799}"/>
              </a:ext>
            </a:extLst>
          </p:cNvPr>
          <p:cNvSpPr>
            <a:spLocks noGrp="1"/>
          </p:cNvSpPr>
          <p:nvPr>
            <p:ph idx="1"/>
          </p:nvPr>
        </p:nvSpPr>
        <p:spPr/>
        <p:txBody>
          <a:bodyPr vert="horz" lIns="91440" tIns="45720" rIns="91440" bIns="45720" rtlCol="0" anchor="t">
            <a:normAutofit/>
          </a:bodyPr>
          <a:lstStyle/>
          <a:p>
            <a:r>
              <a:rPr lang="en-US" sz="2400" dirty="0">
                <a:ea typeface="+mn-lt"/>
                <a:cs typeface="+mn-lt"/>
              </a:rPr>
              <a:t>“This is my commandment, that you love one another as I have loved you. </a:t>
            </a:r>
            <a:r>
              <a:rPr lang="en-US" sz="2400" b="1" baseline="30000" dirty="0">
                <a:ea typeface="+mn-lt"/>
                <a:cs typeface="+mn-lt"/>
              </a:rPr>
              <a:t>13 </a:t>
            </a:r>
            <a:r>
              <a:rPr lang="en-US" sz="2400" dirty="0">
                <a:ea typeface="+mn-lt"/>
                <a:cs typeface="+mn-lt"/>
              </a:rPr>
              <a:t>No one has greater love than this, to lay down one’s life for one’s friends. </a:t>
            </a:r>
            <a:r>
              <a:rPr lang="en-US" sz="2400" b="1" baseline="30000" dirty="0">
                <a:ea typeface="+mn-lt"/>
                <a:cs typeface="+mn-lt"/>
              </a:rPr>
              <a:t>14 </a:t>
            </a:r>
            <a:r>
              <a:rPr lang="en-US" sz="2400" u="sng" dirty="0">
                <a:ea typeface="+mn-lt"/>
                <a:cs typeface="+mn-lt"/>
              </a:rPr>
              <a:t>You are my friends if you do what I command you.</a:t>
            </a:r>
            <a:r>
              <a:rPr lang="en-US" sz="2400" dirty="0">
                <a:ea typeface="+mn-lt"/>
                <a:cs typeface="+mn-lt"/>
              </a:rPr>
              <a:t> </a:t>
            </a:r>
            <a:r>
              <a:rPr lang="en-US" sz="2400" b="1" baseline="30000" dirty="0">
                <a:ea typeface="+mn-lt"/>
                <a:cs typeface="+mn-lt"/>
              </a:rPr>
              <a:t>15 </a:t>
            </a:r>
            <a:r>
              <a:rPr lang="en-US" sz="2400" dirty="0">
                <a:ea typeface="+mn-lt"/>
                <a:cs typeface="+mn-lt"/>
              </a:rPr>
              <a:t>I do not call you servant any longer, because the servant does not know what the master is doing; but I have called you friends, because I have made known to you everything that I have heard from my Father. </a:t>
            </a:r>
            <a:r>
              <a:rPr lang="en-US" sz="2400" b="1" baseline="30000" dirty="0">
                <a:ea typeface="+mn-lt"/>
                <a:cs typeface="+mn-lt"/>
              </a:rPr>
              <a:t>16 </a:t>
            </a:r>
            <a:r>
              <a:rPr lang="en-US" sz="2400" dirty="0">
                <a:ea typeface="+mn-lt"/>
                <a:cs typeface="+mn-lt"/>
              </a:rPr>
              <a:t>You did not choose me but I chose you. And I appointed you to go and bear fruit, fruit that will last, so that the Father will give you whatever you ask him in my name. </a:t>
            </a:r>
            <a:r>
              <a:rPr lang="en-US" sz="2400" b="1" baseline="30000" dirty="0">
                <a:ea typeface="+mn-lt"/>
                <a:cs typeface="+mn-lt"/>
              </a:rPr>
              <a:t>17 </a:t>
            </a:r>
            <a:r>
              <a:rPr lang="en-US" sz="2400" dirty="0">
                <a:ea typeface="+mn-lt"/>
                <a:cs typeface="+mn-lt"/>
              </a:rPr>
              <a:t>I am giving you these commands so that you may love one another</a:t>
            </a:r>
            <a:endParaRPr lang="en-US" sz="2400" dirty="0"/>
          </a:p>
        </p:txBody>
      </p:sp>
    </p:spTree>
    <p:extLst>
      <p:ext uri="{BB962C8B-B14F-4D97-AF65-F5344CB8AC3E}">
        <p14:creationId xmlns:p14="http://schemas.microsoft.com/office/powerpoint/2010/main" val="382693932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View</vt:lpstr>
      <vt:lpstr>Organic</vt:lpstr>
      <vt:lpstr>John 15</vt:lpstr>
      <vt:lpstr>The farewell discourses so far</vt:lpstr>
      <vt:lpstr>“Peace I leave with you”</vt:lpstr>
      <vt:lpstr>The vine and the branches</vt:lpstr>
      <vt:lpstr>Vineyard imagery</vt:lpstr>
      <vt:lpstr>Vine Imagery</vt:lpstr>
      <vt:lpstr>Vine imagery</vt:lpstr>
      <vt:lpstr>The vine and the branches</vt:lpstr>
      <vt:lpstr>Love one another</vt:lpstr>
      <vt:lpstr>Greco-Roman notions of friendship</vt:lpstr>
      <vt:lpstr>The world will hate you</vt:lpstr>
      <vt:lpstr>Expulsion from the synagogue</vt:lpstr>
      <vt:lpstr>What sort of persecution?</vt:lpstr>
      <vt:lpstr>The Advocate will come</vt:lpstr>
      <vt:lpstr>The Spirit of truth</vt:lpstr>
      <vt:lpstr>You will see me again</vt:lpstr>
      <vt:lpstr>Messianic woes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189</cp:revision>
  <dcterms:created xsi:type="dcterms:W3CDTF">2022-02-04T20:51:17Z</dcterms:created>
  <dcterms:modified xsi:type="dcterms:W3CDTF">2022-02-06T12:53:12Z</dcterms:modified>
</cp:coreProperties>
</file>