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 id="2147483691" r:id="rId2"/>
  </p:sldMasterIdLst>
  <p:sldIdLst>
    <p:sldId id="256" r:id="rId3"/>
    <p:sldId id="264" r:id="rId4"/>
    <p:sldId id="263" r:id="rId5"/>
    <p:sldId id="262" r:id="rId6"/>
    <p:sldId id="261" r:id="rId7"/>
    <p:sldId id="269" r:id="rId8"/>
    <p:sldId id="260" r:id="rId9"/>
    <p:sldId id="265" r:id="rId10"/>
    <p:sldId id="266" r:id="rId11"/>
    <p:sldId id="259" r:id="rId12"/>
    <p:sldId id="258" r:id="rId13"/>
    <p:sldId id="257"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3F5B2A-E456-FFDD-44BB-896A47F18CDD}" v="167" dt="2022-02-13T13:19:32.855"/>
    <p1510:client id="{EDA7DEFB-1645-8223-A007-5DF541858275}" v="469" dt="2022-02-12T13:35:44.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1" d="100"/>
          <a:sy n="71" d="100"/>
        </p:scale>
        <p:origin x="6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2/13/2022</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865710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8C94063-DF36-4330-A365-08DA1FA5B7D6}"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9710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7636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FCFA4AC-08CC-42CE-BD01-C191750A04EC}"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01955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BA7A723-92A7-435B-B681-F25B092FEFEB}" type="datetimeFigureOut">
              <a:rPr lang="en-US" dirty="0"/>
              <a:t>2/13/2022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33996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F170639-886C-4FCF-9EAB-ABB5DA3F3F4A}" type="datetimeFigureOut">
              <a:rPr lang="en-US" dirty="0"/>
              <a:t>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49787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2/13/2022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55017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0180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84056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033E54A-A8CA-48C1-9504-691B58049D29}"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42503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5F6C806-BBF7-471C-9527-881CE2266695}" type="datetimeFigureOut">
              <a:rPr lang="en-US" dirty="0"/>
              <a:t>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248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2/13/2022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2/13/2022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2/13/2022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2/13/2022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2/13/2022</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9040287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John 16</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934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0CA1C-47D8-4704-B3C8-AC105E0E84E6}"/>
              </a:ext>
            </a:extLst>
          </p:cNvPr>
          <p:cNvSpPr>
            <a:spLocks noGrp="1"/>
          </p:cNvSpPr>
          <p:nvPr>
            <p:ph type="title"/>
          </p:nvPr>
        </p:nvSpPr>
        <p:spPr/>
        <p:txBody>
          <a:bodyPr/>
          <a:lstStyle/>
          <a:p>
            <a:r>
              <a:rPr lang="en-US" dirty="0"/>
              <a:t>The Spirit of truth</a:t>
            </a:r>
          </a:p>
        </p:txBody>
      </p:sp>
      <p:sp>
        <p:nvSpPr>
          <p:cNvPr id="3" name="Content Placeholder 2">
            <a:extLst>
              <a:ext uri="{FF2B5EF4-FFF2-40B4-BE49-F238E27FC236}">
                <a16:creationId xmlns:a16="http://schemas.microsoft.com/office/drawing/2014/main" id="{96D38007-26CB-4F07-B88A-CECB5DD14019}"/>
              </a:ext>
            </a:extLst>
          </p:cNvPr>
          <p:cNvSpPr>
            <a:spLocks noGrp="1"/>
          </p:cNvSpPr>
          <p:nvPr>
            <p:ph idx="1"/>
          </p:nvPr>
        </p:nvSpPr>
        <p:spPr/>
        <p:txBody>
          <a:bodyPr vert="horz" lIns="91440" tIns="45720" rIns="91440" bIns="45720" rtlCol="0" anchor="t">
            <a:normAutofit/>
          </a:bodyPr>
          <a:lstStyle/>
          <a:p>
            <a:r>
              <a:rPr lang="en-US" sz="2400" dirty="0">
                <a:ea typeface="+mn-lt"/>
                <a:cs typeface="+mn-lt"/>
              </a:rPr>
              <a:t>“I still have many things to say to you, but you cannot bear them now. </a:t>
            </a:r>
            <a:r>
              <a:rPr lang="en-US" sz="2400" b="1" baseline="30000" dirty="0">
                <a:ea typeface="+mn-lt"/>
                <a:cs typeface="+mn-lt"/>
              </a:rPr>
              <a:t>13 </a:t>
            </a:r>
            <a:r>
              <a:rPr lang="en-US" sz="2400" dirty="0">
                <a:ea typeface="+mn-lt"/>
                <a:cs typeface="+mn-lt"/>
              </a:rPr>
              <a:t>When the Spirit of truth comes, he will guide you into all the truth; for he will not speak on his own, but will speak whatever he hears, and he will declare to you the things that are to come. </a:t>
            </a:r>
            <a:r>
              <a:rPr lang="en-US" sz="2400" b="1" baseline="30000" dirty="0">
                <a:ea typeface="+mn-lt"/>
                <a:cs typeface="+mn-lt"/>
              </a:rPr>
              <a:t>14 </a:t>
            </a:r>
            <a:r>
              <a:rPr lang="en-US" sz="2400" dirty="0">
                <a:ea typeface="+mn-lt"/>
                <a:cs typeface="+mn-lt"/>
              </a:rPr>
              <a:t>He will glorify me, because he will take what is mine and declare it to you. </a:t>
            </a:r>
            <a:r>
              <a:rPr lang="en-US" sz="2400" b="1" baseline="30000" dirty="0">
                <a:ea typeface="+mn-lt"/>
                <a:cs typeface="+mn-lt"/>
              </a:rPr>
              <a:t>15 </a:t>
            </a:r>
            <a:r>
              <a:rPr lang="en-US" sz="2400" dirty="0">
                <a:ea typeface="+mn-lt"/>
                <a:cs typeface="+mn-lt"/>
              </a:rPr>
              <a:t>All that the Father has is mine. For this reason I said that he will take what is mine and declare it to you.</a:t>
            </a:r>
            <a:endParaRPr lang="en-US" sz="2400" dirty="0"/>
          </a:p>
        </p:txBody>
      </p:sp>
    </p:spTree>
    <p:extLst>
      <p:ext uri="{BB962C8B-B14F-4D97-AF65-F5344CB8AC3E}">
        <p14:creationId xmlns:p14="http://schemas.microsoft.com/office/powerpoint/2010/main" val="332616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EF93-57B2-43B8-A00C-88F0170A5D33}"/>
              </a:ext>
            </a:extLst>
          </p:cNvPr>
          <p:cNvSpPr>
            <a:spLocks noGrp="1"/>
          </p:cNvSpPr>
          <p:nvPr>
            <p:ph type="title"/>
          </p:nvPr>
        </p:nvSpPr>
        <p:spPr/>
        <p:txBody>
          <a:bodyPr/>
          <a:lstStyle/>
          <a:p>
            <a:r>
              <a:rPr lang="en-US" dirty="0"/>
              <a:t>You will see me again</a:t>
            </a:r>
          </a:p>
        </p:txBody>
      </p:sp>
      <p:sp>
        <p:nvSpPr>
          <p:cNvPr id="3" name="Content Placeholder 2">
            <a:extLst>
              <a:ext uri="{FF2B5EF4-FFF2-40B4-BE49-F238E27FC236}">
                <a16:creationId xmlns:a16="http://schemas.microsoft.com/office/drawing/2014/main" id="{D8622FDF-0654-4886-86FD-CF13A595947F}"/>
              </a:ext>
            </a:extLst>
          </p:cNvPr>
          <p:cNvSpPr>
            <a:spLocks noGrp="1"/>
          </p:cNvSpPr>
          <p:nvPr>
            <p:ph idx="1"/>
          </p:nvPr>
        </p:nvSpPr>
        <p:spPr/>
        <p:txBody>
          <a:bodyPr vert="horz" lIns="91440" tIns="45720" rIns="91440" bIns="45720" rtlCol="0" anchor="t">
            <a:normAutofit/>
          </a:bodyPr>
          <a:lstStyle/>
          <a:p>
            <a:r>
              <a:rPr lang="en-US" sz="2400" dirty="0">
                <a:ea typeface="+mn-lt"/>
                <a:cs typeface="+mn-lt"/>
              </a:rPr>
              <a:t>“A little while, and you will no longer see me, and again a little while, and you will see me.” </a:t>
            </a:r>
            <a:r>
              <a:rPr lang="en-US" sz="2400" b="1" baseline="30000" dirty="0">
                <a:ea typeface="+mn-lt"/>
                <a:cs typeface="+mn-lt"/>
              </a:rPr>
              <a:t>17 </a:t>
            </a:r>
            <a:r>
              <a:rPr lang="en-US" sz="2400" dirty="0">
                <a:ea typeface="+mn-lt"/>
                <a:cs typeface="+mn-lt"/>
              </a:rPr>
              <a:t>Then some of his disciples said to one another, “What does he mean by saying to us, ‘A little while, and you will no longer see me, and again a little while, and you will see me’; and ‘Because I am going to the Father’?” </a:t>
            </a:r>
            <a:r>
              <a:rPr lang="en-US" sz="2400" b="1" baseline="30000" dirty="0">
                <a:ea typeface="+mn-lt"/>
                <a:cs typeface="+mn-lt"/>
              </a:rPr>
              <a:t>18 </a:t>
            </a:r>
            <a:r>
              <a:rPr lang="en-US" sz="2400" dirty="0">
                <a:ea typeface="+mn-lt"/>
                <a:cs typeface="+mn-lt"/>
              </a:rPr>
              <a:t>They said, “What does he mean by this ‘a little while’? We do not know what he is talking about.” </a:t>
            </a:r>
            <a:r>
              <a:rPr lang="en-US" sz="2400" b="1" baseline="30000" dirty="0">
                <a:ea typeface="+mn-lt"/>
                <a:cs typeface="+mn-lt"/>
              </a:rPr>
              <a:t>19 </a:t>
            </a:r>
            <a:r>
              <a:rPr lang="en-US" sz="2400" dirty="0">
                <a:ea typeface="+mn-lt"/>
                <a:cs typeface="+mn-lt"/>
              </a:rPr>
              <a:t>Jesus knew that they wanted to ask him, so he said to them, “Are you discussing among yourselves what I meant when I said, ‘A little while, and you will no longer see me, and again a little while, and you will see me’?</a:t>
            </a:r>
            <a:endParaRPr lang="en-US" sz="2400" dirty="0"/>
          </a:p>
        </p:txBody>
      </p:sp>
    </p:spTree>
    <p:extLst>
      <p:ext uri="{BB962C8B-B14F-4D97-AF65-F5344CB8AC3E}">
        <p14:creationId xmlns:p14="http://schemas.microsoft.com/office/powerpoint/2010/main" val="2092740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71DA7-0FBE-4675-823C-6954AF9F89F2}"/>
              </a:ext>
            </a:extLst>
          </p:cNvPr>
          <p:cNvSpPr>
            <a:spLocks noGrp="1"/>
          </p:cNvSpPr>
          <p:nvPr>
            <p:ph type="title"/>
          </p:nvPr>
        </p:nvSpPr>
        <p:spPr/>
        <p:txBody>
          <a:bodyPr/>
          <a:lstStyle/>
          <a:p>
            <a:r>
              <a:rPr lang="en-US" dirty="0"/>
              <a:t>Messianic woes</a:t>
            </a:r>
          </a:p>
        </p:txBody>
      </p:sp>
      <p:sp>
        <p:nvSpPr>
          <p:cNvPr id="3" name="Content Placeholder 2">
            <a:extLst>
              <a:ext uri="{FF2B5EF4-FFF2-40B4-BE49-F238E27FC236}">
                <a16:creationId xmlns:a16="http://schemas.microsoft.com/office/drawing/2014/main" id="{44B9E0D0-27F5-46FF-8BAB-FC4E1B85DD3A}"/>
              </a:ext>
            </a:extLst>
          </p:cNvPr>
          <p:cNvSpPr>
            <a:spLocks noGrp="1"/>
          </p:cNvSpPr>
          <p:nvPr>
            <p:ph idx="1"/>
          </p:nvPr>
        </p:nvSpPr>
        <p:spPr/>
        <p:txBody>
          <a:bodyPr vert="horz" lIns="91440" tIns="45720" rIns="91440" bIns="45720" rtlCol="0" anchor="t">
            <a:noAutofit/>
          </a:bodyPr>
          <a:lstStyle/>
          <a:p>
            <a:r>
              <a:rPr lang="en-US" sz="2400" dirty="0">
                <a:ea typeface="+mn-lt"/>
                <a:cs typeface="+mn-lt"/>
              </a:rPr>
              <a:t>Very truly, I tell you, you will weep and mourn, but the world will rejoice; you will have pain, but your pain will turn into joy. </a:t>
            </a:r>
            <a:r>
              <a:rPr lang="en-US" sz="2400" b="1" baseline="30000" dirty="0">
                <a:ea typeface="+mn-lt"/>
                <a:cs typeface="+mn-lt"/>
              </a:rPr>
              <a:t>21 </a:t>
            </a:r>
            <a:r>
              <a:rPr lang="en-US" sz="2400" dirty="0">
                <a:ea typeface="+mn-lt"/>
                <a:cs typeface="+mn-lt"/>
              </a:rPr>
              <a:t>When a woman is in labor, she has pain, because her hour has come. But when her child is born, she no longer remembers the anguish because of the joy of having brought a human being into the world. </a:t>
            </a:r>
            <a:r>
              <a:rPr lang="en-US" sz="2400" b="1" baseline="30000" dirty="0">
                <a:ea typeface="+mn-lt"/>
                <a:cs typeface="+mn-lt"/>
              </a:rPr>
              <a:t>22 </a:t>
            </a:r>
            <a:r>
              <a:rPr lang="en-US" sz="2400" dirty="0">
                <a:ea typeface="+mn-lt"/>
                <a:cs typeface="+mn-lt"/>
              </a:rPr>
              <a:t>So you have pain now; but I will see you again, and your hearts will rejoice, and no one will take your joy from you. </a:t>
            </a:r>
            <a:r>
              <a:rPr lang="en-US" sz="2400" b="1" baseline="30000" dirty="0">
                <a:ea typeface="+mn-lt"/>
                <a:cs typeface="+mn-lt"/>
              </a:rPr>
              <a:t>23 </a:t>
            </a:r>
            <a:r>
              <a:rPr lang="en-US" sz="2400" dirty="0">
                <a:ea typeface="+mn-lt"/>
                <a:cs typeface="+mn-lt"/>
              </a:rPr>
              <a:t>On that day you will ask nothing of me. Very truly, I tell you, if you ask anything of the Father in my name, he will give it to you. </a:t>
            </a:r>
            <a:r>
              <a:rPr lang="en-US" sz="2400" b="1" baseline="30000" dirty="0">
                <a:ea typeface="+mn-lt"/>
                <a:cs typeface="+mn-lt"/>
              </a:rPr>
              <a:t>24 </a:t>
            </a:r>
            <a:r>
              <a:rPr lang="en-US" sz="2400" dirty="0">
                <a:ea typeface="+mn-lt"/>
                <a:cs typeface="+mn-lt"/>
              </a:rPr>
              <a:t>Until now you have not asked for anything in my name. Ask and you will receive, so that your joy may be complete.</a:t>
            </a:r>
            <a:endParaRPr lang="en-US" sz="2400" dirty="0"/>
          </a:p>
        </p:txBody>
      </p:sp>
    </p:spTree>
    <p:extLst>
      <p:ext uri="{BB962C8B-B14F-4D97-AF65-F5344CB8AC3E}">
        <p14:creationId xmlns:p14="http://schemas.microsoft.com/office/powerpoint/2010/main" val="3294947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BA57-D9DA-4E28-9B6D-B926E749A43B}"/>
              </a:ext>
            </a:extLst>
          </p:cNvPr>
          <p:cNvSpPr>
            <a:spLocks noGrp="1"/>
          </p:cNvSpPr>
          <p:nvPr>
            <p:ph type="title"/>
          </p:nvPr>
        </p:nvSpPr>
        <p:spPr/>
        <p:txBody>
          <a:bodyPr/>
          <a:lstStyle/>
          <a:p>
            <a:r>
              <a:rPr lang="en-US" dirty="0"/>
              <a:t>Messianic woes</a:t>
            </a:r>
          </a:p>
        </p:txBody>
      </p:sp>
      <p:sp>
        <p:nvSpPr>
          <p:cNvPr id="3" name="Content Placeholder 2">
            <a:extLst>
              <a:ext uri="{FF2B5EF4-FFF2-40B4-BE49-F238E27FC236}">
                <a16:creationId xmlns:a16="http://schemas.microsoft.com/office/drawing/2014/main" id="{9880A7D5-4D70-4457-9040-C94BF94188AD}"/>
              </a:ext>
            </a:extLst>
          </p:cNvPr>
          <p:cNvSpPr>
            <a:spLocks noGrp="1"/>
          </p:cNvSpPr>
          <p:nvPr>
            <p:ph idx="1"/>
          </p:nvPr>
        </p:nvSpPr>
        <p:spPr>
          <a:xfrm>
            <a:off x="1261872" y="1828800"/>
            <a:ext cx="9039860" cy="4351337"/>
          </a:xfrm>
        </p:spPr>
        <p:txBody>
          <a:bodyPr vert="horz" lIns="91440" tIns="45720" rIns="91440" bIns="45720" rtlCol="0" anchor="t">
            <a:normAutofit/>
          </a:bodyPr>
          <a:lstStyle/>
          <a:p>
            <a:r>
              <a:rPr lang="en-US" sz="2000" dirty="0">
                <a:ea typeface="+mn-lt"/>
                <a:cs typeface="+mn-lt"/>
              </a:rPr>
              <a:t>Isaiah 66:16</a:t>
            </a:r>
            <a:r>
              <a:rPr lang="en-US" dirty="0">
                <a:ea typeface="+mn-lt"/>
                <a:cs typeface="+mn-lt"/>
              </a:rPr>
              <a:t> O </a:t>
            </a:r>
            <a:r>
              <a:rPr lang="en-US" cap="small" dirty="0">
                <a:ea typeface="+mn-lt"/>
                <a:cs typeface="+mn-lt"/>
              </a:rPr>
              <a:t>Lord</a:t>
            </a:r>
            <a:r>
              <a:rPr lang="en-US" dirty="0">
                <a:ea typeface="+mn-lt"/>
                <a:cs typeface="+mn-lt"/>
              </a:rPr>
              <a:t>, in distress they sought you,</a:t>
            </a:r>
            <a:br>
              <a:rPr lang="en-US" dirty="0">
                <a:ea typeface="+mn-lt"/>
                <a:cs typeface="+mn-lt"/>
              </a:rPr>
            </a:br>
            <a:r>
              <a:rPr lang="en-US" dirty="0">
                <a:ea typeface="+mn-lt"/>
                <a:cs typeface="+mn-lt"/>
              </a:rPr>
              <a:t>    they poured out a prayer</a:t>
            </a:r>
            <a:br>
              <a:rPr lang="en-US" baseline="30000" dirty="0">
                <a:ea typeface="+mn-lt"/>
                <a:cs typeface="+mn-lt"/>
              </a:rPr>
            </a:br>
            <a:r>
              <a:rPr lang="en-US" baseline="30000" dirty="0">
                <a:ea typeface="+mn-lt"/>
                <a:cs typeface="+mn-lt"/>
              </a:rPr>
              <a:t>    </a:t>
            </a:r>
            <a:r>
              <a:rPr lang="en-US" dirty="0">
                <a:ea typeface="+mn-lt"/>
                <a:cs typeface="+mn-lt"/>
              </a:rPr>
              <a:t>when your chastening was on them.</a:t>
            </a:r>
            <a:br>
              <a:rPr lang="en-US" dirty="0">
                <a:ea typeface="+mn-lt"/>
                <a:cs typeface="+mn-lt"/>
              </a:rPr>
            </a:br>
            <a:r>
              <a:rPr lang="en-US" dirty="0">
                <a:ea typeface="+mn-lt"/>
                <a:cs typeface="+mn-lt"/>
              </a:rPr>
              <a:t>17 Like a woman with child,</a:t>
            </a:r>
            <a:br>
              <a:rPr lang="en-US" dirty="0">
                <a:ea typeface="+mn-lt"/>
                <a:cs typeface="+mn-lt"/>
              </a:rPr>
            </a:br>
            <a:r>
              <a:rPr lang="en-US" dirty="0">
                <a:ea typeface="+mn-lt"/>
                <a:cs typeface="+mn-lt"/>
              </a:rPr>
              <a:t>    who writhes and cries out in her pangs</a:t>
            </a:r>
            <a:br>
              <a:rPr lang="en-US" dirty="0">
                <a:ea typeface="+mn-lt"/>
                <a:cs typeface="+mn-lt"/>
              </a:rPr>
            </a:br>
            <a:r>
              <a:rPr lang="en-US" dirty="0">
                <a:ea typeface="+mn-lt"/>
                <a:cs typeface="+mn-lt"/>
              </a:rPr>
              <a:t>    when she is near her time,</a:t>
            </a:r>
            <a:br>
              <a:rPr lang="en-US" dirty="0">
                <a:ea typeface="+mn-lt"/>
                <a:cs typeface="+mn-lt"/>
              </a:rPr>
            </a:br>
            <a:r>
              <a:rPr lang="en-US" dirty="0">
                <a:ea typeface="+mn-lt"/>
                <a:cs typeface="+mn-lt"/>
              </a:rPr>
              <a:t>so were we because of you, O </a:t>
            </a:r>
            <a:r>
              <a:rPr lang="en-US" cap="small" dirty="0">
                <a:ea typeface="+mn-lt"/>
                <a:cs typeface="+mn-lt"/>
              </a:rPr>
              <a:t>Lord</a:t>
            </a:r>
            <a:r>
              <a:rPr lang="en-US" dirty="0">
                <a:ea typeface="+mn-lt"/>
                <a:cs typeface="+mn-lt"/>
              </a:rPr>
              <a:t>;</a:t>
            </a:r>
            <a:br>
              <a:rPr lang="en-US" dirty="0">
                <a:ea typeface="+mn-lt"/>
                <a:cs typeface="+mn-lt"/>
              </a:rPr>
            </a:br>
            <a:r>
              <a:rPr lang="en-US" dirty="0">
                <a:ea typeface="+mn-lt"/>
                <a:cs typeface="+mn-lt"/>
              </a:rPr>
              <a:t>18     we were with child, we writhed,</a:t>
            </a:r>
            <a:br>
              <a:rPr lang="en-US" dirty="0">
                <a:ea typeface="+mn-lt"/>
                <a:cs typeface="+mn-lt"/>
              </a:rPr>
            </a:br>
            <a:r>
              <a:rPr lang="en-US" dirty="0">
                <a:ea typeface="+mn-lt"/>
                <a:cs typeface="+mn-lt"/>
              </a:rPr>
              <a:t>    but we gave birth only to wind.</a:t>
            </a:r>
            <a:br>
              <a:rPr lang="en-US" dirty="0">
                <a:ea typeface="+mn-lt"/>
                <a:cs typeface="+mn-lt"/>
              </a:rPr>
            </a:br>
            <a:r>
              <a:rPr lang="en-US" dirty="0">
                <a:ea typeface="+mn-lt"/>
                <a:cs typeface="+mn-lt"/>
              </a:rPr>
              <a:t>We have won no victories on earth,</a:t>
            </a:r>
            <a:br>
              <a:rPr lang="en-US" dirty="0">
                <a:ea typeface="+mn-lt"/>
                <a:cs typeface="+mn-lt"/>
              </a:rPr>
            </a:br>
            <a:r>
              <a:rPr lang="en-US" dirty="0">
                <a:ea typeface="+mn-lt"/>
                <a:cs typeface="+mn-lt"/>
              </a:rPr>
              <a:t>    and no one is born to inhabit the world.</a:t>
            </a:r>
            <a:br>
              <a:rPr lang="en-US" dirty="0">
                <a:ea typeface="+mn-lt"/>
                <a:cs typeface="+mn-lt"/>
              </a:rPr>
            </a:br>
            <a:r>
              <a:rPr lang="en-US" dirty="0">
                <a:ea typeface="+mn-lt"/>
                <a:cs typeface="+mn-lt"/>
              </a:rPr>
              <a:t>19 Your dead shall live, their corpses shall rise.</a:t>
            </a:r>
            <a:br>
              <a:rPr lang="en-US" dirty="0">
                <a:ea typeface="+mn-lt"/>
                <a:cs typeface="+mn-lt"/>
              </a:rPr>
            </a:br>
            <a:r>
              <a:rPr lang="en-US" dirty="0">
                <a:ea typeface="+mn-lt"/>
                <a:cs typeface="+mn-lt"/>
              </a:rPr>
              <a:t>    O dwellers in the dust, awake and sing for joy!</a:t>
            </a:r>
            <a:br>
              <a:rPr lang="en-US" dirty="0">
                <a:ea typeface="+mn-lt"/>
                <a:cs typeface="+mn-lt"/>
              </a:rPr>
            </a:br>
            <a:r>
              <a:rPr lang="en-US" dirty="0">
                <a:ea typeface="+mn-lt"/>
                <a:cs typeface="+mn-lt"/>
              </a:rPr>
              <a:t>For your dew is a radiant dew,</a:t>
            </a:r>
            <a:br>
              <a:rPr lang="en-US" dirty="0">
                <a:ea typeface="+mn-lt"/>
                <a:cs typeface="+mn-lt"/>
              </a:rPr>
            </a:br>
            <a:r>
              <a:rPr lang="en-US" dirty="0">
                <a:ea typeface="+mn-lt"/>
                <a:cs typeface="+mn-lt"/>
              </a:rPr>
              <a:t>    and the earth will give birth to those long dead</a:t>
            </a:r>
            <a:endParaRPr lang="en-US" dirty="0"/>
          </a:p>
        </p:txBody>
      </p:sp>
    </p:spTree>
    <p:extLst>
      <p:ext uri="{BB962C8B-B14F-4D97-AF65-F5344CB8AC3E}">
        <p14:creationId xmlns:p14="http://schemas.microsoft.com/office/powerpoint/2010/main" val="267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B018D-00D4-4E6C-A39A-684E53C0ACEF}"/>
              </a:ext>
            </a:extLst>
          </p:cNvPr>
          <p:cNvSpPr>
            <a:spLocks noGrp="1"/>
          </p:cNvSpPr>
          <p:nvPr>
            <p:ph type="title"/>
          </p:nvPr>
        </p:nvSpPr>
        <p:spPr/>
        <p:txBody>
          <a:bodyPr/>
          <a:lstStyle/>
          <a:p>
            <a:r>
              <a:rPr lang="en-US" dirty="0"/>
              <a:t>Summary of farewell discourses</a:t>
            </a:r>
          </a:p>
        </p:txBody>
      </p:sp>
      <p:sp>
        <p:nvSpPr>
          <p:cNvPr id="3" name="Content Placeholder 2">
            <a:extLst>
              <a:ext uri="{FF2B5EF4-FFF2-40B4-BE49-F238E27FC236}">
                <a16:creationId xmlns:a16="http://schemas.microsoft.com/office/drawing/2014/main" id="{25665C1C-1E18-496A-B7BF-5C2B56459EA6}"/>
              </a:ext>
            </a:extLst>
          </p:cNvPr>
          <p:cNvSpPr>
            <a:spLocks noGrp="1"/>
          </p:cNvSpPr>
          <p:nvPr>
            <p:ph idx="1"/>
          </p:nvPr>
        </p:nvSpPr>
        <p:spPr/>
        <p:txBody>
          <a:bodyPr vert="horz" lIns="91440" tIns="45720" rIns="91440" bIns="45720" rtlCol="0" anchor="t">
            <a:normAutofit/>
          </a:bodyPr>
          <a:lstStyle/>
          <a:p>
            <a:r>
              <a:rPr lang="en-US" sz="3200" dirty="0"/>
              <a:t>Jesus wants to prepare his disciples for his death</a:t>
            </a:r>
          </a:p>
          <a:p>
            <a:pPr>
              <a:buClr>
                <a:srgbClr val="9E3611"/>
              </a:buClr>
            </a:pPr>
            <a:r>
              <a:rPr lang="en-US" sz="3200" dirty="0"/>
              <a:t>He refers to himself as the way, the truth, the life, and the vine</a:t>
            </a:r>
          </a:p>
          <a:p>
            <a:pPr>
              <a:buClr>
                <a:srgbClr val="9E3611"/>
              </a:buClr>
            </a:pPr>
            <a:r>
              <a:rPr lang="en-US" sz="3200" dirty="0"/>
              <a:t>He promises the Holy Spirit as an advocate</a:t>
            </a:r>
          </a:p>
          <a:p>
            <a:pPr>
              <a:buClr>
                <a:srgbClr val="9E3611"/>
              </a:buClr>
            </a:pPr>
            <a:r>
              <a:rPr lang="en-US" sz="3200" dirty="0"/>
              <a:t>He stresses continuity and commonality between himself and the disciples</a:t>
            </a:r>
          </a:p>
        </p:txBody>
      </p:sp>
    </p:spTree>
    <p:extLst>
      <p:ext uri="{BB962C8B-B14F-4D97-AF65-F5344CB8AC3E}">
        <p14:creationId xmlns:p14="http://schemas.microsoft.com/office/powerpoint/2010/main" val="316598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The world will hate you</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261872" y="1828800"/>
            <a:ext cx="8944610" cy="4584170"/>
          </a:xfrm>
        </p:spPr>
        <p:txBody>
          <a:bodyPr vert="horz" lIns="91440" tIns="45720" rIns="91440" bIns="45720" rtlCol="0" anchor="t">
            <a:normAutofit/>
          </a:bodyPr>
          <a:lstStyle/>
          <a:p>
            <a:r>
              <a:rPr lang="en-US" sz="2000" b="1" baseline="30000" dirty="0">
                <a:ea typeface="+mn-lt"/>
                <a:cs typeface="+mn-lt"/>
              </a:rPr>
              <a:t> </a:t>
            </a:r>
            <a:r>
              <a:rPr lang="en-US" sz="2000" dirty="0">
                <a:ea typeface="+mn-lt"/>
                <a:cs typeface="+mn-lt"/>
              </a:rPr>
              <a:t>“If the world hates you, be aware that it hated me before it hated you. </a:t>
            </a:r>
            <a:r>
              <a:rPr lang="en-US" sz="2000" b="1" baseline="30000" dirty="0">
                <a:ea typeface="+mn-lt"/>
                <a:cs typeface="+mn-lt"/>
              </a:rPr>
              <a:t>19 </a:t>
            </a:r>
            <a:r>
              <a:rPr lang="en-US" sz="2000" dirty="0">
                <a:ea typeface="+mn-lt"/>
                <a:cs typeface="+mn-lt"/>
              </a:rPr>
              <a:t>If you belonged to the world, the world would love you as its own. Because you do not belong to the world, but I have chosen you out of the world—therefore the world hates you. </a:t>
            </a:r>
            <a:r>
              <a:rPr lang="en-US" sz="2000" b="1" baseline="30000" dirty="0">
                <a:ea typeface="+mn-lt"/>
                <a:cs typeface="+mn-lt"/>
              </a:rPr>
              <a:t>20 </a:t>
            </a:r>
            <a:r>
              <a:rPr lang="en-US" sz="2000" dirty="0">
                <a:ea typeface="+mn-lt"/>
                <a:cs typeface="+mn-lt"/>
              </a:rPr>
              <a:t>Remember the word that I said to you, ‘Servants are not greater than their master.’ If they persecuted me, they will persecute you; if they kept my word, they will keep yours also. </a:t>
            </a:r>
            <a:r>
              <a:rPr lang="en-US" sz="2000" b="1" baseline="30000" dirty="0">
                <a:ea typeface="+mn-lt"/>
                <a:cs typeface="+mn-lt"/>
              </a:rPr>
              <a:t>21 </a:t>
            </a:r>
            <a:r>
              <a:rPr lang="en-US" sz="2000" dirty="0">
                <a:ea typeface="+mn-lt"/>
                <a:cs typeface="+mn-lt"/>
              </a:rPr>
              <a:t>But they will do all these things to you on account of my name, because they do not know him who sent me. </a:t>
            </a:r>
            <a:r>
              <a:rPr lang="en-US" sz="2000" b="1" baseline="30000" dirty="0">
                <a:ea typeface="+mn-lt"/>
                <a:cs typeface="+mn-lt"/>
              </a:rPr>
              <a:t>22 </a:t>
            </a:r>
            <a:r>
              <a:rPr lang="en-US" sz="2000" dirty="0">
                <a:ea typeface="+mn-lt"/>
                <a:cs typeface="+mn-lt"/>
              </a:rPr>
              <a:t>If I had not come and spoken to them, they would not have sin; but now they have no excuse for their sin. </a:t>
            </a:r>
            <a:r>
              <a:rPr lang="en-US" sz="2000" b="1" baseline="30000" dirty="0">
                <a:ea typeface="+mn-lt"/>
                <a:cs typeface="+mn-lt"/>
              </a:rPr>
              <a:t>23 </a:t>
            </a:r>
            <a:r>
              <a:rPr lang="en-US" sz="2000" dirty="0">
                <a:ea typeface="+mn-lt"/>
                <a:cs typeface="+mn-lt"/>
              </a:rPr>
              <a:t>Whoever hates me hates my Father also. </a:t>
            </a:r>
            <a:r>
              <a:rPr lang="en-US" sz="2000" b="1" baseline="30000" dirty="0">
                <a:ea typeface="+mn-lt"/>
                <a:cs typeface="+mn-lt"/>
              </a:rPr>
              <a:t>24 </a:t>
            </a:r>
            <a:r>
              <a:rPr lang="en-US" sz="2000" dirty="0">
                <a:ea typeface="+mn-lt"/>
                <a:cs typeface="+mn-lt"/>
              </a:rPr>
              <a:t>If I had not done among them the works that no one else did, they would not have sin. But now they have seen and hated both me and my Father. </a:t>
            </a:r>
            <a:r>
              <a:rPr lang="en-US" sz="2000" b="1" baseline="30000" dirty="0">
                <a:ea typeface="+mn-lt"/>
                <a:cs typeface="+mn-lt"/>
              </a:rPr>
              <a:t>25 </a:t>
            </a:r>
            <a:r>
              <a:rPr lang="en-US" sz="2000" dirty="0">
                <a:ea typeface="+mn-lt"/>
                <a:cs typeface="+mn-lt"/>
              </a:rPr>
              <a:t>It was to fulfill the word that is written in their law, ‘They hated me without a cause.</a:t>
            </a:r>
            <a:r>
              <a:rPr lang="en-US" dirty="0">
                <a:ea typeface="+mn-lt"/>
                <a:cs typeface="+mn-lt"/>
              </a:rPr>
              <a:t>’</a:t>
            </a:r>
            <a:endParaRPr lang="en-US" dirty="0"/>
          </a:p>
        </p:txBody>
      </p:sp>
    </p:spTree>
    <p:extLst>
      <p:ext uri="{BB962C8B-B14F-4D97-AF65-F5344CB8AC3E}">
        <p14:creationId xmlns:p14="http://schemas.microsoft.com/office/powerpoint/2010/main" val="3712441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7FA20-4984-4EF6-9C43-58DB61536332}"/>
              </a:ext>
            </a:extLst>
          </p:cNvPr>
          <p:cNvSpPr>
            <a:spLocks noGrp="1"/>
          </p:cNvSpPr>
          <p:nvPr>
            <p:ph type="title"/>
          </p:nvPr>
        </p:nvSpPr>
        <p:spPr/>
        <p:txBody>
          <a:bodyPr/>
          <a:lstStyle/>
          <a:p>
            <a:r>
              <a:rPr lang="en-US" dirty="0"/>
              <a:t>Expulsion from the synagogue</a:t>
            </a:r>
          </a:p>
        </p:txBody>
      </p:sp>
      <p:sp>
        <p:nvSpPr>
          <p:cNvPr id="3" name="Content Placeholder 2">
            <a:extLst>
              <a:ext uri="{FF2B5EF4-FFF2-40B4-BE49-F238E27FC236}">
                <a16:creationId xmlns:a16="http://schemas.microsoft.com/office/drawing/2014/main" id="{6119FC75-80EF-4D0D-A5C2-12E5113EB478}"/>
              </a:ext>
            </a:extLst>
          </p:cNvPr>
          <p:cNvSpPr>
            <a:spLocks noGrp="1"/>
          </p:cNvSpPr>
          <p:nvPr>
            <p:ph idx="1"/>
          </p:nvPr>
        </p:nvSpPr>
        <p:spPr/>
        <p:txBody>
          <a:bodyPr vert="horz" lIns="91440" tIns="45720" rIns="91440" bIns="45720" rtlCol="0" anchor="t">
            <a:normAutofit/>
          </a:bodyPr>
          <a:lstStyle/>
          <a:p>
            <a:r>
              <a:rPr lang="en-US" sz="2800" b="1" dirty="0"/>
              <a:t>John 16:1</a:t>
            </a:r>
            <a:r>
              <a:rPr lang="en-US" sz="2800" dirty="0"/>
              <a:t> </a:t>
            </a:r>
            <a:r>
              <a:rPr lang="en-US" sz="2800" dirty="0">
                <a:ea typeface="+mn-lt"/>
                <a:cs typeface="+mn-lt"/>
              </a:rPr>
              <a:t>“I have said these things to you to keep you from stumbling. </a:t>
            </a:r>
            <a:r>
              <a:rPr lang="en-US" sz="2800" b="1" baseline="30000" dirty="0">
                <a:ea typeface="+mn-lt"/>
                <a:cs typeface="+mn-lt"/>
              </a:rPr>
              <a:t>2 </a:t>
            </a:r>
            <a:r>
              <a:rPr lang="en-US" sz="2800" u="sng" dirty="0">
                <a:ea typeface="+mn-lt"/>
                <a:cs typeface="+mn-lt"/>
              </a:rPr>
              <a:t>They will put you out of the synagogues.</a:t>
            </a:r>
            <a:r>
              <a:rPr lang="en-US" sz="2800" dirty="0">
                <a:ea typeface="+mn-lt"/>
                <a:cs typeface="+mn-lt"/>
              </a:rPr>
              <a:t> Indeed, an hour is coming when those who kill you will think that by doing so they are offering worship to God. </a:t>
            </a:r>
            <a:r>
              <a:rPr lang="en-US" sz="2800" b="1" baseline="30000" dirty="0">
                <a:ea typeface="+mn-lt"/>
                <a:cs typeface="+mn-lt"/>
              </a:rPr>
              <a:t>3 </a:t>
            </a:r>
            <a:r>
              <a:rPr lang="en-US" sz="2800" dirty="0">
                <a:ea typeface="+mn-lt"/>
                <a:cs typeface="+mn-lt"/>
              </a:rPr>
              <a:t>And they will do this because they have not known the Father or me. </a:t>
            </a:r>
            <a:r>
              <a:rPr lang="en-US" sz="2800" b="1" baseline="30000" dirty="0">
                <a:ea typeface="+mn-lt"/>
                <a:cs typeface="+mn-lt"/>
              </a:rPr>
              <a:t>4 </a:t>
            </a:r>
            <a:r>
              <a:rPr lang="en-US" sz="2800" dirty="0">
                <a:ea typeface="+mn-lt"/>
                <a:cs typeface="+mn-lt"/>
              </a:rPr>
              <a:t>But I have said these things to you so that when their hour comes you may remember that I told you about them.</a:t>
            </a:r>
            <a:endParaRPr lang="en-US" sz="2800" b="1" baseline="30000" dirty="0"/>
          </a:p>
        </p:txBody>
      </p:sp>
    </p:spTree>
    <p:extLst>
      <p:ext uri="{BB962C8B-B14F-4D97-AF65-F5344CB8AC3E}">
        <p14:creationId xmlns:p14="http://schemas.microsoft.com/office/powerpoint/2010/main" val="203249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F828C-5987-454F-8D7A-7A34D6D7EE11}"/>
              </a:ext>
            </a:extLst>
          </p:cNvPr>
          <p:cNvSpPr>
            <a:spLocks noGrp="1"/>
          </p:cNvSpPr>
          <p:nvPr>
            <p:ph type="title"/>
          </p:nvPr>
        </p:nvSpPr>
        <p:spPr/>
        <p:txBody>
          <a:bodyPr/>
          <a:lstStyle/>
          <a:p>
            <a:r>
              <a:rPr lang="en-US" dirty="0"/>
              <a:t>What sort of persecution?</a:t>
            </a:r>
          </a:p>
        </p:txBody>
      </p:sp>
      <p:sp>
        <p:nvSpPr>
          <p:cNvPr id="3" name="Content Placeholder 2">
            <a:extLst>
              <a:ext uri="{FF2B5EF4-FFF2-40B4-BE49-F238E27FC236}">
                <a16:creationId xmlns:a16="http://schemas.microsoft.com/office/drawing/2014/main" id="{5F49DB55-9130-48F8-BD15-F60A04D970A5}"/>
              </a:ext>
            </a:extLst>
          </p:cNvPr>
          <p:cNvSpPr>
            <a:spLocks noGrp="1"/>
          </p:cNvSpPr>
          <p:nvPr>
            <p:ph sz="half" idx="1"/>
          </p:nvPr>
        </p:nvSpPr>
        <p:spPr/>
        <p:txBody>
          <a:bodyPr vert="horz" lIns="91440" tIns="45720" rIns="91440" bIns="45720" rtlCol="0" anchor="t">
            <a:normAutofit fontScale="92500"/>
          </a:bodyPr>
          <a:lstStyle/>
          <a:p>
            <a:r>
              <a:rPr lang="en-US" sz="2400" dirty="0"/>
              <a:t>All peoples in the Roman empire did not have </a:t>
            </a:r>
            <a:r>
              <a:rPr lang="en-US" sz="2400" i="1" dirty="0" err="1"/>
              <a:t>ius</a:t>
            </a:r>
            <a:r>
              <a:rPr lang="en-US" sz="2400" i="1" dirty="0"/>
              <a:t> gladii</a:t>
            </a:r>
          </a:p>
          <a:p>
            <a:r>
              <a:rPr lang="en-US" sz="2400" dirty="0"/>
              <a:t>So if Jews did kill disciples, it was unlawful</a:t>
            </a:r>
          </a:p>
          <a:p>
            <a:r>
              <a:rPr lang="en-US" sz="2400" dirty="0"/>
              <a:t>Perhaps expulsion from the synagogue included private accusers</a:t>
            </a:r>
          </a:p>
        </p:txBody>
      </p:sp>
      <p:sp>
        <p:nvSpPr>
          <p:cNvPr id="4" name="Content Placeholder 3">
            <a:extLst>
              <a:ext uri="{FF2B5EF4-FFF2-40B4-BE49-F238E27FC236}">
                <a16:creationId xmlns:a16="http://schemas.microsoft.com/office/drawing/2014/main" id="{3F62F845-5590-4629-88D0-0D0CFC22CABB}"/>
              </a:ext>
            </a:extLst>
          </p:cNvPr>
          <p:cNvSpPr>
            <a:spLocks noGrp="1"/>
          </p:cNvSpPr>
          <p:nvPr>
            <p:ph sz="half" idx="2"/>
          </p:nvPr>
        </p:nvSpPr>
        <p:spPr>
          <a:xfrm>
            <a:off x="5861897" y="1828800"/>
            <a:ext cx="4967393" cy="4531253"/>
          </a:xfrm>
        </p:spPr>
        <p:txBody>
          <a:bodyPr vert="horz" lIns="91440" tIns="45720" rIns="91440" bIns="45720" rtlCol="0" anchor="t">
            <a:normAutofit fontScale="92500"/>
          </a:bodyPr>
          <a:lstStyle/>
          <a:p>
            <a:r>
              <a:rPr lang="en-US" dirty="0">
                <a:ea typeface="+mn-lt"/>
                <a:cs typeface="+mn-lt"/>
              </a:rPr>
              <a:t>"Others, whose names were given me by an informer, first said that they were Christians and afterwards denied it, declaring that they had been but were so no longer, some of them having recanted many years before, and more than one so long as twenty years back. They all worshipped your image and the statues of the deities, and cursed the name of Christ. But they declared that the sum of their guilt or their error only amounted to this, that on a stated day they had been accustomed to meet before daybreak and to recite a hymn among themselves to Christ, as though he were a god, and that so far from binding themselves by oath to commit any crime, their oath was to abstain from theft, robbery, adultery, and from breach of faith," Pliny, </a:t>
            </a:r>
            <a:r>
              <a:rPr lang="en-US" i="1" dirty="0">
                <a:ea typeface="+mn-lt"/>
                <a:cs typeface="+mn-lt"/>
              </a:rPr>
              <a:t>Ep. To Trajan</a:t>
            </a:r>
            <a:r>
              <a:rPr lang="en-US" dirty="0">
                <a:ea typeface="+mn-lt"/>
                <a:cs typeface="+mn-lt"/>
              </a:rPr>
              <a:t> 10.96</a:t>
            </a:r>
            <a:endParaRPr lang="en-US" dirty="0"/>
          </a:p>
        </p:txBody>
      </p:sp>
    </p:spTree>
    <p:extLst>
      <p:ext uri="{BB962C8B-B14F-4D97-AF65-F5344CB8AC3E}">
        <p14:creationId xmlns:p14="http://schemas.microsoft.com/office/powerpoint/2010/main" val="755389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D8B77-B0CB-48D0-BF98-7ACF5EDF08FB}"/>
              </a:ext>
            </a:extLst>
          </p:cNvPr>
          <p:cNvSpPr>
            <a:spLocks noGrp="1"/>
          </p:cNvSpPr>
          <p:nvPr>
            <p:ph type="title"/>
          </p:nvPr>
        </p:nvSpPr>
        <p:spPr/>
        <p:txBody>
          <a:bodyPr/>
          <a:lstStyle/>
          <a:p>
            <a:r>
              <a:rPr lang="en-US" dirty="0"/>
              <a:t>The parting of the ways</a:t>
            </a:r>
          </a:p>
        </p:txBody>
      </p:sp>
      <p:sp>
        <p:nvSpPr>
          <p:cNvPr id="3" name="Content Placeholder 2">
            <a:extLst>
              <a:ext uri="{FF2B5EF4-FFF2-40B4-BE49-F238E27FC236}">
                <a16:creationId xmlns:a16="http://schemas.microsoft.com/office/drawing/2014/main" id="{0BF07C03-E80E-4806-A4BE-D81A13782282}"/>
              </a:ext>
            </a:extLst>
          </p:cNvPr>
          <p:cNvSpPr>
            <a:spLocks noGrp="1"/>
          </p:cNvSpPr>
          <p:nvPr>
            <p:ph idx="1"/>
          </p:nvPr>
        </p:nvSpPr>
        <p:spPr/>
        <p:txBody>
          <a:bodyPr vert="horz" lIns="91440" tIns="45720" rIns="91440" bIns="45720" rtlCol="0" anchor="t">
            <a:normAutofit/>
          </a:bodyPr>
          <a:lstStyle/>
          <a:p>
            <a:r>
              <a:rPr lang="en-US" sz="2800" dirty="0"/>
              <a:t>At what point does Judaism and Christianity become </a:t>
            </a:r>
            <a:r>
              <a:rPr lang="en-US" sz="2800"/>
              <a:t>distinct religions?</a:t>
            </a:r>
            <a:endParaRPr lang="en-US" sz="2800" dirty="0"/>
          </a:p>
          <a:p>
            <a:r>
              <a:rPr lang="en-US" sz="2800"/>
              <a:t>How much of the old covenant should still be maintained?</a:t>
            </a:r>
            <a:endParaRPr lang="en-US" sz="2800" dirty="0"/>
          </a:p>
          <a:p>
            <a:r>
              <a:rPr lang="en-US" sz="2800"/>
              <a:t>What about Jews today and their relationship to God?</a:t>
            </a:r>
            <a:endParaRPr lang="en-US" sz="2800" dirty="0"/>
          </a:p>
        </p:txBody>
      </p:sp>
    </p:spTree>
    <p:extLst>
      <p:ext uri="{BB962C8B-B14F-4D97-AF65-F5344CB8AC3E}">
        <p14:creationId xmlns:p14="http://schemas.microsoft.com/office/powerpoint/2010/main" val="257756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33CB-0401-4F8B-B0ED-2D86192292C0}"/>
              </a:ext>
            </a:extLst>
          </p:cNvPr>
          <p:cNvSpPr>
            <a:spLocks noGrp="1"/>
          </p:cNvSpPr>
          <p:nvPr>
            <p:ph type="title"/>
          </p:nvPr>
        </p:nvSpPr>
        <p:spPr/>
        <p:txBody>
          <a:bodyPr/>
          <a:lstStyle/>
          <a:p>
            <a:r>
              <a:rPr lang="en-US"/>
              <a:t>The Advocate will come</a:t>
            </a:r>
          </a:p>
        </p:txBody>
      </p:sp>
      <p:sp>
        <p:nvSpPr>
          <p:cNvPr id="3" name="Content Placeholder 2">
            <a:extLst>
              <a:ext uri="{FF2B5EF4-FFF2-40B4-BE49-F238E27FC236}">
                <a16:creationId xmlns:a16="http://schemas.microsoft.com/office/drawing/2014/main" id="{33F404F9-EF43-4EA6-BE4B-FC2C7DDD7485}"/>
              </a:ext>
            </a:extLst>
          </p:cNvPr>
          <p:cNvSpPr>
            <a:spLocks noGrp="1"/>
          </p:cNvSpPr>
          <p:nvPr>
            <p:ph idx="1"/>
          </p:nvPr>
        </p:nvSpPr>
        <p:spPr/>
        <p:txBody>
          <a:bodyPr vert="horz" lIns="91440" tIns="45720" rIns="91440" bIns="45720" rtlCol="0" anchor="t">
            <a:normAutofit fontScale="92500" lnSpcReduction="20000"/>
          </a:bodyPr>
          <a:lstStyle/>
          <a:p>
            <a:r>
              <a:rPr lang="en-US" sz="2400" dirty="0">
                <a:ea typeface="+mn-lt"/>
                <a:cs typeface="+mn-lt"/>
              </a:rPr>
              <a:t>“I did not say these things to you from the beginning, because I was with you. </a:t>
            </a:r>
            <a:r>
              <a:rPr lang="en-US" sz="2400" b="1" baseline="30000" dirty="0">
                <a:ea typeface="+mn-lt"/>
                <a:cs typeface="+mn-lt"/>
              </a:rPr>
              <a:t>5 </a:t>
            </a:r>
            <a:r>
              <a:rPr lang="en-US" sz="2400" dirty="0">
                <a:ea typeface="+mn-lt"/>
                <a:cs typeface="+mn-lt"/>
              </a:rPr>
              <a:t>But now I am going to him who sent me; yet none of you asks me, ‘Where are you going?’ </a:t>
            </a:r>
            <a:r>
              <a:rPr lang="en-US" sz="2400" b="1" baseline="30000" dirty="0">
                <a:ea typeface="+mn-lt"/>
                <a:cs typeface="+mn-lt"/>
              </a:rPr>
              <a:t>6 </a:t>
            </a:r>
            <a:r>
              <a:rPr lang="en-US" sz="2400" dirty="0">
                <a:ea typeface="+mn-lt"/>
                <a:cs typeface="+mn-lt"/>
              </a:rPr>
              <a:t>But because I have said these things to you, sorrow has filled your hearts. </a:t>
            </a:r>
            <a:r>
              <a:rPr lang="en-US" sz="2400" b="1" baseline="30000" dirty="0">
                <a:ea typeface="+mn-lt"/>
                <a:cs typeface="+mn-lt"/>
              </a:rPr>
              <a:t>7 </a:t>
            </a:r>
            <a:r>
              <a:rPr lang="en-US" sz="2400" dirty="0">
                <a:ea typeface="+mn-lt"/>
                <a:cs typeface="+mn-lt"/>
              </a:rPr>
              <a:t>Nevertheless I tell you the truth: it is to your advantage that I go away, for if I do not go away, the Advocate will not come to you; but if I go, I will send him to you. </a:t>
            </a:r>
            <a:r>
              <a:rPr lang="en-US" sz="2400" b="1" baseline="30000" dirty="0">
                <a:ea typeface="+mn-lt"/>
                <a:cs typeface="+mn-lt"/>
              </a:rPr>
              <a:t>8 </a:t>
            </a:r>
            <a:r>
              <a:rPr lang="en-US" sz="2400" dirty="0">
                <a:ea typeface="+mn-lt"/>
                <a:cs typeface="+mn-lt"/>
              </a:rPr>
              <a:t>And when he comes, </a:t>
            </a:r>
            <a:r>
              <a:rPr lang="en-US" sz="2400" u="sng" dirty="0">
                <a:ea typeface="+mn-lt"/>
                <a:cs typeface="+mn-lt"/>
              </a:rPr>
              <a:t>he will prove the world wrong about sin and righteousness and judgment: </a:t>
            </a:r>
            <a:r>
              <a:rPr lang="en-US" sz="2400" b="1" baseline="30000" dirty="0">
                <a:ea typeface="+mn-lt"/>
                <a:cs typeface="+mn-lt"/>
              </a:rPr>
              <a:t>9 </a:t>
            </a:r>
            <a:r>
              <a:rPr lang="en-US" sz="2400" dirty="0">
                <a:ea typeface="+mn-lt"/>
                <a:cs typeface="+mn-lt"/>
              </a:rPr>
              <a:t>about sin, because they do not believe in me; </a:t>
            </a:r>
            <a:r>
              <a:rPr lang="en-US" sz="2400" b="1" baseline="30000" dirty="0">
                <a:ea typeface="+mn-lt"/>
                <a:cs typeface="+mn-lt"/>
              </a:rPr>
              <a:t>10 </a:t>
            </a:r>
            <a:r>
              <a:rPr lang="en-US" sz="2400" dirty="0">
                <a:ea typeface="+mn-lt"/>
                <a:cs typeface="+mn-lt"/>
              </a:rPr>
              <a:t>about righteousness, because I am going to the Father and you will see me no longer; </a:t>
            </a:r>
            <a:r>
              <a:rPr lang="en-US" sz="2400" b="1" baseline="30000" dirty="0">
                <a:ea typeface="+mn-lt"/>
                <a:cs typeface="+mn-lt"/>
              </a:rPr>
              <a:t>11 </a:t>
            </a:r>
            <a:r>
              <a:rPr lang="en-US" sz="2400" dirty="0">
                <a:ea typeface="+mn-lt"/>
                <a:cs typeface="+mn-lt"/>
              </a:rPr>
              <a:t>about judgment,</a:t>
            </a:r>
            <a:r>
              <a:rPr lang="en-US" sz="2400" u="sng" dirty="0">
                <a:ea typeface="+mn-lt"/>
                <a:cs typeface="+mn-lt"/>
              </a:rPr>
              <a:t> because the ruler of this world has been condemned.</a:t>
            </a:r>
            <a:endParaRPr lang="en-US" sz="2400" u="sng" dirty="0"/>
          </a:p>
          <a:p>
            <a:br>
              <a:rPr lang="en-US" dirty="0"/>
            </a:br>
            <a:endParaRPr lang="en-US" dirty="0"/>
          </a:p>
        </p:txBody>
      </p:sp>
    </p:spTree>
    <p:extLst>
      <p:ext uri="{BB962C8B-B14F-4D97-AF65-F5344CB8AC3E}">
        <p14:creationId xmlns:p14="http://schemas.microsoft.com/office/powerpoint/2010/main" val="286050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20B9-ACB2-4735-9761-B02A5AA88E15}"/>
              </a:ext>
            </a:extLst>
          </p:cNvPr>
          <p:cNvSpPr>
            <a:spLocks noGrp="1"/>
          </p:cNvSpPr>
          <p:nvPr>
            <p:ph type="title"/>
          </p:nvPr>
        </p:nvSpPr>
        <p:spPr/>
        <p:txBody>
          <a:bodyPr/>
          <a:lstStyle/>
          <a:p>
            <a:r>
              <a:rPr lang="en-US" dirty="0"/>
              <a:t>The Advocate will come</a:t>
            </a:r>
          </a:p>
        </p:txBody>
      </p:sp>
      <p:sp>
        <p:nvSpPr>
          <p:cNvPr id="3" name="Content Placeholder 2">
            <a:extLst>
              <a:ext uri="{FF2B5EF4-FFF2-40B4-BE49-F238E27FC236}">
                <a16:creationId xmlns:a16="http://schemas.microsoft.com/office/drawing/2014/main" id="{C3B2CF98-7F21-46E3-869D-7B8F54DCE31C}"/>
              </a:ext>
            </a:extLst>
          </p:cNvPr>
          <p:cNvSpPr>
            <a:spLocks noGrp="1"/>
          </p:cNvSpPr>
          <p:nvPr>
            <p:ph idx="1"/>
          </p:nvPr>
        </p:nvSpPr>
        <p:spPr/>
        <p:txBody>
          <a:bodyPr vert="horz" lIns="91440" tIns="45720" rIns="91440" bIns="45720" rtlCol="0" anchor="t">
            <a:normAutofit/>
          </a:bodyPr>
          <a:lstStyle/>
          <a:p>
            <a:r>
              <a:rPr lang="en-US" sz="2800" dirty="0"/>
              <a:t>"First, that it [the world] has sinned because it has not believed in Christ; second, that believers are justified or acquitted because Christ has gone to the Father to act as their advocate; and third, that evil has been condemned because the ruler of the world (the devil) has been condemned. The whole context is forensic," W. Hatch, "The Meaning of John XVI,8-11," HTR 14 (1921): 105.</a:t>
            </a:r>
          </a:p>
        </p:txBody>
      </p:sp>
    </p:spTree>
    <p:extLst>
      <p:ext uri="{BB962C8B-B14F-4D97-AF65-F5344CB8AC3E}">
        <p14:creationId xmlns:p14="http://schemas.microsoft.com/office/powerpoint/2010/main" val="191690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D1DF-0F7A-4054-A0BF-BF3520A6813A}"/>
              </a:ext>
            </a:extLst>
          </p:cNvPr>
          <p:cNvSpPr>
            <a:spLocks noGrp="1"/>
          </p:cNvSpPr>
          <p:nvPr>
            <p:ph type="title"/>
          </p:nvPr>
        </p:nvSpPr>
        <p:spPr/>
        <p:txBody>
          <a:bodyPr/>
          <a:lstStyle/>
          <a:p>
            <a:r>
              <a:rPr lang="en-US" dirty="0"/>
              <a:t>The Advocate will come</a:t>
            </a:r>
          </a:p>
        </p:txBody>
      </p:sp>
      <p:sp>
        <p:nvSpPr>
          <p:cNvPr id="3" name="Content Placeholder 2">
            <a:extLst>
              <a:ext uri="{FF2B5EF4-FFF2-40B4-BE49-F238E27FC236}">
                <a16:creationId xmlns:a16="http://schemas.microsoft.com/office/drawing/2014/main" id="{191766C9-4EE1-4BFE-B771-9CA2602859D3}"/>
              </a:ext>
            </a:extLst>
          </p:cNvPr>
          <p:cNvSpPr>
            <a:spLocks noGrp="1"/>
          </p:cNvSpPr>
          <p:nvPr>
            <p:ph idx="1"/>
          </p:nvPr>
        </p:nvSpPr>
        <p:spPr/>
        <p:txBody>
          <a:bodyPr vert="horz" lIns="91440" tIns="45720" rIns="91440" bIns="45720" rtlCol="0" anchor="t">
            <a:normAutofit/>
          </a:bodyPr>
          <a:lstStyle/>
          <a:p>
            <a:r>
              <a:rPr lang="en-US" sz="3200" dirty="0"/>
              <a:t>Colossians 2:15 </a:t>
            </a:r>
            <a:r>
              <a:rPr lang="en-US" sz="3200" dirty="0">
                <a:ea typeface="+mn-lt"/>
                <a:cs typeface="+mn-lt"/>
              </a:rPr>
              <a:t>He disarmed the rulers and authorities and made a public example of them, triumphing over them in it.</a:t>
            </a:r>
          </a:p>
        </p:txBody>
      </p:sp>
    </p:spTree>
    <p:extLst>
      <p:ext uri="{BB962C8B-B14F-4D97-AF65-F5344CB8AC3E}">
        <p14:creationId xmlns:p14="http://schemas.microsoft.com/office/powerpoint/2010/main" val="3206724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Wood Type</Template>
  <TotalTime>0</TotalTime>
  <Words>0</Words>
  <Application>Microsoft Office PowerPoint</Application>
  <PresentationFormat>Widescreen</PresentationFormat>
  <Paragraphs>0</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Wood Type</vt:lpstr>
      <vt:lpstr>View</vt:lpstr>
      <vt:lpstr>John 16</vt:lpstr>
      <vt:lpstr>Summary of farewell discourses</vt:lpstr>
      <vt:lpstr>The world will hate you</vt:lpstr>
      <vt:lpstr>Expulsion from the synagogue</vt:lpstr>
      <vt:lpstr>What sort of persecution?</vt:lpstr>
      <vt:lpstr>The parting of the ways</vt:lpstr>
      <vt:lpstr>The Advocate will come</vt:lpstr>
      <vt:lpstr>The Advocate will come</vt:lpstr>
      <vt:lpstr>The Advocate will come</vt:lpstr>
      <vt:lpstr>The Spirit of truth</vt:lpstr>
      <vt:lpstr>You will see me again</vt:lpstr>
      <vt:lpstr>Messianic woes</vt:lpstr>
      <vt:lpstr>Messianic woes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92</cp:revision>
  <dcterms:created xsi:type="dcterms:W3CDTF">2022-02-12T13:21:52Z</dcterms:created>
  <dcterms:modified xsi:type="dcterms:W3CDTF">2022-02-13T13:20:06Z</dcterms:modified>
</cp:coreProperties>
</file>