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8" r:id="rId5"/>
    <p:sldId id="295" r:id="rId6"/>
    <p:sldId id="296" r:id="rId7"/>
    <p:sldId id="291" r:id="rId8"/>
    <p:sldId id="299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0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8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33A2-B16F-479F-AED7-4CC764DFF4D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C565-B6C9-42E0-B251-CF71EE0C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458D6-6431-46A4-961E-58D25ABD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4" y="481276"/>
            <a:ext cx="3925467" cy="3860388"/>
          </a:xfrm>
          <a:ln w="635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HP Simplified" panose="020B0604020204020204" pitchFamily="34" charset="0"/>
              </a:rPr>
              <a:t>A</a:t>
            </a:r>
            <a:br>
              <a:rPr lang="en-US" sz="8000" b="1" dirty="0">
                <a:latin typeface="HP Simplified" panose="020B0604020204020204" pitchFamily="34" charset="0"/>
              </a:rPr>
            </a:br>
            <a:r>
              <a:rPr lang="en-US" sz="8000" b="1" dirty="0">
                <a:latin typeface="HP Simplified" panose="020B0604020204020204" pitchFamily="34" charset="0"/>
              </a:rPr>
              <a:t>Report</a:t>
            </a:r>
            <a:br>
              <a:rPr lang="en-US" sz="4800" b="1" dirty="0">
                <a:latin typeface="HP Simplified" panose="020B0604020204020204" pitchFamily="34" charset="0"/>
              </a:rPr>
            </a:br>
            <a:br>
              <a:rPr lang="en-US" sz="4900" b="1" dirty="0">
                <a:latin typeface="HP Simplified" panose="020B0604020204020204" pitchFamily="34" charset="0"/>
              </a:rPr>
            </a:br>
            <a:r>
              <a:rPr lang="en-US" sz="3600" b="1" i="1" dirty="0">
                <a:latin typeface="HP Simplified" panose="020B0604020204020204" pitchFamily="34" charset="0"/>
              </a:rPr>
              <a:t>Preaching the Gospel                                                     	in Spanish</a:t>
            </a:r>
            <a:br>
              <a:rPr lang="en-US" sz="2800" i="1" dirty="0">
                <a:latin typeface="HP Simplified" panose="020B0604020204020204" pitchFamily="34" charset="0"/>
              </a:rPr>
            </a:br>
            <a:endParaRPr lang="en-US" sz="2800" i="1" dirty="0">
              <a:latin typeface="HP Simplified" panose="020B0604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45F78-A13C-49EF-B6F5-DE36CEEF2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15" y="4783538"/>
            <a:ext cx="3925466" cy="1705738"/>
          </a:xfrm>
          <a:ln w="9525">
            <a:noFill/>
          </a:ln>
        </p:spPr>
        <p:txBody>
          <a:bodyPr>
            <a:normAutofit/>
          </a:bodyPr>
          <a:lstStyle/>
          <a:p>
            <a:r>
              <a:rPr lang="en-US" sz="2200" i="1" dirty="0">
                <a:latin typeface="HP Simplified" panose="020B0604020204020204" pitchFamily="34" charset="0"/>
              </a:rPr>
              <a:t>University</a:t>
            </a:r>
            <a:r>
              <a:rPr lang="en-US" sz="2200" dirty="0">
                <a:latin typeface="HP Simplified" panose="020B0604020204020204" pitchFamily="34" charset="0"/>
              </a:rPr>
              <a:t>                             </a:t>
            </a:r>
            <a:r>
              <a:rPr lang="en-US" sz="2800" b="1" dirty="0">
                <a:latin typeface="HP Simplified" panose="020B0604020204020204" pitchFamily="34" charset="0"/>
              </a:rPr>
              <a:t>CHURCH OF CHRIST                    </a:t>
            </a:r>
            <a:r>
              <a:rPr lang="en-US" sz="2200" dirty="0">
                <a:latin typeface="HP Simplified" panose="020B0604020204020204" pitchFamily="34" charset="0"/>
              </a:rPr>
              <a:t>Tampa, Florida</a:t>
            </a:r>
          </a:p>
          <a:p>
            <a:endParaRPr lang="en-US" sz="300" dirty="0">
              <a:latin typeface="HP Simplified" panose="020B0604020204020204" pitchFamily="34" charset="0"/>
            </a:endParaRPr>
          </a:p>
          <a:p>
            <a:r>
              <a:rPr lang="en-US" sz="2200" dirty="0">
                <a:latin typeface="HP Simplified" panose="020B0604020204020204" pitchFamily="34" charset="0"/>
              </a:rPr>
              <a:t>March 27, 2022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blia RV 1909, Enc. R&amp;uacute;stica  (RV 1909 Bible, Paperpack)  - ">
            <a:extLst>
              <a:ext uri="{FF2B5EF4-FFF2-40B4-BE49-F238E27FC236}">
                <a16:creationId xmlns:a16="http://schemas.microsoft.com/office/drawing/2014/main" id="{6842D1F0-481E-4EF4-8EEF-729782F3C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088"/>
          <a:stretch/>
        </p:blipFill>
        <p:spPr bwMode="auto">
          <a:xfrm>
            <a:off x="5127585" y="681173"/>
            <a:ext cx="3533957" cy="549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F9C86D-33AF-4CE5-ABB0-4AC125BCE160}"/>
              </a:ext>
            </a:extLst>
          </p:cNvPr>
          <p:cNvCxnSpPr>
            <a:cxnSpLocks/>
          </p:cNvCxnSpPr>
          <p:nvPr/>
        </p:nvCxnSpPr>
        <p:spPr>
          <a:xfrm>
            <a:off x="358814" y="481276"/>
            <a:ext cx="0" cy="1930194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F4F634-B3AF-4D85-A893-2CD164811AF7}"/>
              </a:ext>
            </a:extLst>
          </p:cNvPr>
          <p:cNvCxnSpPr>
            <a:cxnSpLocks/>
          </p:cNvCxnSpPr>
          <p:nvPr/>
        </p:nvCxnSpPr>
        <p:spPr>
          <a:xfrm>
            <a:off x="358814" y="4440294"/>
            <a:ext cx="3925467" cy="0"/>
          </a:xfrm>
          <a:prstGeom prst="line">
            <a:avLst/>
          </a:prstGeom>
          <a:ln w="1397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4E9C1-749E-49B5-9A83-EF5626FCBD0B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/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58D6-6431-46A4-961E-58D25ABD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94" y="738130"/>
            <a:ext cx="8669438" cy="3613533"/>
          </a:xfrm>
          <a:solidFill>
            <a:schemeClr val="bg1"/>
          </a:solidFill>
          <a:ln w="114300">
            <a:solidFill>
              <a:schemeClr val="bg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HP Simplified" panose="020B0604020204020204" pitchFamily="34" charset="0"/>
              </a:rPr>
              <a:t>Started Preaching October 3, 1965</a:t>
            </a:r>
            <a:br>
              <a:rPr lang="en-US" sz="4400" b="1" dirty="0">
                <a:latin typeface="HP Simplified" panose="020B0604020204020204" pitchFamily="34" charset="0"/>
              </a:rPr>
            </a:br>
            <a:r>
              <a:rPr lang="en-US" sz="3600" b="1" dirty="0">
                <a:latin typeface="HP Simplified" panose="020B0604020204020204" pitchFamily="34" charset="0"/>
              </a:rPr>
              <a:t>Port Arthur, Texas</a:t>
            </a:r>
            <a:br>
              <a:rPr lang="en-US" sz="2000" dirty="0">
                <a:latin typeface="HP Simplified" panose="020B0604020204020204" pitchFamily="34" charset="0"/>
              </a:rPr>
            </a:br>
            <a:br>
              <a:rPr lang="en-US" sz="2000" dirty="0">
                <a:latin typeface="HP Simplified" panose="020B0604020204020204" pitchFamily="34" charset="0"/>
              </a:rPr>
            </a:br>
            <a:r>
              <a:rPr lang="en-US" sz="4000" dirty="0">
                <a:latin typeface="HP Simplified" panose="020B0604020204020204" pitchFamily="34" charset="0"/>
              </a:rPr>
              <a:t>Tex-Mex</a:t>
            </a:r>
            <a:br>
              <a:rPr lang="en-US" sz="4000" dirty="0">
                <a:latin typeface="HP Simplified" panose="020B0604020204020204" pitchFamily="34" charset="0"/>
              </a:rPr>
            </a:br>
            <a:r>
              <a:rPr lang="en-US" sz="4000" dirty="0">
                <a:latin typeface="HP Simplified" panose="020B0604020204020204" pitchFamily="34" charset="0"/>
              </a:rPr>
              <a:t>Spanish</a:t>
            </a:r>
            <a:br>
              <a:rPr lang="en-US" sz="4000" dirty="0">
                <a:latin typeface="HP Simplified" panose="020B0604020204020204" pitchFamily="34" charset="0"/>
              </a:rPr>
            </a:br>
            <a:r>
              <a:rPr lang="en-US" sz="4000" dirty="0">
                <a:latin typeface="HP Simplified" panose="020B0604020204020204" pitchFamily="34" charset="0"/>
              </a:rPr>
              <a:t>English</a:t>
            </a:r>
            <a:br>
              <a:rPr lang="en-US" sz="4000" dirty="0">
                <a:latin typeface="HP Simplified" panose="020B0604020204020204" pitchFamily="34" charset="0"/>
              </a:rPr>
            </a:br>
            <a:endParaRPr lang="en-US" sz="2000" dirty="0">
              <a:latin typeface="HP Simplified" panose="020B0604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45F78-A13C-49EF-B6F5-DE36CEEF2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735637"/>
            <a:ext cx="6858000" cy="654627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tx1"/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58D6-6431-46A4-961E-58D25ABD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9205"/>
            <a:ext cx="9144000" cy="5069711"/>
          </a:xfrm>
          <a:solidFill>
            <a:schemeClr val="bg1"/>
          </a:solidFill>
          <a:ln w="114300">
            <a:solidFill>
              <a:schemeClr val="tx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rgbClr val="0000FF"/>
                </a:solidFill>
                <a:latin typeface="HP Simplified" panose="020B0604020204020204" pitchFamily="34" charset="0"/>
              </a:rPr>
              <a:t>                  </a:t>
            </a:r>
            <a:r>
              <a:rPr lang="en-US" sz="4800" b="1" dirty="0">
                <a:solidFill>
                  <a:srgbClr val="0000FF"/>
                </a:solidFill>
                <a:latin typeface="HP Simplified" panose="020B0604020204020204" pitchFamily="34" charset="0"/>
              </a:rPr>
              <a:t>1930’s</a:t>
            </a:r>
            <a:r>
              <a:rPr lang="en-US" sz="5400" b="1" dirty="0">
                <a:solidFill>
                  <a:srgbClr val="0000FF"/>
                </a:solidFill>
                <a:latin typeface="HP Simplified" panose="020B0604020204020204" pitchFamily="34" charset="0"/>
              </a:rPr>
              <a:t> – </a:t>
            </a:r>
            <a:r>
              <a:rPr lang="en-US" sz="4800" b="1" dirty="0">
                <a:solidFill>
                  <a:srgbClr val="0000FF"/>
                </a:solidFill>
                <a:latin typeface="HP Simplified" panose="020B0604020204020204" pitchFamily="34" charset="0"/>
              </a:rPr>
              <a:t>USA &amp; MEXICO</a:t>
            </a:r>
            <a:br>
              <a:rPr lang="en-US" sz="3200" i="1" dirty="0">
                <a:latin typeface="HP Simplified" panose="020B0604020204020204" pitchFamily="34" charset="0"/>
              </a:rPr>
            </a:br>
            <a:br>
              <a:rPr lang="en-US" sz="1800" i="1" dirty="0">
                <a:latin typeface="HP Simplified" panose="020B0604020204020204" pitchFamily="34" charset="0"/>
              </a:rPr>
            </a:br>
            <a:r>
              <a:rPr lang="en-US" sz="1800" i="1" dirty="0">
                <a:latin typeface="HP Simplified" panose="020B0604020204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latin typeface="HP Simplified" panose="020B0604020204020204" pitchFamily="34" charset="0"/>
              </a:rPr>
              <a:t>S.A. 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i="1" dirty="0">
                <a:latin typeface="HP Simplified" panose="020B0604020204020204" pitchFamily="34" charset="0"/>
              </a:rPr>
              <a:t>Argentina</a:t>
            </a:r>
            <a:r>
              <a:rPr lang="en-US" sz="3200" dirty="0">
                <a:latin typeface="HP Simplified" panose="020B0604020204020204" pitchFamily="34" charset="0"/>
              </a:rPr>
              <a:t> – Chile – Brazil – Colombia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	Ecuador – Peru – Uruguay – Venezuela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*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HP Simplified" panose="020B0604020204020204" pitchFamily="34" charset="0"/>
              </a:rPr>
              <a:t>C.A. </a:t>
            </a:r>
            <a:r>
              <a:rPr lang="en-US" sz="3200" i="1" dirty="0">
                <a:latin typeface="HP Simplified" panose="020B0604020204020204" pitchFamily="34" charset="0"/>
              </a:rPr>
              <a:t>Costa Rica </a:t>
            </a:r>
            <a:r>
              <a:rPr lang="en-US" sz="3200" dirty="0">
                <a:latin typeface="HP Simplified" panose="020B0604020204020204" pitchFamily="34" charset="0"/>
              </a:rPr>
              <a:t>– El Salvador – Guatemala 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	Nicaragua – Honduras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*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HP Simplified" panose="020B0604020204020204" pitchFamily="34" charset="0"/>
              </a:rPr>
              <a:t>Caribbean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i="1" dirty="0">
                <a:latin typeface="HP Simplified" panose="020B0604020204020204" pitchFamily="34" charset="0"/>
              </a:rPr>
              <a:t>Cuba</a:t>
            </a:r>
            <a:r>
              <a:rPr lang="en-US" sz="3200" dirty="0">
                <a:latin typeface="HP Simplified" panose="020B0604020204020204" pitchFamily="34" charset="0"/>
              </a:rPr>
              <a:t> – Dominican Republic – Cayman 	Islands – Saint Croix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*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HP Simplified" panose="020B0604020204020204" pitchFamily="34" charset="0"/>
              </a:rPr>
              <a:t>Canada </a:t>
            </a:r>
            <a:r>
              <a:rPr lang="en-US" sz="3200" i="1" dirty="0">
                <a:latin typeface="HP Simplified" panose="020B0604020204020204" pitchFamily="34" charset="0"/>
              </a:rPr>
              <a:t>Calgary</a:t>
            </a:r>
            <a:r>
              <a:rPr lang="en-US" sz="3200" dirty="0">
                <a:latin typeface="HP Simplified" panose="020B0604020204020204" pitchFamily="34" charset="0"/>
              </a:rPr>
              <a:t> – Montreal </a:t>
            </a:r>
            <a:br>
              <a:rPr lang="en-US" sz="3200" dirty="0">
                <a:latin typeface="HP Simplified" panose="020B0604020204020204" pitchFamily="34" charset="0"/>
              </a:rPr>
            </a:br>
            <a:r>
              <a:rPr lang="en-US" sz="3200" dirty="0">
                <a:latin typeface="HP Simplified" panose="020B0604020204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*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HP Simplified" panose="020B0604020204020204" pitchFamily="34" charset="0"/>
              </a:rPr>
              <a:t>Europe</a:t>
            </a:r>
            <a:r>
              <a:rPr lang="en-US" sz="3200" dirty="0">
                <a:latin typeface="HP Simplified" panose="020B0604020204020204" pitchFamily="34" charset="0"/>
              </a:rPr>
              <a:t> </a:t>
            </a:r>
            <a:r>
              <a:rPr lang="en-US" sz="3200" i="1" dirty="0">
                <a:latin typeface="HP Simplified" panose="020B0604020204020204" pitchFamily="34" charset="0"/>
              </a:rPr>
              <a:t>Spain</a:t>
            </a:r>
            <a:r>
              <a:rPr lang="en-US" sz="3200" dirty="0">
                <a:latin typeface="HP Simplified" panose="020B0604020204020204" pitchFamily="34" charset="0"/>
              </a:rPr>
              <a:t> – England – Switzerland</a:t>
            </a:r>
            <a:br>
              <a:rPr lang="en-US" sz="3200" dirty="0">
                <a:latin typeface="HP Simplified" panose="020B0604020204020204" pitchFamily="34" charset="0"/>
              </a:rPr>
            </a:br>
            <a:endParaRPr lang="en-US" sz="2000" dirty="0"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6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F24719-EF0A-498A-8ABB-8736B5D86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743" y="1863524"/>
            <a:ext cx="3503344" cy="2847372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</a:rPr>
              <a:t>2021; 2022 </a:t>
            </a:r>
            <a:r>
              <a:rPr lang="en-US" sz="4000" b="1" dirty="0">
                <a:solidFill>
                  <a:srgbClr val="FFFF00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</a:rPr>
              <a:t>○</a:t>
            </a:r>
            <a:r>
              <a:rPr lang="en-US" sz="4700" b="1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Lima</a:t>
            </a:r>
            <a:br>
              <a:rPr lang="en-US" sz="4700" b="1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</a:br>
            <a:r>
              <a:rPr lang="en-US" sz="4000" b="1" dirty="0">
                <a:solidFill>
                  <a:srgbClr val="FFFF00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</a:rPr>
              <a:t>○</a:t>
            </a:r>
            <a:r>
              <a:rPr lang="en-US" sz="4700" b="1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Piura</a:t>
            </a:r>
            <a:br>
              <a:rPr lang="en-US" sz="4700" b="1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</a:br>
            <a:r>
              <a:rPr lang="en-US" sz="4000" b="1" dirty="0">
                <a:solidFill>
                  <a:srgbClr val="FFFF00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</a:rPr>
              <a:t>○</a:t>
            </a:r>
            <a:r>
              <a:rPr lang="en-US" sz="4700" b="1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Catacaos</a:t>
            </a:r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eru - Traveler view | Travelers&amp;#39; Health | CDC">
            <a:extLst>
              <a:ext uri="{FF2B5EF4-FFF2-40B4-BE49-F238E27FC236}">
                <a16:creationId xmlns:a16="http://schemas.microsoft.com/office/drawing/2014/main" id="{A760F918-AAB1-49F2-8A55-BD8C5B5E7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r="7639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E29AC8E-BA1C-40D5-9CC3-1F8E220F1A13}"/>
              </a:ext>
            </a:extLst>
          </p:cNvPr>
          <p:cNvSpPr/>
          <p:nvPr/>
        </p:nvSpPr>
        <p:spPr>
          <a:xfrm>
            <a:off x="370391" y="2187616"/>
            <a:ext cx="891250" cy="40511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55DFCB-BD0D-4C5E-8BAB-A4A6004297B8}"/>
              </a:ext>
            </a:extLst>
          </p:cNvPr>
          <p:cNvSpPr/>
          <p:nvPr/>
        </p:nvSpPr>
        <p:spPr>
          <a:xfrm>
            <a:off x="1261641" y="4181149"/>
            <a:ext cx="891250" cy="40511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3B48893-268B-4975-951A-B95A71E16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r="1791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B170D-26FC-4933-910B-93AE5EAD8052}"/>
              </a:ext>
            </a:extLst>
          </p:cNvPr>
          <p:cNvSpPr txBox="1"/>
          <p:nvPr/>
        </p:nvSpPr>
        <p:spPr>
          <a:xfrm>
            <a:off x="2748700" y="6208797"/>
            <a:ext cx="3646025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Catacaos </a:t>
            </a:r>
          </a:p>
        </p:txBody>
      </p:sp>
    </p:spTree>
    <p:extLst>
      <p:ext uri="{BB962C8B-B14F-4D97-AF65-F5344CB8AC3E}">
        <p14:creationId xmlns:p14="http://schemas.microsoft.com/office/powerpoint/2010/main" val="235800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a child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B8636B7-EE52-444F-BF07-8A25B0518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1" y="457200"/>
            <a:ext cx="7872317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69639-ECF7-451D-8EF2-C74C33E3B539}"/>
              </a:ext>
            </a:extLst>
          </p:cNvPr>
          <p:cNvSpPr txBox="1"/>
          <p:nvPr/>
        </p:nvSpPr>
        <p:spPr>
          <a:xfrm>
            <a:off x="2748700" y="6220371"/>
            <a:ext cx="3646025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Henrry Nelson Cruz</a:t>
            </a:r>
          </a:p>
        </p:txBody>
      </p:sp>
    </p:spTree>
    <p:extLst>
      <p:ext uri="{BB962C8B-B14F-4D97-AF65-F5344CB8AC3E}">
        <p14:creationId xmlns:p14="http://schemas.microsoft.com/office/powerpoint/2010/main" val="4015732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551" y="3985"/>
            <a:ext cx="7329573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ACC0410-CFE9-4253-92CC-7E8E9F0CE2C6}"/>
              </a:ext>
            </a:extLst>
          </p:cNvPr>
          <p:cNvSpPr/>
          <p:nvPr/>
        </p:nvSpPr>
        <p:spPr>
          <a:xfrm>
            <a:off x="1805650" y="3984"/>
            <a:ext cx="5648445" cy="68500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458D6-6431-46A4-961E-58D25ABD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387" y="244361"/>
            <a:ext cx="6389226" cy="2646175"/>
          </a:xfrm>
        </p:spPr>
        <p:txBody>
          <a:bodyPr>
            <a:normAutofit/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HP Simplified" panose="020B0604020204020204" pitchFamily="34" charset="0"/>
              </a:rPr>
              <a:t>Havana, Cuba</a:t>
            </a:r>
            <a:br>
              <a:rPr lang="en-US" sz="3800" b="1" dirty="0">
                <a:solidFill>
                  <a:schemeClr val="tx2"/>
                </a:solidFill>
                <a:latin typeface="HP Simplified" panose="020B0604020204020204" pitchFamily="34" charset="0"/>
              </a:rPr>
            </a:br>
            <a:br>
              <a:rPr lang="en-US" sz="1400" b="1" dirty="0">
                <a:solidFill>
                  <a:schemeClr val="tx2"/>
                </a:solidFill>
                <a:latin typeface="HP Simplified" panose="020B0604020204020204" pitchFamily="34" charset="0"/>
              </a:rPr>
            </a:br>
            <a:r>
              <a:rPr lang="en-US" sz="3800" b="1" dirty="0">
                <a:solidFill>
                  <a:srgbClr val="FF0000"/>
                </a:solidFill>
                <a:latin typeface="HP Simplified" panose="020B0604020204020204" pitchFamily="34" charset="0"/>
              </a:rPr>
              <a:t>March 2022</a:t>
            </a:r>
            <a:br>
              <a:rPr lang="en-US" sz="3800" dirty="0">
                <a:solidFill>
                  <a:schemeClr val="tx2"/>
                </a:solidFill>
                <a:latin typeface="HP Simplified" panose="020B0604020204020204" pitchFamily="34" charset="0"/>
              </a:rPr>
            </a:br>
            <a:endParaRPr lang="en-US" sz="3800" dirty="0">
              <a:solidFill>
                <a:schemeClr val="tx2"/>
              </a:solidFill>
              <a:latin typeface="HP Simplified" panose="020B0604020204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3ADE117-A479-4D63-BCAF-5899FDD1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3" y="2894521"/>
            <a:ext cx="7301337" cy="3719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9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1A56D-5806-4277-9303-A7C9CE518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137993"/>
            <a:ext cx="6858000" cy="3274592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latin typeface="HP Simplified" panose="020B0604020204020204" pitchFamily="34" charset="0"/>
              </a:rPr>
              <a:t>Tampa, Florida</a:t>
            </a:r>
            <a:br>
              <a:rPr lang="en-US" sz="6300" dirty="0">
                <a:latin typeface="HP Simplified" panose="020B0604020204020204" pitchFamily="34" charset="0"/>
              </a:rPr>
            </a:br>
            <a:r>
              <a:rPr lang="en-US" sz="6300" dirty="0">
                <a:latin typeface="HP Simplified" panose="020B0604020204020204" pitchFamily="34" charset="0"/>
              </a:rPr>
              <a:t>1930’s – 1940’s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7436D-7546-43F4-A790-6AB009ED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70511"/>
            <a:ext cx="9143999" cy="138076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José Ricardo Jiménez </a:t>
            </a:r>
            <a:r>
              <a:rPr lang="en-US" dirty="0"/>
              <a:t>– Cuban/USA   </a:t>
            </a:r>
            <a:r>
              <a:rPr lang="en-US" b="1" dirty="0">
                <a:solidFill>
                  <a:srgbClr val="0000FF"/>
                </a:solidFill>
              </a:rPr>
              <a:t>Ernesto </a:t>
            </a:r>
            <a:r>
              <a:rPr lang="en-US" b="1" dirty="0" err="1">
                <a:solidFill>
                  <a:srgbClr val="0000FF"/>
                </a:solidFill>
              </a:rPr>
              <a:t>Estévez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– Cuban/USA</a:t>
            </a:r>
          </a:p>
          <a:p>
            <a:r>
              <a:rPr lang="en-US" b="1" dirty="0">
                <a:solidFill>
                  <a:srgbClr val="0000FF"/>
                </a:solidFill>
              </a:rPr>
              <a:t>Pedro Puig </a:t>
            </a:r>
            <a:r>
              <a:rPr lang="en-US" dirty="0"/>
              <a:t>– Cuban/USA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8BAF45-3D0D-4621-B851-6186C0BAFF59}"/>
              </a:ext>
            </a:extLst>
          </p:cNvPr>
          <p:cNvCxnSpPr/>
          <p:nvPr/>
        </p:nvCxnSpPr>
        <p:spPr>
          <a:xfrm>
            <a:off x="447348" y="551962"/>
            <a:ext cx="8249304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2509B-3C33-4EE4-91E0-F39B64824AA9}"/>
              </a:ext>
            </a:extLst>
          </p:cNvPr>
          <p:cNvCxnSpPr/>
          <p:nvPr/>
        </p:nvCxnSpPr>
        <p:spPr>
          <a:xfrm>
            <a:off x="447348" y="5168817"/>
            <a:ext cx="824930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1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2E439-7129-514A-88C3-D5AB10BB686D}"/>
              </a:ext>
            </a:extLst>
          </p:cNvPr>
          <p:cNvSpPr/>
          <p:nvPr/>
        </p:nvSpPr>
        <p:spPr>
          <a:xfrm>
            <a:off x="0" y="0"/>
            <a:ext cx="92280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3174</TotalTime>
  <Words>172</Words>
  <Application>Microsoft Macintosh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 Simplified</vt:lpstr>
      <vt:lpstr>HP Simplified Hans</vt:lpstr>
      <vt:lpstr>Office Theme</vt:lpstr>
      <vt:lpstr>A Report  Preaching the Gospel                                                      in Spanish </vt:lpstr>
      <vt:lpstr>Started Preaching October 3, 1965 Port Arthur, Texas  Tex-Mex Spanish English </vt:lpstr>
      <vt:lpstr>                  1930’s – USA &amp; MEXICO     * S.A.  Argentina – Chile – Brazil – Colombia  Ecuador – Peru – Uruguay – Venezuela   * C.A. Costa Rica – El Salvador – Guatemala   Nicaragua – Honduras   * Caribbean Cuba – Dominican Republic – Cayman  Islands – Saint Croix   * Canada Calgary – Montreal    * Europe Spain – England – Switzerland </vt:lpstr>
      <vt:lpstr>2021; 2022 ○Lima ○Piura ○Catacaos</vt:lpstr>
      <vt:lpstr>PowerPoint Presentation</vt:lpstr>
      <vt:lpstr>PowerPoint Presentation</vt:lpstr>
      <vt:lpstr>Havana, Cuba  March 2022 </vt:lpstr>
      <vt:lpstr>Tampa, Florida 1930’s – 1940’s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2:5-12</dc:title>
  <dc:creator>R C Amador</dc:creator>
  <cp:lastModifiedBy>Steve Patton</cp:lastModifiedBy>
  <cp:revision>12</cp:revision>
  <cp:lastPrinted>2022-03-25T14:07:48Z</cp:lastPrinted>
  <dcterms:created xsi:type="dcterms:W3CDTF">2021-11-03T12:18:19Z</dcterms:created>
  <dcterms:modified xsi:type="dcterms:W3CDTF">2022-03-26T21:48:21Z</dcterms:modified>
</cp:coreProperties>
</file>