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67" r:id="rId2"/>
    <p:sldId id="257" r:id="rId3"/>
    <p:sldId id="258" r:id="rId4"/>
    <p:sldId id="260" r:id="rId5"/>
    <p:sldId id="275" r:id="rId6"/>
    <p:sldId id="278" r:id="rId7"/>
    <p:sldId id="279" r:id="rId8"/>
    <p:sldId id="280" r:id="rId9"/>
    <p:sldId id="269" r:id="rId10"/>
    <p:sldId id="276" r:id="rId11"/>
    <p:sldId id="277" r:id="rId12"/>
    <p:sldId id="266"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B9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40"/>
    <p:restoredTop sz="94595"/>
  </p:normalViewPr>
  <p:slideViewPr>
    <p:cSldViewPr snapToGrid="0" snapToObjects="1">
      <p:cViewPr varScale="1">
        <p:scale>
          <a:sx n="94" d="100"/>
          <a:sy n="94" d="100"/>
        </p:scale>
        <p:origin x="216" y="3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C2CE961-8098-3040-9866-EE103444FC95}" type="datetimeFigureOut">
              <a:rPr lang="en-US" smtClean="0"/>
              <a:t>3/12/22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059C62-DD30-2342-AF94-86DCC8EECEF4}" type="slidenum">
              <a:rPr lang="en-US" smtClean="0"/>
              <a:t>‹#›</a:t>
            </a:fld>
            <a:endParaRPr lang="en-US"/>
          </a:p>
        </p:txBody>
      </p:sp>
    </p:spTree>
    <p:extLst>
      <p:ext uri="{BB962C8B-B14F-4D97-AF65-F5344CB8AC3E}">
        <p14:creationId xmlns:p14="http://schemas.microsoft.com/office/powerpoint/2010/main" val="95534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2CE961-8098-3040-9866-EE103444FC95}" type="datetimeFigureOut">
              <a:rPr lang="en-US" smtClean="0"/>
              <a:t>3/12/22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059C62-DD30-2342-AF94-86DCC8EECEF4}" type="slidenum">
              <a:rPr lang="en-US" smtClean="0"/>
              <a:t>‹#›</a:t>
            </a:fld>
            <a:endParaRPr lang="en-US"/>
          </a:p>
        </p:txBody>
      </p:sp>
    </p:spTree>
    <p:extLst>
      <p:ext uri="{BB962C8B-B14F-4D97-AF65-F5344CB8AC3E}">
        <p14:creationId xmlns:p14="http://schemas.microsoft.com/office/powerpoint/2010/main" val="1865806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2CE961-8098-3040-9866-EE103444FC95}" type="datetimeFigureOut">
              <a:rPr lang="en-US" smtClean="0"/>
              <a:t>3/12/22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059C62-DD30-2342-AF94-86DCC8EECEF4}" type="slidenum">
              <a:rPr lang="en-US" smtClean="0"/>
              <a:t>‹#›</a:t>
            </a:fld>
            <a:endParaRPr lang="en-US"/>
          </a:p>
        </p:txBody>
      </p:sp>
    </p:spTree>
    <p:extLst>
      <p:ext uri="{BB962C8B-B14F-4D97-AF65-F5344CB8AC3E}">
        <p14:creationId xmlns:p14="http://schemas.microsoft.com/office/powerpoint/2010/main" val="4010145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2CE961-8098-3040-9866-EE103444FC95}" type="datetimeFigureOut">
              <a:rPr lang="en-US" smtClean="0"/>
              <a:t>3/12/22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059C62-DD30-2342-AF94-86DCC8EECEF4}" type="slidenum">
              <a:rPr lang="en-US" smtClean="0"/>
              <a:t>‹#›</a:t>
            </a:fld>
            <a:endParaRPr lang="en-US"/>
          </a:p>
        </p:txBody>
      </p:sp>
    </p:spTree>
    <p:extLst>
      <p:ext uri="{BB962C8B-B14F-4D97-AF65-F5344CB8AC3E}">
        <p14:creationId xmlns:p14="http://schemas.microsoft.com/office/powerpoint/2010/main" val="2283749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2CE961-8098-3040-9866-EE103444FC95}" type="datetimeFigureOut">
              <a:rPr lang="en-US" smtClean="0"/>
              <a:t>3/12/22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059C62-DD30-2342-AF94-86DCC8EECEF4}" type="slidenum">
              <a:rPr lang="en-US" smtClean="0"/>
              <a:t>‹#›</a:t>
            </a:fld>
            <a:endParaRPr lang="en-US"/>
          </a:p>
        </p:txBody>
      </p:sp>
    </p:spTree>
    <p:extLst>
      <p:ext uri="{BB962C8B-B14F-4D97-AF65-F5344CB8AC3E}">
        <p14:creationId xmlns:p14="http://schemas.microsoft.com/office/powerpoint/2010/main" val="3976927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C2CE961-8098-3040-9866-EE103444FC95}" type="datetimeFigureOut">
              <a:rPr lang="en-US" smtClean="0"/>
              <a:t>3/12/22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059C62-DD30-2342-AF94-86DCC8EECEF4}" type="slidenum">
              <a:rPr lang="en-US" smtClean="0"/>
              <a:t>‹#›</a:t>
            </a:fld>
            <a:endParaRPr lang="en-US"/>
          </a:p>
        </p:txBody>
      </p:sp>
    </p:spTree>
    <p:extLst>
      <p:ext uri="{BB962C8B-B14F-4D97-AF65-F5344CB8AC3E}">
        <p14:creationId xmlns:p14="http://schemas.microsoft.com/office/powerpoint/2010/main" val="2060374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C2CE961-8098-3040-9866-EE103444FC95}" type="datetimeFigureOut">
              <a:rPr lang="en-US" smtClean="0"/>
              <a:t>3/12/22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059C62-DD30-2342-AF94-86DCC8EECEF4}" type="slidenum">
              <a:rPr lang="en-US" smtClean="0"/>
              <a:t>‹#›</a:t>
            </a:fld>
            <a:endParaRPr lang="en-US"/>
          </a:p>
        </p:txBody>
      </p:sp>
    </p:spTree>
    <p:extLst>
      <p:ext uri="{BB962C8B-B14F-4D97-AF65-F5344CB8AC3E}">
        <p14:creationId xmlns:p14="http://schemas.microsoft.com/office/powerpoint/2010/main" val="854875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C2CE961-8098-3040-9866-EE103444FC95}" type="datetimeFigureOut">
              <a:rPr lang="en-US" smtClean="0"/>
              <a:t>3/12/22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059C62-DD30-2342-AF94-86DCC8EECEF4}" type="slidenum">
              <a:rPr lang="en-US" smtClean="0"/>
              <a:t>‹#›</a:t>
            </a:fld>
            <a:endParaRPr lang="en-US"/>
          </a:p>
        </p:txBody>
      </p:sp>
    </p:spTree>
    <p:extLst>
      <p:ext uri="{BB962C8B-B14F-4D97-AF65-F5344CB8AC3E}">
        <p14:creationId xmlns:p14="http://schemas.microsoft.com/office/powerpoint/2010/main" val="3131001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2CE961-8098-3040-9866-EE103444FC95}" type="datetimeFigureOut">
              <a:rPr lang="en-US" smtClean="0"/>
              <a:t>3/12/22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059C62-DD30-2342-AF94-86DCC8EECEF4}" type="slidenum">
              <a:rPr lang="en-US" smtClean="0"/>
              <a:t>‹#›</a:t>
            </a:fld>
            <a:endParaRPr lang="en-US"/>
          </a:p>
        </p:txBody>
      </p:sp>
    </p:spTree>
    <p:extLst>
      <p:ext uri="{BB962C8B-B14F-4D97-AF65-F5344CB8AC3E}">
        <p14:creationId xmlns:p14="http://schemas.microsoft.com/office/powerpoint/2010/main" val="694050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2CE961-8098-3040-9866-EE103444FC95}" type="datetimeFigureOut">
              <a:rPr lang="en-US" smtClean="0"/>
              <a:t>3/12/22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059C62-DD30-2342-AF94-86DCC8EECEF4}" type="slidenum">
              <a:rPr lang="en-US" smtClean="0"/>
              <a:t>‹#›</a:t>
            </a:fld>
            <a:endParaRPr lang="en-US"/>
          </a:p>
        </p:txBody>
      </p:sp>
    </p:spTree>
    <p:extLst>
      <p:ext uri="{BB962C8B-B14F-4D97-AF65-F5344CB8AC3E}">
        <p14:creationId xmlns:p14="http://schemas.microsoft.com/office/powerpoint/2010/main" val="3042856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2CE961-8098-3040-9866-EE103444FC95}" type="datetimeFigureOut">
              <a:rPr lang="en-US" smtClean="0"/>
              <a:t>3/12/22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059C62-DD30-2342-AF94-86DCC8EECEF4}" type="slidenum">
              <a:rPr lang="en-US" smtClean="0"/>
              <a:t>‹#›</a:t>
            </a:fld>
            <a:endParaRPr lang="en-US"/>
          </a:p>
        </p:txBody>
      </p:sp>
    </p:spTree>
    <p:extLst>
      <p:ext uri="{BB962C8B-B14F-4D97-AF65-F5344CB8AC3E}">
        <p14:creationId xmlns:p14="http://schemas.microsoft.com/office/powerpoint/2010/main" val="2155653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2CE961-8098-3040-9866-EE103444FC95}" type="datetimeFigureOut">
              <a:rPr lang="en-US" smtClean="0"/>
              <a:t>3/12/22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059C62-DD30-2342-AF94-86DCC8EECEF4}" type="slidenum">
              <a:rPr lang="en-US" smtClean="0"/>
              <a:t>‹#›</a:t>
            </a:fld>
            <a:endParaRPr lang="en-US"/>
          </a:p>
        </p:txBody>
      </p:sp>
    </p:spTree>
    <p:extLst>
      <p:ext uri="{BB962C8B-B14F-4D97-AF65-F5344CB8AC3E}">
        <p14:creationId xmlns:p14="http://schemas.microsoft.com/office/powerpoint/2010/main" val="237393307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E2A73ED6-5A19-C947-8993-4741CA7C2DA8}"/>
              </a:ext>
            </a:extLst>
          </p:cNvPr>
          <p:cNvPicPr>
            <a:picLocks noChangeAspect="1"/>
          </p:cNvPicPr>
          <p:nvPr/>
        </p:nvPicPr>
        <p:blipFill>
          <a:blip r:embed="rId2"/>
          <a:stretch>
            <a:fillRect/>
          </a:stretch>
        </p:blipFill>
        <p:spPr>
          <a:xfrm>
            <a:off x="1408545" y="0"/>
            <a:ext cx="9374909" cy="5273386"/>
          </a:xfrm>
          <a:prstGeom prst="rect">
            <a:avLst/>
          </a:prstGeom>
        </p:spPr>
      </p:pic>
      <p:sp>
        <p:nvSpPr>
          <p:cNvPr id="4" name="TextBox 3">
            <a:extLst>
              <a:ext uri="{FF2B5EF4-FFF2-40B4-BE49-F238E27FC236}">
                <a16:creationId xmlns:a16="http://schemas.microsoft.com/office/drawing/2014/main" id="{15B24666-44EE-2E4B-95FB-89395DC6E292}"/>
              </a:ext>
            </a:extLst>
          </p:cNvPr>
          <p:cNvSpPr txBox="1"/>
          <p:nvPr/>
        </p:nvSpPr>
        <p:spPr>
          <a:xfrm>
            <a:off x="129309" y="5273386"/>
            <a:ext cx="11924146" cy="1261884"/>
          </a:xfrm>
          <a:prstGeom prst="rect">
            <a:avLst/>
          </a:prstGeom>
          <a:noFill/>
        </p:spPr>
        <p:txBody>
          <a:bodyPr wrap="square" rtlCol="0">
            <a:spAutoFit/>
          </a:bodyPr>
          <a:lstStyle/>
          <a:p>
            <a:pPr algn="ctr"/>
            <a:r>
              <a:rPr lang="en-US" sz="3600" b="1" dirty="0">
                <a:latin typeface="Century" panose="02040604050505020304" pitchFamily="18" charset="0"/>
              </a:rPr>
              <a:t>download lessons at</a:t>
            </a:r>
          </a:p>
          <a:p>
            <a:pPr algn="ctr"/>
            <a:r>
              <a:rPr lang="en-US" sz="4000" b="1" dirty="0">
                <a:latin typeface="Century" panose="02040604050505020304" pitchFamily="18" charset="0"/>
              </a:rPr>
              <a:t> </a:t>
            </a:r>
            <a:r>
              <a:rPr lang="en-US" sz="4000" b="1" dirty="0" err="1">
                <a:latin typeface="Century" panose="02040604050505020304" pitchFamily="18" charset="0"/>
              </a:rPr>
              <a:t>www.builtbyhim.com</a:t>
            </a:r>
            <a:endParaRPr lang="en-US" sz="4000" b="1" dirty="0">
              <a:latin typeface="Century" panose="02040604050505020304" pitchFamily="18" charset="0"/>
            </a:endParaRPr>
          </a:p>
        </p:txBody>
      </p:sp>
    </p:spTree>
    <p:extLst>
      <p:ext uri="{BB962C8B-B14F-4D97-AF65-F5344CB8AC3E}">
        <p14:creationId xmlns:p14="http://schemas.microsoft.com/office/powerpoint/2010/main" val="2896892067"/>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D480EBB-6315-7446-8714-8BE31E263A03}"/>
              </a:ext>
            </a:extLst>
          </p:cNvPr>
          <p:cNvSpPr txBox="1"/>
          <p:nvPr/>
        </p:nvSpPr>
        <p:spPr>
          <a:xfrm>
            <a:off x="-1" y="5630539"/>
            <a:ext cx="9262753" cy="1323439"/>
          </a:xfrm>
          <a:prstGeom prst="rect">
            <a:avLst/>
          </a:prstGeom>
          <a:noFill/>
        </p:spPr>
        <p:txBody>
          <a:bodyPr wrap="square" rtlCol="0">
            <a:spAutoFit/>
          </a:bodyPr>
          <a:lstStyle/>
          <a:p>
            <a:r>
              <a:rPr lang="en-US" sz="4000" b="1" dirty="0">
                <a:solidFill>
                  <a:srgbClr val="E8B982"/>
                </a:solidFill>
                <a:latin typeface="Trajan Pro" panose="02020502050506020301" pitchFamily="18" charset="0"/>
              </a:rPr>
              <a:t>Judgment Against the Lord’s Prophet (1Kings 13.11-32) </a:t>
            </a:r>
          </a:p>
        </p:txBody>
      </p:sp>
      <p:pic>
        <p:nvPicPr>
          <p:cNvPr id="8" name="Picture 7" descr="A picture containing text&#10;&#10;Description automatically generated">
            <a:extLst>
              <a:ext uri="{FF2B5EF4-FFF2-40B4-BE49-F238E27FC236}">
                <a16:creationId xmlns:a16="http://schemas.microsoft.com/office/drawing/2014/main" id="{B3342C13-1553-4D40-8124-619BB527265E}"/>
              </a:ext>
            </a:extLst>
          </p:cNvPr>
          <p:cNvPicPr>
            <a:picLocks noChangeAspect="1"/>
          </p:cNvPicPr>
          <p:nvPr/>
        </p:nvPicPr>
        <p:blipFill>
          <a:blip r:embed="rId2"/>
          <a:stretch>
            <a:fillRect/>
          </a:stretch>
        </p:blipFill>
        <p:spPr>
          <a:xfrm>
            <a:off x="8550234" y="4613093"/>
            <a:ext cx="4267433" cy="2509906"/>
          </a:xfrm>
          <a:prstGeom prst="rect">
            <a:avLst/>
          </a:prstGeom>
        </p:spPr>
      </p:pic>
    </p:spTree>
    <p:extLst>
      <p:ext uri="{BB962C8B-B14F-4D97-AF65-F5344CB8AC3E}">
        <p14:creationId xmlns:p14="http://schemas.microsoft.com/office/powerpoint/2010/main" val="4084514968"/>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D480EBB-6315-7446-8714-8BE31E263A03}"/>
              </a:ext>
            </a:extLst>
          </p:cNvPr>
          <p:cNvSpPr txBox="1"/>
          <p:nvPr/>
        </p:nvSpPr>
        <p:spPr>
          <a:xfrm>
            <a:off x="-1" y="5630539"/>
            <a:ext cx="9262753" cy="1323439"/>
          </a:xfrm>
          <a:prstGeom prst="rect">
            <a:avLst/>
          </a:prstGeom>
          <a:noFill/>
        </p:spPr>
        <p:txBody>
          <a:bodyPr wrap="square" rtlCol="0">
            <a:spAutoFit/>
          </a:bodyPr>
          <a:lstStyle/>
          <a:p>
            <a:r>
              <a:rPr lang="en-US" sz="4000" b="1" dirty="0">
                <a:solidFill>
                  <a:srgbClr val="E8B982"/>
                </a:solidFill>
                <a:latin typeface="Trajan Pro" panose="02020502050506020301" pitchFamily="18" charset="0"/>
              </a:rPr>
              <a:t>Judgment Against Jeroboam’s House (1Kings 14.1-20; 15.25-31) </a:t>
            </a:r>
          </a:p>
        </p:txBody>
      </p:sp>
      <p:pic>
        <p:nvPicPr>
          <p:cNvPr id="8" name="Picture 7" descr="A picture containing text&#10;&#10;Description automatically generated">
            <a:extLst>
              <a:ext uri="{FF2B5EF4-FFF2-40B4-BE49-F238E27FC236}">
                <a16:creationId xmlns:a16="http://schemas.microsoft.com/office/drawing/2014/main" id="{B3342C13-1553-4D40-8124-619BB527265E}"/>
              </a:ext>
            </a:extLst>
          </p:cNvPr>
          <p:cNvPicPr>
            <a:picLocks noChangeAspect="1"/>
          </p:cNvPicPr>
          <p:nvPr/>
        </p:nvPicPr>
        <p:blipFill>
          <a:blip r:embed="rId2"/>
          <a:stretch>
            <a:fillRect/>
          </a:stretch>
        </p:blipFill>
        <p:spPr>
          <a:xfrm>
            <a:off x="8550234" y="4613093"/>
            <a:ext cx="4267433" cy="2509906"/>
          </a:xfrm>
          <a:prstGeom prst="rect">
            <a:avLst/>
          </a:prstGeom>
        </p:spPr>
      </p:pic>
    </p:spTree>
    <p:extLst>
      <p:ext uri="{BB962C8B-B14F-4D97-AF65-F5344CB8AC3E}">
        <p14:creationId xmlns:p14="http://schemas.microsoft.com/office/powerpoint/2010/main" val="3026135446"/>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2589162"/>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4AC2DA-29E8-A148-8B38-7F1707485921}"/>
              </a:ext>
            </a:extLst>
          </p:cNvPr>
          <p:cNvSpPr txBox="1"/>
          <p:nvPr/>
        </p:nvSpPr>
        <p:spPr>
          <a:xfrm>
            <a:off x="292100" y="428178"/>
            <a:ext cx="11607800" cy="6001643"/>
          </a:xfrm>
          <a:prstGeom prst="rect">
            <a:avLst/>
          </a:prstGeom>
          <a:noFill/>
        </p:spPr>
        <p:txBody>
          <a:bodyPr wrap="square" rtlCol="0">
            <a:spAutoFit/>
          </a:bodyPr>
          <a:lstStyle/>
          <a:p>
            <a:r>
              <a:rPr lang="en-US" sz="3200" dirty="0">
                <a:latin typeface="Trajan Pro" panose="02020502050506020301" pitchFamily="18" charset="0"/>
              </a:rPr>
              <a:t>“So the Lord said to Solomon, ‘Because you have done this, and you have not kept My covenant and My statutes, which I have commanded you, I will surely tear the kingdom from you, and will give it to your servant. Nevertheless I will not do it in your days for the sake of your father David, but I will tear it out of the hand of your son. However, I will not tear away all the kingdom, but I will give one tribe to your son for the sake of My servant David and for the sake of Jerusalem which I have chosen.’” </a:t>
            </a:r>
          </a:p>
          <a:p>
            <a:pPr algn="r"/>
            <a:r>
              <a:rPr lang="en-US" sz="3200" dirty="0">
                <a:latin typeface="Trajan Pro" panose="02020502050506020301" pitchFamily="18" charset="0"/>
              </a:rPr>
              <a:t>(1 Kings 11:11–13, NASB95) </a:t>
            </a:r>
          </a:p>
        </p:txBody>
      </p:sp>
    </p:spTree>
    <p:extLst>
      <p:ext uri="{BB962C8B-B14F-4D97-AF65-F5344CB8AC3E}">
        <p14:creationId xmlns:p14="http://schemas.microsoft.com/office/powerpoint/2010/main" val="860119509"/>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4AC2DA-29E8-A148-8B38-7F1707485921}"/>
              </a:ext>
            </a:extLst>
          </p:cNvPr>
          <p:cNvSpPr txBox="1"/>
          <p:nvPr/>
        </p:nvSpPr>
        <p:spPr>
          <a:xfrm>
            <a:off x="292100" y="335845"/>
            <a:ext cx="11607800" cy="6186309"/>
          </a:xfrm>
          <a:prstGeom prst="rect">
            <a:avLst/>
          </a:prstGeom>
          <a:noFill/>
        </p:spPr>
        <p:txBody>
          <a:bodyPr wrap="square" rtlCol="0">
            <a:spAutoFit/>
          </a:bodyPr>
          <a:lstStyle/>
          <a:p>
            <a:r>
              <a:rPr lang="en-US" sz="3600" dirty="0">
                <a:latin typeface="Trajan Pro" panose="02020502050506020301" pitchFamily="18" charset="0"/>
              </a:rPr>
              <a:t>“‘I will take you, and you shall reign over whatever you desire, and you shall be king over Israel. ‘Then it will be, that if you listen to all that I command you and walk in My ways, and do what is right in My sight by observing My statutes and My commandments, as My servant David did, then I will be with you and build you an enduring house as I built for David, and I will give Israel to you.” </a:t>
            </a:r>
          </a:p>
          <a:p>
            <a:pPr algn="r"/>
            <a:r>
              <a:rPr lang="en-US" sz="3600" dirty="0">
                <a:latin typeface="Trajan Pro" panose="02020502050506020301" pitchFamily="18" charset="0"/>
              </a:rPr>
              <a:t>(1 Kings 11:37–38, NASB95) </a:t>
            </a:r>
          </a:p>
        </p:txBody>
      </p:sp>
    </p:spTree>
    <p:extLst>
      <p:ext uri="{BB962C8B-B14F-4D97-AF65-F5344CB8AC3E}">
        <p14:creationId xmlns:p14="http://schemas.microsoft.com/office/powerpoint/2010/main" val="3433830551"/>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D480EBB-6315-7446-8714-8BE31E263A03}"/>
              </a:ext>
            </a:extLst>
          </p:cNvPr>
          <p:cNvSpPr txBox="1"/>
          <p:nvPr/>
        </p:nvSpPr>
        <p:spPr>
          <a:xfrm>
            <a:off x="0" y="5630539"/>
            <a:ext cx="9947564" cy="1200329"/>
          </a:xfrm>
          <a:prstGeom prst="rect">
            <a:avLst/>
          </a:prstGeom>
          <a:noFill/>
        </p:spPr>
        <p:txBody>
          <a:bodyPr wrap="square" rtlCol="0">
            <a:spAutoFit/>
          </a:bodyPr>
          <a:lstStyle/>
          <a:p>
            <a:r>
              <a:rPr lang="en-US" sz="4000" b="1" dirty="0">
                <a:solidFill>
                  <a:srgbClr val="E8B982"/>
                </a:solidFill>
                <a:latin typeface="Trajan Pro" panose="02020502050506020301" pitchFamily="18" charset="0"/>
              </a:rPr>
              <a:t>Jeroboam’s Failure</a:t>
            </a:r>
          </a:p>
          <a:p>
            <a:r>
              <a:rPr lang="en-US" sz="3200" b="1" dirty="0">
                <a:solidFill>
                  <a:srgbClr val="E8B982"/>
                </a:solidFill>
                <a:latin typeface="Trajan Pro" panose="02020502050506020301" pitchFamily="18" charset="0"/>
              </a:rPr>
              <a:t>1Kings 12.25-33</a:t>
            </a:r>
          </a:p>
        </p:txBody>
      </p:sp>
      <p:pic>
        <p:nvPicPr>
          <p:cNvPr id="8" name="Picture 7" descr="A picture containing text&#10;&#10;Description automatically generated">
            <a:extLst>
              <a:ext uri="{FF2B5EF4-FFF2-40B4-BE49-F238E27FC236}">
                <a16:creationId xmlns:a16="http://schemas.microsoft.com/office/drawing/2014/main" id="{5E5928F0-F20E-FF4F-AD9D-A547949D44E7}"/>
              </a:ext>
            </a:extLst>
          </p:cNvPr>
          <p:cNvPicPr>
            <a:picLocks noChangeAspect="1"/>
          </p:cNvPicPr>
          <p:nvPr/>
        </p:nvPicPr>
        <p:blipFill>
          <a:blip r:embed="rId2"/>
          <a:stretch>
            <a:fillRect/>
          </a:stretch>
        </p:blipFill>
        <p:spPr>
          <a:xfrm>
            <a:off x="8550234" y="4613093"/>
            <a:ext cx="4267433" cy="2509906"/>
          </a:xfrm>
          <a:prstGeom prst="rect">
            <a:avLst/>
          </a:prstGeom>
        </p:spPr>
      </p:pic>
      <p:sp>
        <p:nvSpPr>
          <p:cNvPr id="2" name="TextBox 1">
            <a:extLst>
              <a:ext uri="{FF2B5EF4-FFF2-40B4-BE49-F238E27FC236}">
                <a16:creationId xmlns:a16="http://schemas.microsoft.com/office/drawing/2014/main" id="{628F06BA-D54F-214B-8338-92FDF802DA40}"/>
              </a:ext>
            </a:extLst>
          </p:cNvPr>
          <p:cNvSpPr txBox="1"/>
          <p:nvPr/>
        </p:nvSpPr>
        <p:spPr>
          <a:xfrm>
            <a:off x="0" y="281354"/>
            <a:ext cx="9026769" cy="584775"/>
          </a:xfrm>
          <a:prstGeom prst="rect">
            <a:avLst/>
          </a:prstGeom>
          <a:noFill/>
        </p:spPr>
        <p:txBody>
          <a:bodyPr wrap="square" rtlCol="0">
            <a:spAutoFit/>
          </a:bodyPr>
          <a:lstStyle/>
          <a:p>
            <a:pPr marL="514350" indent="-514350">
              <a:spcAft>
                <a:spcPts val="600"/>
              </a:spcAft>
              <a:buFont typeface="+mj-lt"/>
              <a:buAutoNum type="arabicPeriod"/>
            </a:pPr>
            <a:r>
              <a:rPr lang="en-US" sz="3200" dirty="0">
                <a:latin typeface="Century" panose="02040604050505020304" pitchFamily="18" charset="0"/>
              </a:rPr>
              <a:t>Capitals at sites associated with Jacob</a:t>
            </a:r>
          </a:p>
        </p:txBody>
      </p:sp>
    </p:spTree>
    <p:extLst>
      <p:ext uri="{BB962C8B-B14F-4D97-AF65-F5344CB8AC3E}">
        <p14:creationId xmlns:p14="http://schemas.microsoft.com/office/powerpoint/2010/main" val="375779553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p&#10;&#10;Description automatically generated">
            <a:extLst>
              <a:ext uri="{FF2B5EF4-FFF2-40B4-BE49-F238E27FC236}">
                <a16:creationId xmlns:a16="http://schemas.microsoft.com/office/drawing/2014/main" id="{02771DA6-F185-3F46-897B-DDB657E1CB46}"/>
              </a:ext>
            </a:extLst>
          </p:cNvPr>
          <p:cNvPicPr>
            <a:picLocks noChangeAspect="1"/>
          </p:cNvPicPr>
          <p:nvPr/>
        </p:nvPicPr>
        <p:blipFill>
          <a:blip r:embed="rId2"/>
          <a:stretch>
            <a:fillRect/>
          </a:stretch>
        </p:blipFill>
        <p:spPr>
          <a:xfrm>
            <a:off x="221993" y="19785"/>
            <a:ext cx="3993747" cy="6838215"/>
          </a:xfrm>
          <a:prstGeom prst="rect">
            <a:avLst/>
          </a:prstGeom>
        </p:spPr>
      </p:pic>
    </p:spTree>
    <p:extLst>
      <p:ext uri="{BB962C8B-B14F-4D97-AF65-F5344CB8AC3E}">
        <p14:creationId xmlns:p14="http://schemas.microsoft.com/office/powerpoint/2010/main" val="3743254050"/>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D480EBB-6315-7446-8714-8BE31E263A03}"/>
              </a:ext>
            </a:extLst>
          </p:cNvPr>
          <p:cNvSpPr txBox="1"/>
          <p:nvPr/>
        </p:nvSpPr>
        <p:spPr>
          <a:xfrm>
            <a:off x="0" y="5630539"/>
            <a:ext cx="9947564" cy="1200329"/>
          </a:xfrm>
          <a:prstGeom prst="rect">
            <a:avLst/>
          </a:prstGeom>
          <a:noFill/>
        </p:spPr>
        <p:txBody>
          <a:bodyPr wrap="square" rtlCol="0">
            <a:spAutoFit/>
          </a:bodyPr>
          <a:lstStyle/>
          <a:p>
            <a:r>
              <a:rPr lang="en-US" sz="4000" b="1" dirty="0">
                <a:solidFill>
                  <a:srgbClr val="E8B982"/>
                </a:solidFill>
                <a:latin typeface="Trajan Pro" panose="02020502050506020301" pitchFamily="18" charset="0"/>
              </a:rPr>
              <a:t>Jeroboam’s Failure</a:t>
            </a:r>
          </a:p>
          <a:p>
            <a:r>
              <a:rPr lang="en-US" sz="3200" b="1" dirty="0">
                <a:solidFill>
                  <a:srgbClr val="E8B982"/>
                </a:solidFill>
                <a:latin typeface="Trajan Pro" panose="02020502050506020301" pitchFamily="18" charset="0"/>
              </a:rPr>
              <a:t>1Kings 12.25-33</a:t>
            </a:r>
          </a:p>
        </p:txBody>
      </p:sp>
      <p:pic>
        <p:nvPicPr>
          <p:cNvPr id="8" name="Picture 7" descr="A picture containing text&#10;&#10;Description automatically generated">
            <a:extLst>
              <a:ext uri="{FF2B5EF4-FFF2-40B4-BE49-F238E27FC236}">
                <a16:creationId xmlns:a16="http://schemas.microsoft.com/office/drawing/2014/main" id="{5E5928F0-F20E-FF4F-AD9D-A547949D44E7}"/>
              </a:ext>
            </a:extLst>
          </p:cNvPr>
          <p:cNvPicPr>
            <a:picLocks noChangeAspect="1"/>
          </p:cNvPicPr>
          <p:nvPr/>
        </p:nvPicPr>
        <p:blipFill>
          <a:blip r:embed="rId2"/>
          <a:stretch>
            <a:fillRect/>
          </a:stretch>
        </p:blipFill>
        <p:spPr>
          <a:xfrm>
            <a:off x="8550234" y="4613093"/>
            <a:ext cx="4267433" cy="2509906"/>
          </a:xfrm>
          <a:prstGeom prst="rect">
            <a:avLst/>
          </a:prstGeom>
        </p:spPr>
      </p:pic>
      <p:sp>
        <p:nvSpPr>
          <p:cNvPr id="2" name="TextBox 1">
            <a:extLst>
              <a:ext uri="{FF2B5EF4-FFF2-40B4-BE49-F238E27FC236}">
                <a16:creationId xmlns:a16="http://schemas.microsoft.com/office/drawing/2014/main" id="{628F06BA-D54F-214B-8338-92FDF802DA40}"/>
              </a:ext>
            </a:extLst>
          </p:cNvPr>
          <p:cNvSpPr txBox="1"/>
          <p:nvPr/>
        </p:nvSpPr>
        <p:spPr>
          <a:xfrm>
            <a:off x="0" y="281354"/>
            <a:ext cx="9026769" cy="1723549"/>
          </a:xfrm>
          <a:prstGeom prst="rect">
            <a:avLst/>
          </a:prstGeom>
          <a:noFill/>
        </p:spPr>
        <p:txBody>
          <a:bodyPr wrap="square" rtlCol="0">
            <a:spAutoFit/>
          </a:bodyPr>
          <a:lstStyle/>
          <a:p>
            <a:pPr marL="514350" indent="-514350">
              <a:spcAft>
                <a:spcPts val="600"/>
              </a:spcAft>
              <a:buFont typeface="+mj-lt"/>
              <a:buAutoNum type="arabicPeriod"/>
            </a:pPr>
            <a:r>
              <a:rPr lang="en-US" sz="3200" dirty="0">
                <a:latin typeface="Century" panose="02040604050505020304" pitchFamily="18" charset="0"/>
              </a:rPr>
              <a:t>Capitals at sites associated with Jacob</a:t>
            </a:r>
          </a:p>
          <a:p>
            <a:pPr marL="514350" indent="-514350">
              <a:spcAft>
                <a:spcPts val="600"/>
              </a:spcAft>
              <a:buFont typeface="+mj-lt"/>
              <a:buAutoNum type="arabicPeriod"/>
            </a:pPr>
            <a:r>
              <a:rPr lang="en-US" sz="3200" dirty="0">
                <a:latin typeface="Century" panose="02040604050505020304" pitchFamily="18" charset="0"/>
              </a:rPr>
              <a:t>Copied Aaron’s golden calf</a:t>
            </a:r>
          </a:p>
          <a:p>
            <a:pPr marL="514350" indent="-514350">
              <a:spcAft>
                <a:spcPts val="600"/>
              </a:spcAft>
              <a:buFont typeface="+mj-lt"/>
              <a:buAutoNum type="arabicPeriod"/>
            </a:pPr>
            <a:r>
              <a:rPr lang="en-US" sz="3200" dirty="0">
                <a:latin typeface="Century" panose="02040604050505020304" pitchFamily="18" charset="0"/>
              </a:rPr>
              <a:t>Placed calves at sites with religious history</a:t>
            </a:r>
          </a:p>
        </p:txBody>
      </p:sp>
    </p:spTree>
    <p:extLst>
      <p:ext uri="{BB962C8B-B14F-4D97-AF65-F5344CB8AC3E}">
        <p14:creationId xmlns:p14="http://schemas.microsoft.com/office/powerpoint/2010/main" val="39094336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p&#10;&#10;Description automatically generated">
            <a:extLst>
              <a:ext uri="{FF2B5EF4-FFF2-40B4-BE49-F238E27FC236}">
                <a16:creationId xmlns:a16="http://schemas.microsoft.com/office/drawing/2014/main" id="{02771DA6-F185-3F46-897B-DDB657E1CB46}"/>
              </a:ext>
            </a:extLst>
          </p:cNvPr>
          <p:cNvPicPr>
            <a:picLocks noChangeAspect="1"/>
          </p:cNvPicPr>
          <p:nvPr/>
        </p:nvPicPr>
        <p:blipFill>
          <a:blip r:embed="rId2"/>
          <a:stretch>
            <a:fillRect/>
          </a:stretch>
        </p:blipFill>
        <p:spPr>
          <a:xfrm>
            <a:off x="221993" y="19785"/>
            <a:ext cx="3993747" cy="6838215"/>
          </a:xfrm>
          <a:prstGeom prst="rect">
            <a:avLst/>
          </a:prstGeom>
        </p:spPr>
      </p:pic>
      <p:pic>
        <p:nvPicPr>
          <p:cNvPr id="5" name="Picture 4" descr="A picture containing outdoor, tree, ground, sky&#10;&#10;Description automatically generated">
            <a:extLst>
              <a:ext uri="{FF2B5EF4-FFF2-40B4-BE49-F238E27FC236}">
                <a16:creationId xmlns:a16="http://schemas.microsoft.com/office/drawing/2014/main" id="{603A8E9F-30D0-5B4D-86DF-20E617CEC145}"/>
              </a:ext>
            </a:extLst>
          </p:cNvPr>
          <p:cNvPicPr>
            <a:picLocks noChangeAspect="1"/>
          </p:cNvPicPr>
          <p:nvPr/>
        </p:nvPicPr>
        <p:blipFill>
          <a:blip r:embed="rId3"/>
          <a:stretch>
            <a:fillRect/>
          </a:stretch>
        </p:blipFill>
        <p:spPr>
          <a:xfrm>
            <a:off x="4337403" y="1460666"/>
            <a:ext cx="7729309" cy="4178712"/>
          </a:xfrm>
          <a:prstGeom prst="rect">
            <a:avLst/>
          </a:prstGeom>
        </p:spPr>
      </p:pic>
    </p:spTree>
    <p:extLst>
      <p:ext uri="{BB962C8B-B14F-4D97-AF65-F5344CB8AC3E}">
        <p14:creationId xmlns:p14="http://schemas.microsoft.com/office/powerpoint/2010/main" val="42396987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D480EBB-6315-7446-8714-8BE31E263A03}"/>
              </a:ext>
            </a:extLst>
          </p:cNvPr>
          <p:cNvSpPr txBox="1"/>
          <p:nvPr/>
        </p:nvSpPr>
        <p:spPr>
          <a:xfrm>
            <a:off x="0" y="5630539"/>
            <a:ext cx="9947564" cy="1200329"/>
          </a:xfrm>
          <a:prstGeom prst="rect">
            <a:avLst/>
          </a:prstGeom>
          <a:noFill/>
        </p:spPr>
        <p:txBody>
          <a:bodyPr wrap="square" rtlCol="0">
            <a:spAutoFit/>
          </a:bodyPr>
          <a:lstStyle/>
          <a:p>
            <a:r>
              <a:rPr lang="en-US" sz="4000" b="1" dirty="0">
                <a:solidFill>
                  <a:srgbClr val="E8B982"/>
                </a:solidFill>
                <a:latin typeface="Trajan Pro" panose="02020502050506020301" pitchFamily="18" charset="0"/>
              </a:rPr>
              <a:t>Jeroboam’s Failure</a:t>
            </a:r>
          </a:p>
          <a:p>
            <a:r>
              <a:rPr lang="en-US" sz="3200" b="1" dirty="0">
                <a:solidFill>
                  <a:srgbClr val="E8B982"/>
                </a:solidFill>
                <a:latin typeface="Trajan Pro" panose="02020502050506020301" pitchFamily="18" charset="0"/>
              </a:rPr>
              <a:t>1Kings 12.25-33</a:t>
            </a:r>
          </a:p>
        </p:txBody>
      </p:sp>
      <p:pic>
        <p:nvPicPr>
          <p:cNvPr id="8" name="Picture 7" descr="A picture containing text&#10;&#10;Description automatically generated">
            <a:extLst>
              <a:ext uri="{FF2B5EF4-FFF2-40B4-BE49-F238E27FC236}">
                <a16:creationId xmlns:a16="http://schemas.microsoft.com/office/drawing/2014/main" id="{5E5928F0-F20E-FF4F-AD9D-A547949D44E7}"/>
              </a:ext>
            </a:extLst>
          </p:cNvPr>
          <p:cNvPicPr>
            <a:picLocks noChangeAspect="1"/>
          </p:cNvPicPr>
          <p:nvPr/>
        </p:nvPicPr>
        <p:blipFill>
          <a:blip r:embed="rId2"/>
          <a:stretch>
            <a:fillRect/>
          </a:stretch>
        </p:blipFill>
        <p:spPr>
          <a:xfrm>
            <a:off x="8550234" y="4613093"/>
            <a:ext cx="4267433" cy="2509906"/>
          </a:xfrm>
          <a:prstGeom prst="rect">
            <a:avLst/>
          </a:prstGeom>
        </p:spPr>
      </p:pic>
      <p:sp>
        <p:nvSpPr>
          <p:cNvPr id="2" name="TextBox 1">
            <a:extLst>
              <a:ext uri="{FF2B5EF4-FFF2-40B4-BE49-F238E27FC236}">
                <a16:creationId xmlns:a16="http://schemas.microsoft.com/office/drawing/2014/main" id="{628F06BA-D54F-214B-8338-92FDF802DA40}"/>
              </a:ext>
            </a:extLst>
          </p:cNvPr>
          <p:cNvSpPr txBox="1"/>
          <p:nvPr/>
        </p:nvSpPr>
        <p:spPr>
          <a:xfrm>
            <a:off x="0" y="281354"/>
            <a:ext cx="9026769" cy="4570482"/>
          </a:xfrm>
          <a:prstGeom prst="rect">
            <a:avLst/>
          </a:prstGeom>
          <a:noFill/>
        </p:spPr>
        <p:txBody>
          <a:bodyPr wrap="square" rtlCol="0">
            <a:spAutoFit/>
          </a:bodyPr>
          <a:lstStyle/>
          <a:p>
            <a:pPr marL="514350" indent="-514350">
              <a:spcAft>
                <a:spcPts val="600"/>
              </a:spcAft>
              <a:buFont typeface="+mj-lt"/>
              <a:buAutoNum type="arabicPeriod"/>
            </a:pPr>
            <a:r>
              <a:rPr lang="en-US" sz="3200" dirty="0">
                <a:latin typeface="Century" panose="02040604050505020304" pitchFamily="18" charset="0"/>
              </a:rPr>
              <a:t>Capitals at sites associated with Jacob</a:t>
            </a:r>
          </a:p>
          <a:p>
            <a:pPr marL="514350" indent="-514350">
              <a:spcAft>
                <a:spcPts val="600"/>
              </a:spcAft>
              <a:buFont typeface="+mj-lt"/>
              <a:buAutoNum type="arabicPeriod"/>
            </a:pPr>
            <a:r>
              <a:rPr lang="en-US" sz="3200" dirty="0">
                <a:latin typeface="Century" panose="02040604050505020304" pitchFamily="18" charset="0"/>
              </a:rPr>
              <a:t>Copied Aaron’s golden calf</a:t>
            </a:r>
          </a:p>
          <a:p>
            <a:pPr marL="514350" indent="-514350">
              <a:spcAft>
                <a:spcPts val="600"/>
              </a:spcAft>
              <a:buFont typeface="+mj-lt"/>
              <a:buAutoNum type="arabicPeriod"/>
            </a:pPr>
            <a:r>
              <a:rPr lang="en-US" sz="3200" dirty="0">
                <a:latin typeface="Century" panose="02040604050505020304" pitchFamily="18" charset="0"/>
              </a:rPr>
              <a:t>Placed calves at sites with religious history</a:t>
            </a:r>
          </a:p>
          <a:p>
            <a:pPr marL="514350" indent="-514350">
              <a:spcAft>
                <a:spcPts val="600"/>
              </a:spcAft>
              <a:buFont typeface="+mj-lt"/>
              <a:buAutoNum type="arabicPeriod"/>
            </a:pPr>
            <a:r>
              <a:rPr lang="en-US" sz="3200" dirty="0">
                <a:latin typeface="Century" panose="02040604050505020304" pitchFamily="18" charset="0"/>
              </a:rPr>
              <a:t>Rejected Levites (who opposed Aaron)</a:t>
            </a:r>
          </a:p>
          <a:p>
            <a:pPr marL="514350" indent="-514350">
              <a:spcAft>
                <a:spcPts val="600"/>
              </a:spcAft>
              <a:buFont typeface="+mj-lt"/>
              <a:buAutoNum type="arabicPeriod"/>
            </a:pPr>
            <a:r>
              <a:rPr lang="en-US" sz="3200" dirty="0">
                <a:latin typeface="Century" panose="02040604050505020304" pitchFamily="18" charset="0"/>
              </a:rPr>
              <a:t>Made himself the new “Aaron”</a:t>
            </a:r>
          </a:p>
          <a:p>
            <a:pPr marL="971550" lvl="1" indent="-514350">
              <a:spcAft>
                <a:spcPts val="600"/>
              </a:spcAft>
              <a:buFont typeface="Arial" panose="020B0604020202020204" pitchFamily="34" charset="0"/>
              <a:buChar char="•"/>
            </a:pPr>
            <a:r>
              <a:rPr lang="en-US" sz="3200" dirty="0">
                <a:latin typeface="Century" panose="02040604050505020304" pitchFamily="18" charset="0"/>
              </a:rPr>
              <a:t>High priest</a:t>
            </a:r>
          </a:p>
          <a:p>
            <a:pPr marL="971550" lvl="1" indent="-514350">
              <a:spcAft>
                <a:spcPts val="600"/>
              </a:spcAft>
              <a:buFont typeface="Arial" panose="020B0604020202020204" pitchFamily="34" charset="0"/>
              <a:buChar char="•"/>
            </a:pPr>
            <a:r>
              <a:rPr lang="en-US" sz="3200" dirty="0">
                <a:latin typeface="Century" panose="02040604050505020304" pitchFamily="18" charset="0"/>
              </a:rPr>
              <a:t>Same names for sons</a:t>
            </a:r>
          </a:p>
          <a:p>
            <a:pPr marL="971550" lvl="1" indent="-514350">
              <a:spcAft>
                <a:spcPts val="600"/>
              </a:spcAft>
              <a:buFont typeface="Arial" panose="020B0604020202020204" pitchFamily="34" charset="0"/>
              <a:buChar char="•"/>
            </a:pPr>
            <a:r>
              <a:rPr lang="en-US" sz="3200" dirty="0">
                <a:latin typeface="Century" panose="02040604050505020304" pitchFamily="18" charset="0"/>
              </a:rPr>
              <a:t>Instituted new feast</a:t>
            </a:r>
          </a:p>
        </p:txBody>
      </p:sp>
    </p:spTree>
    <p:extLst>
      <p:ext uri="{BB962C8B-B14F-4D97-AF65-F5344CB8AC3E}">
        <p14:creationId xmlns:p14="http://schemas.microsoft.com/office/powerpoint/2010/main" val="139293083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1000"/>
                                        <p:tgtEl>
                                          <p:spTgt spid="2">
                                            <p:txEl>
                                              <p:pRg st="3" end="3"/>
                                            </p:txEl>
                                          </p:spTgt>
                                        </p:tgtEl>
                                      </p:cBhvr>
                                    </p:animEffect>
                                    <p:anim calcmode="lin" valueType="num">
                                      <p:cBhvr>
                                        <p:cTn id="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4" end="4"/>
                                            </p:txEl>
                                          </p:spTgt>
                                        </p:tgtEl>
                                        <p:attrNameLst>
                                          <p:attrName>style.visibility</p:attrName>
                                        </p:attrNameLst>
                                      </p:cBhvr>
                                      <p:to>
                                        <p:strVal val="visible"/>
                                      </p:to>
                                    </p:set>
                                    <p:animEffect transition="in" filter="fade">
                                      <p:cBhvr>
                                        <p:cTn id="14" dur="1000"/>
                                        <p:tgtEl>
                                          <p:spTgt spid="2">
                                            <p:txEl>
                                              <p:pRg st="4" end="4"/>
                                            </p:txEl>
                                          </p:spTgt>
                                        </p:tgtEl>
                                      </p:cBhvr>
                                    </p:animEffect>
                                    <p:anim calcmode="lin" valueType="num">
                                      <p:cBhvr>
                                        <p:cTn id="15"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fade">
                                      <p:cBhvr>
                                        <p:cTn id="21" dur="1000"/>
                                        <p:tgtEl>
                                          <p:spTgt spid="2">
                                            <p:txEl>
                                              <p:pRg st="5" end="5"/>
                                            </p:txEl>
                                          </p:spTgt>
                                        </p:tgtEl>
                                      </p:cBhvr>
                                    </p:animEffect>
                                    <p:anim calcmode="lin" valueType="num">
                                      <p:cBhvr>
                                        <p:cTn id="22"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Effect transition="in" filter="fade">
                                      <p:cBhvr>
                                        <p:cTn id="28" dur="1000"/>
                                        <p:tgtEl>
                                          <p:spTgt spid="2">
                                            <p:txEl>
                                              <p:pRg st="6" end="6"/>
                                            </p:txEl>
                                          </p:spTgt>
                                        </p:tgtEl>
                                      </p:cBhvr>
                                    </p:animEffect>
                                    <p:anim calcmode="lin" valueType="num">
                                      <p:cBhvr>
                                        <p:cTn id="29"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animEffect transition="in" filter="fade">
                                      <p:cBhvr>
                                        <p:cTn id="35" dur="1000"/>
                                        <p:tgtEl>
                                          <p:spTgt spid="2">
                                            <p:txEl>
                                              <p:pRg st="7" end="7"/>
                                            </p:txEl>
                                          </p:spTgt>
                                        </p:tgtEl>
                                      </p:cBhvr>
                                    </p:animEffect>
                                    <p:anim calcmode="lin" valueType="num">
                                      <p:cBhvr>
                                        <p:cTn id="36"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D480EBB-6315-7446-8714-8BE31E263A03}"/>
              </a:ext>
            </a:extLst>
          </p:cNvPr>
          <p:cNvSpPr txBox="1"/>
          <p:nvPr/>
        </p:nvSpPr>
        <p:spPr>
          <a:xfrm>
            <a:off x="0" y="5630539"/>
            <a:ext cx="8550234" cy="1323439"/>
          </a:xfrm>
          <a:prstGeom prst="rect">
            <a:avLst/>
          </a:prstGeom>
          <a:noFill/>
        </p:spPr>
        <p:txBody>
          <a:bodyPr wrap="square" rtlCol="0">
            <a:spAutoFit/>
          </a:bodyPr>
          <a:lstStyle/>
          <a:p>
            <a:r>
              <a:rPr lang="en-US" sz="4000" b="1" dirty="0">
                <a:solidFill>
                  <a:srgbClr val="E8B982"/>
                </a:solidFill>
                <a:latin typeface="Trajan Pro" panose="02020502050506020301" pitchFamily="18" charset="0"/>
              </a:rPr>
              <a:t>Judgment Against False Worship (1Kings 13.1-10) </a:t>
            </a:r>
          </a:p>
        </p:txBody>
      </p:sp>
      <p:pic>
        <p:nvPicPr>
          <p:cNvPr id="8" name="Picture 7" descr="A picture containing text&#10;&#10;Description automatically generated">
            <a:extLst>
              <a:ext uri="{FF2B5EF4-FFF2-40B4-BE49-F238E27FC236}">
                <a16:creationId xmlns:a16="http://schemas.microsoft.com/office/drawing/2014/main" id="{B3342C13-1553-4D40-8124-619BB527265E}"/>
              </a:ext>
            </a:extLst>
          </p:cNvPr>
          <p:cNvPicPr>
            <a:picLocks noChangeAspect="1"/>
          </p:cNvPicPr>
          <p:nvPr/>
        </p:nvPicPr>
        <p:blipFill>
          <a:blip r:embed="rId2"/>
          <a:stretch>
            <a:fillRect/>
          </a:stretch>
        </p:blipFill>
        <p:spPr>
          <a:xfrm>
            <a:off x="8550234" y="4613093"/>
            <a:ext cx="4267433" cy="2509906"/>
          </a:xfrm>
          <a:prstGeom prst="rect">
            <a:avLst/>
          </a:prstGeom>
        </p:spPr>
      </p:pic>
      <p:sp>
        <p:nvSpPr>
          <p:cNvPr id="2" name="TextBox 1">
            <a:extLst>
              <a:ext uri="{FF2B5EF4-FFF2-40B4-BE49-F238E27FC236}">
                <a16:creationId xmlns:a16="http://schemas.microsoft.com/office/drawing/2014/main" id="{4609DB7D-68AC-B84C-B436-70A9EC60003E}"/>
              </a:ext>
            </a:extLst>
          </p:cNvPr>
          <p:cNvSpPr txBox="1"/>
          <p:nvPr/>
        </p:nvSpPr>
        <p:spPr>
          <a:xfrm>
            <a:off x="204716" y="204716"/>
            <a:ext cx="8857397" cy="5078313"/>
          </a:xfrm>
          <a:prstGeom prst="rect">
            <a:avLst/>
          </a:prstGeom>
          <a:noFill/>
        </p:spPr>
        <p:txBody>
          <a:bodyPr wrap="square" rtlCol="0">
            <a:spAutoFit/>
          </a:bodyPr>
          <a:lstStyle/>
          <a:p>
            <a:r>
              <a:rPr lang="en-US" sz="3600" dirty="0">
                <a:latin typeface="Century" panose="02040604050505020304" pitchFamily="18" charset="0"/>
              </a:rPr>
              <a:t>“After this event Jeroboam did not return from his evil way, but again he made priests of the high places from among all the people; any who would, he ordained, to be priests of the high places. This event became sin to the house of Jeroboam, even to blot it out and destroy it from off the face of the earth.” </a:t>
            </a:r>
          </a:p>
          <a:p>
            <a:pPr algn="r"/>
            <a:r>
              <a:rPr lang="en-US" sz="3600" dirty="0">
                <a:latin typeface="Century" panose="02040604050505020304" pitchFamily="18" charset="0"/>
              </a:rPr>
              <a:t>(1 Kings 13:33–34, NASB95) </a:t>
            </a:r>
          </a:p>
        </p:txBody>
      </p:sp>
    </p:spTree>
    <p:extLst>
      <p:ext uri="{BB962C8B-B14F-4D97-AF65-F5344CB8AC3E}">
        <p14:creationId xmlns:p14="http://schemas.microsoft.com/office/powerpoint/2010/main" val="419625227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docProps/app.xml><?xml version="1.0" encoding="utf-8"?>
<Properties xmlns="http://schemas.openxmlformats.org/officeDocument/2006/extended-properties" xmlns:vt="http://schemas.openxmlformats.org/officeDocument/2006/docPropsVTypes">
  <Template>Office Theme</Template>
  <TotalTime>197</TotalTime>
  <Words>411</Words>
  <Application>Microsoft Macintosh PowerPoint</Application>
  <PresentationFormat>Widescreen</PresentationFormat>
  <Paragraphs>29</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Century</vt:lpstr>
      <vt:lpstr>Trajan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Creel</dc:creator>
  <cp:lastModifiedBy>Joshua Creel</cp:lastModifiedBy>
  <cp:revision>6</cp:revision>
  <dcterms:created xsi:type="dcterms:W3CDTF">2022-03-04T16:42:03Z</dcterms:created>
  <dcterms:modified xsi:type="dcterms:W3CDTF">2022-03-12T19:46:42Z</dcterms:modified>
</cp:coreProperties>
</file>