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75" r:id="rId2"/>
    <p:sldId id="256" r:id="rId3"/>
    <p:sldId id="257" r:id="rId4"/>
    <p:sldId id="269" r:id="rId5"/>
    <p:sldId id="276" r:id="rId6"/>
    <p:sldId id="271" r:id="rId7"/>
    <p:sldId id="272" r:id="rId8"/>
    <p:sldId id="273" r:id="rId9"/>
    <p:sldId id="274" r:id="rId10"/>
    <p:sldId id="277" r:id="rId11"/>
    <p:sldId id="268" r:id="rId12"/>
  </p:sldIdLst>
  <p:sldSz cx="12192000" cy="6858000"/>
  <p:notesSz cx="6858000" cy="9144000"/>
  <p:embeddedFontLst>
    <p:embeddedFont>
      <p:font typeface="Avenir Next" panose="020B0503020202020204" pitchFamily="34" charset="0"/>
      <p:regular r:id="rId13"/>
      <p:bold r:id="rId14"/>
      <p:italic r:id="rId15"/>
      <p:boldItalic r:id="rId16"/>
    </p:embeddedFont>
    <p:embeddedFont>
      <p:font typeface="Avenir Next Medium" panose="020B0503020202020204" pitchFamily="34" charset="0"/>
      <p:regular r:id="rId17"/>
      <p: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EFE"/>
    <a:srgbClr val="F9915A"/>
    <a:srgbClr val="E46938"/>
    <a:srgbClr val="E56936"/>
    <a:srgbClr val="224B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4"/>
  </p:normalViewPr>
  <p:slideViewPr>
    <p:cSldViewPr snapToGrid="0" snapToObjects="1">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07626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352118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19572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9109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214337-61EE-EA48-9595-E5BF8E118910}" type="datetimeFigureOut">
              <a:rPr lang="en-US" smtClean="0"/>
              <a:t>3/12/22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66241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14337-61EE-EA48-9595-E5BF8E118910}"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4071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14337-61EE-EA48-9595-E5BF8E118910}" type="datetimeFigureOut">
              <a:rPr lang="en-US" smtClean="0"/>
              <a:t>3/12/22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7994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214337-61EE-EA48-9595-E5BF8E118910}" type="datetimeFigureOut">
              <a:rPr lang="en-US" smtClean="0"/>
              <a:t>3/12/22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8721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14337-61EE-EA48-9595-E5BF8E118910}" type="datetimeFigureOut">
              <a:rPr lang="en-US" smtClean="0"/>
              <a:t>3/12/22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24506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6898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3/12/22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50484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14337-61EE-EA48-9595-E5BF8E118910}" type="datetimeFigureOut">
              <a:rPr lang="en-US" smtClean="0"/>
              <a:t>3/12/22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92DC8-3347-AF47-B581-E790735CB7EB}" type="slidenum">
              <a:rPr lang="en-US" smtClean="0"/>
              <a:t>‹#›</a:t>
            </a:fld>
            <a:endParaRPr lang="en-US"/>
          </a:p>
        </p:txBody>
      </p:sp>
    </p:spTree>
    <p:extLst>
      <p:ext uri="{BB962C8B-B14F-4D97-AF65-F5344CB8AC3E}">
        <p14:creationId xmlns:p14="http://schemas.microsoft.com/office/powerpoint/2010/main" val="3917397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25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334265" y="2228671"/>
            <a:ext cx="8649730" cy="2954655"/>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“…the blessings of your father have surpassed the blessings of my ancestors up to the furthest boundary of the everlasting hills.” </a:t>
            </a:r>
          </a:p>
          <a:p>
            <a:pPr algn="ctr">
              <a:spcBef>
                <a:spcPts val="1200"/>
              </a:spcBef>
            </a:pPr>
            <a:r>
              <a:rPr lang="en-US" sz="3200" dirty="0">
                <a:solidFill>
                  <a:schemeClr val="accent1">
                    <a:lumMod val="75000"/>
                  </a:schemeClr>
                </a:solidFill>
                <a:latin typeface="Avenir Next Medium" panose="020B0503020202020204" pitchFamily="34" charset="0"/>
              </a:rPr>
              <a:t>(Genesis 49.26, NASB2020) </a:t>
            </a:r>
          </a:p>
        </p:txBody>
      </p:sp>
    </p:spTree>
    <p:extLst>
      <p:ext uri="{BB962C8B-B14F-4D97-AF65-F5344CB8AC3E}">
        <p14:creationId xmlns:p14="http://schemas.microsoft.com/office/powerpoint/2010/main" val="119291177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CC9DE382-A267-5241-A22C-8D31254148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094243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334265" y="2228671"/>
            <a:ext cx="8649730" cy="2400657"/>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“…the years of my sojourning are one hundred thirty; few and unpleasant have been the years of my life.” </a:t>
            </a:r>
          </a:p>
          <a:p>
            <a:pPr algn="ctr">
              <a:spcBef>
                <a:spcPts val="1200"/>
              </a:spcBef>
            </a:pPr>
            <a:r>
              <a:rPr lang="en-US" sz="3200" dirty="0">
                <a:solidFill>
                  <a:schemeClr val="accent1">
                    <a:lumMod val="75000"/>
                  </a:schemeClr>
                </a:solidFill>
                <a:latin typeface="Avenir Next Medium" panose="020B0503020202020204" pitchFamily="34" charset="0"/>
              </a:rPr>
              <a:t>(Genesis 47.9, NASB95) </a:t>
            </a:r>
          </a:p>
        </p:txBody>
      </p:sp>
    </p:spTree>
    <p:extLst>
      <p:ext uri="{BB962C8B-B14F-4D97-AF65-F5344CB8AC3E}">
        <p14:creationId xmlns:p14="http://schemas.microsoft.com/office/powerpoint/2010/main" val="2166369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334265" y="2228671"/>
            <a:ext cx="8649730" cy="2954655"/>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“…the blessings of your father have surpassed the blessings of my ancestors up to the furthest boundary of the everlasting hills.” </a:t>
            </a:r>
          </a:p>
          <a:p>
            <a:pPr algn="ctr">
              <a:spcBef>
                <a:spcPts val="1200"/>
              </a:spcBef>
            </a:pPr>
            <a:r>
              <a:rPr lang="en-US" sz="3200" dirty="0">
                <a:solidFill>
                  <a:schemeClr val="accent1">
                    <a:lumMod val="75000"/>
                  </a:schemeClr>
                </a:solidFill>
                <a:latin typeface="Avenir Next Medium" panose="020B0503020202020204" pitchFamily="34" charset="0"/>
              </a:rPr>
              <a:t>(Genesis 49.26, NASB2020) </a:t>
            </a:r>
          </a:p>
        </p:txBody>
      </p:sp>
    </p:spTree>
    <p:extLst>
      <p:ext uri="{BB962C8B-B14F-4D97-AF65-F5344CB8AC3E}">
        <p14:creationId xmlns:p14="http://schemas.microsoft.com/office/powerpoint/2010/main" val="8113197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05A254C-6333-6243-806D-DDF0E865EE7D}"/>
              </a:ext>
            </a:extLst>
          </p:cNvPr>
          <p:cNvSpPr txBox="1"/>
          <p:nvPr/>
        </p:nvSpPr>
        <p:spPr>
          <a:xfrm>
            <a:off x="3855308" y="639509"/>
            <a:ext cx="8118389" cy="1323439"/>
          </a:xfrm>
          <a:prstGeom prst="rect">
            <a:avLst/>
          </a:prstGeom>
          <a:noFill/>
        </p:spPr>
        <p:txBody>
          <a:bodyPr wrap="square" rtlCol="0">
            <a:spAutoFit/>
          </a:bodyPr>
          <a:lstStyle/>
          <a:p>
            <a:pPr algn="ctr">
              <a:spcBef>
                <a:spcPts val="1200"/>
              </a:spcBef>
            </a:pPr>
            <a:r>
              <a:rPr lang="en-US" sz="4000" b="1" dirty="0">
                <a:solidFill>
                  <a:schemeClr val="accent1">
                    <a:lumMod val="75000"/>
                  </a:schemeClr>
                </a:solidFill>
                <a:latin typeface="Avenir Next" panose="020B0503020202020204" pitchFamily="34" charset="0"/>
              </a:rPr>
              <a:t>WE ARE TEMPTED TO TRUST IN OUR OWN ABILITY TO PROVIDE</a:t>
            </a:r>
          </a:p>
        </p:txBody>
      </p:sp>
      <p:sp>
        <p:nvSpPr>
          <p:cNvPr id="7" name="TextBox 6">
            <a:extLst>
              <a:ext uri="{FF2B5EF4-FFF2-40B4-BE49-F238E27FC236}">
                <a16:creationId xmlns:a16="http://schemas.microsoft.com/office/drawing/2014/main" id="{11876685-A561-B343-9929-2963341C0B58}"/>
              </a:ext>
            </a:extLst>
          </p:cNvPr>
          <p:cNvSpPr txBox="1"/>
          <p:nvPr/>
        </p:nvSpPr>
        <p:spPr>
          <a:xfrm>
            <a:off x="3420762" y="2602457"/>
            <a:ext cx="8649730" cy="2308324"/>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“But when the young man heard this statement, he went away grieving; for he was one who owned much property.” </a:t>
            </a:r>
          </a:p>
          <a:p>
            <a:pPr algn="ctr">
              <a:spcBef>
                <a:spcPts val="600"/>
              </a:spcBef>
            </a:pPr>
            <a:r>
              <a:rPr lang="en-US" sz="3200" dirty="0">
                <a:solidFill>
                  <a:schemeClr val="accent1">
                    <a:lumMod val="75000"/>
                  </a:schemeClr>
                </a:solidFill>
                <a:latin typeface="Avenir Next Medium" panose="020B0503020202020204" pitchFamily="34" charset="0"/>
              </a:rPr>
              <a:t>(Matthew 19:22, NASB95) </a:t>
            </a:r>
          </a:p>
        </p:txBody>
      </p:sp>
    </p:spTree>
    <p:extLst>
      <p:ext uri="{BB962C8B-B14F-4D97-AF65-F5344CB8AC3E}">
        <p14:creationId xmlns:p14="http://schemas.microsoft.com/office/powerpoint/2010/main" val="3046663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05A254C-6333-6243-806D-DDF0E865EE7D}"/>
              </a:ext>
            </a:extLst>
          </p:cNvPr>
          <p:cNvSpPr txBox="1"/>
          <p:nvPr/>
        </p:nvSpPr>
        <p:spPr>
          <a:xfrm>
            <a:off x="3855308" y="639509"/>
            <a:ext cx="8118389" cy="1323439"/>
          </a:xfrm>
          <a:prstGeom prst="rect">
            <a:avLst/>
          </a:prstGeom>
          <a:noFill/>
        </p:spPr>
        <p:txBody>
          <a:bodyPr wrap="square" rtlCol="0">
            <a:spAutoFit/>
          </a:bodyPr>
          <a:lstStyle/>
          <a:p>
            <a:pPr algn="ctr">
              <a:spcBef>
                <a:spcPts val="1200"/>
              </a:spcBef>
            </a:pPr>
            <a:r>
              <a:rPr lang="en-US" sz="4000" b="1" dirty="0">
                <a:solidFill>
                  <a:schemeClr val="accent1">
                    <a:lumMod val="75000"/>
                  </a:schemeClr>
                </a:solidFill>
                <a:latin typeface="Avenir Next" panose="020B0503020202020204" pitchFamily="34" charset="0"/>
              </a:rPr>
              <a:t>WE ARE TEMPTED TO TRUST IN OUR OWN ABILITY TO PROVIDE</a:t>
            </a:r>
          </a:p>
        </p:txBody>
      </p:sp>
      <p:sp>
        <p:nvSpPr>
          <p:cNvPr id="7" name="TextBox 6">
            <a:extLst>
              <a:ext uri="{FF2B5EF4-FFF2-40B4-BE49-F238E27FC236}">
                <a16:creationId xmlns:a16="http://schemas.microsoft.com/office/drawing/2014/main" id="{11876685-A561-B343-9929-2963341C0B58}"/>
              </a:ext>
            </a:extLst>
          </p:cNvPr>
          <p:cNvSpPr txBox="1"/>
          <p:nvPr/>
        </p:nvSpPr>
        <p:spPr>
          <a:xfrm>
            <a:off x="3542270" y="2099537"/>
            <a:ext cx="8649730" cy="3970318"/>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“And Jesus said to His disciples, ‘Truly I say to you, it is hard for a rich man to enter the kingdom of heaven. Again I say to you, it is easier for a camel to go through the eye of a needle, than for a rich man to enter the kingdom of God.” </a:t>
            </a:r>
          </a:p>
          <a:p>
            <a:pPr algn="ctr">
              <a:spcBef>
                <a:spcPts val="600"/>
              </a:spcBef>
            </a:pPr>
            <a:r>
              <a:rPr lang="en-US" sz="3200" dirty="0">
                <a:solidFill>
                  <a:schemeClr val="accent1">
                    <a:lumMod val="75000"/>
                  </a:schemeClr>
                </a:solidFill>
                <a:latin typeface="Avenir Next Medium" panose="020B0503020202020204" pitchFamily="34" charset="0"/>
              </a:rPr>
              <a:t>(Matthew 19:23–24, NASB95) </a:t>
            </a:r>
          </a:p>
        </p:txBody>
      </p:sp>
    </p:spTree>
    <p:extLst>
      <p:ext uri="{BB962C8B-B14F-4D97-AF65-F5344CB8AC3E}">
        <p14:creationId xmlns:p14="http://schemas.microsoft.com/office/powerpoint/2010/main" val="312689482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05A254C-6333-6243-806D-DDF0E865EE7D}"/>
              </a:ext>
            </a:extLst>
          </p:cNvPr>
          <p:cNvSpPr txBox="1"/>
          <p:nvPr/>
        </p:nvSpPr>
        <p:spPr>
          <a:xfrm>
            <a:off x="4445549" y="588117"/>
            <a:ext cx="6843172" cy="1446550"/>
          </a:xfrm>
          <a:prstGeom prst="rect">
            <a:avLst/>
          </a:prstGeom>
          <a:noFill/>
        </p:spPr>
        <p:txBody>
          <a:bodyPr wrap="square" rtlCol="0">
            <a:spAutoFit/>
          </a:bodyPr>
          <a:lstStyle/>
          <a:p>
            <a:pPr algn="ctr">
              <a:spcBef>
                <a:spcPts val="1200"/>
              </a:spcBef>
            </a:pPr>
            <a:r>
              <a:rPr lang="en-US" sz="4400" b="1" dirty="0">
                <a:solidFill>
                  <a:schemeClr val="accent1">
                    <a:lumMod val="75000"/>
                  </a:schemeClr>
                </a:solidFill>
                <a:latin typeface="Avenir Next" panose="020B0503020202020204" pitchFamily="34" charset="0"/>
              </a:rPr>
              <a:t>GOD PROVIDES FOR HIS REMNANT</a:t>
            </a:r>
          </a:p>
        </p:txBody>
      </p:sp>
      <p:sp>
        <p:nvSpPr>
          <p:cNvPr id="7" name="TextBox 6">
            <a:extLst>
              <a:ext uri="{FF2B5EF4-FFF2-40B4-BE49-F238E27FC236}">
                <a16:creationId xmlns:a16="http://schemas.microsoft.com/office/drawing/2014/main" id="{11876685-A561-B343-9929-2963341C0B58}"/>
              </a:ext>
            </a:extLst>
          </p:cNvPr>
          <p:cNvSpPr txBox="1"/>
          <p:nvPr/>
        </p:nvSpPr>
        <p:spPr>
          <a:xfrm>
            <a:off x="3542270" y="2099537"/>
            <a:ext cx="8649730" cy="3970318"/>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“And Jesus said to them, “Truly I say to you, that you who have followed Me, in the regeneration when the Son of Man will sit on His glorious throne, you also shall sit upon twelve thrones, judging the twelve tribes of Israel.” </a:t>
            </a:r>
          </a:p>
          <a:p>
            <a:pPr algn="ctr">
              <a:spcBef>
                <a:spcPts val="600"/>
              </a:spcBef>
            </a:pPr>
            <a:r>
              <a:rPr lang="en-US" sz="3200" dirty="0">
                <a:solidFill>
                  <a:schemeClr val="accent1">
                    <a:lumMod val="75000"/>
                  </a:schemeClr>
                </a:solidFill>
                <a:latin typeface="Avenir Next Medium" panose="020B0503020202020204" pitchFamily="34" charset="0"/>
              </a:rPr>
              <a:t>(Matthew 19:28, NASB95) </a:t>
            </a:r>
          </a:p>
        </p:txBody>
      </p:sp>
    </p:spTree>
    <p:extLst>
      <p:ext uri="{BB962C8B-B14F-4D97-AF65-F5344CB8AC3E}">
        <p14:creationId xmlns:p14="http://schemas.microsoft.com/office/powerpoint/2010/main" val="3590887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05A254C-6333-6243-806D-DDF0E865EE7D}"/>
              </a:ext>
            </a:extLst>
          </p:cNvPr>
          <p:cNvSpPr txBox="1"/>
          <p:nvPr/>
        </p:nvSpPr>
        <p:spPr>
          <a:xfrm>
            <a:off x="4445549" y="588117"/>
            <a:ext cx="6843172" cy="1446550"/>
          </a:xfrm>
          <a:prstGeom prst="rect">
            <a:avLst/>
          </a:prstGeom>
          <a:noFill/>
        </p:spPr>
        <p:txBody>
          <a:bodyPr wrap="square" rtlCol="0">
            <a:spAutoFit/>
          </a:bodyPr>
          <a:lstStyle/>
          <a:p>
            <a:pPr algn="ctr">
              <a:spcBef>
                <a:spcPts val="1200"/>
              </a:spcBef>
            </a:pPr>
            <a:r>
              <a:rPr lang="en-US" sz="4400" b="1" dirty="0">
                <a:solidFill>
                  <a:schemeClr val="accent1">
                    <a:lumMod val="75000"/>
                  </a:schemeClr>
                </a:solidFill>
                <a:latin typeface="Avenir Next" panose="020B0503020202020204" pitchFamily="34" charset="0"/>
              </a:rPr>
              <a:t>GOD PROVIDES FOR HIS REMNANT</a:t>
            </a:r>
          </a:p>
        </p:txBody>
      </p:sp>
      <p:sp>
        <p:nvSpPr>
          <p:cNvPr id="7" name="TextBox 6">
            <a:extLst>
              <a:ext uri="{FF2B5EF4-FFF2-40B4-BE49-F238E27FC236}">
                <a16:creationId xmlns:a16="http://schemas.microsoft.com/office/drawing/2014/main" id="{11876685-A561-B343-9929-2963341C0B58}"/>
              </a:ext>
            </a:extLst>
          </p:cNvPr>
          <p:cNvSpPr txBox="1"/>
          <p:nvPr/>
        </p:nvSpPr>
        <p:spPr>
          <a:xfrm>
            <a:off x="3542270" y="2099537"/>
            <a:ext cx="8649730" cy="3416320"/>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“And everyone who has left houses or brothers or sisters or father or mother or children or farms for My name’s sake, </a:t>
            </a:r>
            <a:r>
              <a:rPr lang="en-US" sz="3600" dirty="0">
                <a:solidFill>
                  <a:srgbClr val="E56936"/>
                </a:solidFill>
                <a:latin typeface="Avenir Next Medium" panose="020B0503020202020204" pitchFamily="34" charset="0"/>
              </a:rPr>
              <a:t>will receive many times as much</a:t>
            </a:r>
            <a:r>
              <a:rPr lang="en-US" sz="3600" dirty="0">
                <a:solidFill>
                  <a:schemeClr val="accent1">
                    <a:lumMod val="75000"/>
                  </a:schemeClr>
                </a:solidFill>
                <a:latin typeface="Avenir Next Medium" panose="020B0503020202020204" pitchFamily="34" charset="0"/>
              </a:rPr>
              <a:t>, and will inherit eternal life.” </a:t>
            </a:r>
          </a:p>
          <a:p>
            <a:pPr algn="ctr">
              <a:spcBef>
                <a:spcPts val="600"/>
              </a:spcBef>
            </a:pPr>
            <a:r>
              <a:rPr lang="en-US" sz="3200" dirty="0">
                <a:solidFill>
                  <a:schemeClr val="accent1">
                    <a:lumMod val="75000"/>
                  </a:schemeClr>
                </a:solidFill>
                <a:latin typeface="Avenir Next Medium" panose="020B0503020202020204" pitchFamily="34" charset="0"/>
              </a:rPr>
              <a:t>(Matthew 19:29, NASB95) </a:t>
            </a:r>
          </a:p>
        </p:txBody>
      </p:sp>
    </p:spTree>
    <p:extLst>
      <p:ext uri="{BB962C8B-B14F-4D97-AF65-F5344CB8AC3E}">
        <p14:creationId xmlns:p14="http://schemas.microsoft.com/office/powerpoint/2010/main" val="230209435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05A254C-6333-6243-806D-DDF0E865EE7D}"/>
              </a:ext>
            </a:extLst>
          </p:cNvPr>
          <p:cNvSpPr txBox="1"/>
          <p:nvPr/>
        </p:nvSpPr>
        <p:spPr>
          <a:xfrm>
            <a:off x="4445549" y="588117"/>
            <a:ext cx="6843172" cy="1446550"/>
          </a:xfrm>
          <a:prstGeom prst="rect">
            <a:avLst/>
          </a:prstGeom>
          <a:noFill/>
        </p:spPr>
        <p:txBody>
          <a:bodyPr wrap="square" rtlCol="0">
            <a:spAutoFit/>
          </a:bodyPr>
          <a:lstStyle/>
          <a:p>
            <a:pPr algn="ctr">
              <a:spcBef>
                <a:spcPts val="1200"/>
              </a:spcBef>
            </a:pPr>
            <a:r>
              <a:rPr lang="en-US" sz="4400" b="1" dirty="0">
                <a:solidFill>
                  <a:schemeClr val="accent1">
                    <a:lumMod val="75000"/>
                  </a:schemeClr>
                </a:solidFill>
                <a:latin typeface="Avenir Next" panose="020B0503020202020204" pitchFamily="34" charset="0"/>
              </a:rPr>
              <a:t>GOD PROVIDES FOR HIS REMNANT</a:t>
            </a:r>
          </a:p>
        </p:txBody>
      </p:sp>
      <p:sp>
        <p:nvSpPr>
          <p:cNvPr id="7" name="TextBox 6">
            <a:extLst>
              <a:ext uri="{FF2B5EF4-FFF2-40B4-BE49-F238E27FC236}">
                <a16:creationId xmlns:a16="http://schemas.microsoft.com/office/drawing/2014/main" id="{11876685-A561-B343-9929-2963341C0B58}"/>
              </a:ext>
            </a:extLst>
          </p:cNvPr>
          <p:cNvSpPr txBox="1"/>
          <p:nvPr/>
        </p:nvSpPr>
        <p:spPr>
          <a:xfrm>
            <a:off x="3542270" y="2099537"/>
            <a:ext cx="8649730" cy="3416320"/>
          </a:xfrm>
          <a:prstGeom prst="rect">
            <a:avLst/>
          </a:prstGeom>
          <a:noFill/>
        </p:spPr>
        <p:txBody>
          <a:bodyPr wrap="square" rtlCol="0">
            <a:spAutoFit/>
          </a:bodyPr>
          <a:lstStyle/>
          <a:p>
            <a:pPr algn="ctr"/>
            <a:r>
              <a:rPr lang="en-US" sz="3600" dirty="0">
                <a:solidFill>
                  <a:schemeClr val="accent1">
                    <a:lumMod val="75000"/>
                  </a:schemeClr>
                </a:solidFill>
                <a:latin typeface="Avenir Next Medium" panose="020B0503020202020204" pitchFamily="34" charset="0"/>
              </a:rPr>
              <a:t>“And everyone who has left houses or brothers or sisters or father or mother or children or farms for My name’s sake, will receive many times as much, and </a:t>
            </a:r>
            <a:r>
              <a:rPr lang="en-US" sz="3600" dirty="0">
                <a:solidFill>
                  <a:srgbClr val="E46938"/>
                </a:solidFill>
                <a:latin typeface="Avenir Next Medium" panose="020B0503020202020204" pitchFamily="34" charset="0"/>
              </a:rPr>
              <a:t>will inherit eternal life</a:t>
            </a:r>
            <a:r>
              <a:rPr lang="en-US" sz="3600" dirty="0">
                <a:solidFill>
                  <a:schemeClr val="accent1">
                    <a:lumMod val="75000"/>
                  </a:schemeClr>
                </a:solidFill>
                <a:latin typeface="Avenir Next Medium" panose="020B0503020202020204" pitchFamily="34" charset="0"/>
              </a:rPr>
              <a:t>.” </a:t>
            </a:r>
          </a:p>
          <a:p>
            <a:pPr algn="ctr">
              <a:spcBef>
                <a:spcPts val="600"/>
              </a:spcBef>
            </a:pPr>
            <a:r>
              <a:rPr lang="en-US" sz="3200" dirty="0">
                <a:solidFill>
                  <a:schemeClr val="accent1">
                    <a:lumMod val="75000"/>
                  </a:schemeClr>
                </a:solidFill>
                <a:latin typeface="Avenir Next Medium" panose="020B0503020202020204" pitchFamily="34" charset="0"/>
              </a:rPr>
              <a:t>(Matthew 19:29, NASB95) </a:t>
            </a:r>
          </a:p>
        </p:txBody>
      </p:sp>
    </p:spTree>
    <p:extLst>
      <p:ext uri="{BB962C8B-B14F-4D97-AF65-F5344CB8AC3E}">
        <p14:creationId xmlns:p14="http://schemas.microsoft.com/office/powerpoint/2010/main" val="645195905"/>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849</TotalTime>
  <Words>364</Words>
  <Application>Microsoft Macintosh PowerPoint</Application>
  <PresentationFormat>Widescreen</PresentationFormat>
  <Paragraphs>21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 Light</vt:lpstr>
      <vt:lpstr>Avenir Next Medium</vt:lpstr>
      <vt:lpstr>Calibri</vt:lpstr>
      <vt:lpstr>Avenir Next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6</cp:revision>
  <dcterms:created xsi:type="dcterms:W3CDTF">2022-02-09T20:47:49Z</dcterms:created>
  <dcterms:modified xsi:type="dcterms:W3CDTF">2022-03-13T12:02:05Z</dcterms:modified>
</cp:coreProperties>
</file>