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7" r:id="rId2"/>
    <p:sldId id="278" r:id="rId3"/>
    <p:sldId id="279" r:id="rId4"/>
    <p:sldId id="260" r:id="rId5"/>
    <p:sldId id="294" r:id="rId6"/>
    <p:sldId id="290" r:id="rId7"/>
    <p:sldId id="291" r:id="rId8"/>
    <p:sldId id="295" r:id="rId9"/>
    <p:sldId id="296" r:id="rId10"/>
    <p:sldId id="292" r:id="rId11"/>
    <p:sldId id="293" r:id="rId12"/>
    <p:sldId id="289" r:id="rId13"/>
    <p:sldId id="299" r:id="rId14"/>
    <p:sldId id="298" r:id="rId15"/>
    <p:sldId id="29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B9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59"/>
    <p:restoredTop sz="94595"/>
  </p:normalViewPr>
  <p:slideViewPr>
    <p:cSldViewPr snapToGrid="0" snapToObjects="1">
      <p:cViewPr varScale="1">
        <p:scale>
          <a:sx n="78" d="100"/>
          <a:sy n="78" d="100"/>
        </p:scale>
        <p:origin x="24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2CE961-8098-3040-9866-EE103444FC95}"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59C62-DD30-2342-AF94-86DCC8EECEF4}" type="slidenum">
              <a:rPr lang="en-US" smtClean="0"/>
              <a:t>‹#›</a:t>
            </a:fld>
            <a:endParaRPr lang="en-US"/>
          </a:p>
        </p:txBody>
      </p:sp>
    </p:spTree>
    <p:extLst>
      <p:ext uri="{BB962C8B-B14F-4D97-AF65-F5344CB8AC3E}">
        <p14:creationId xmlns:p14="http://schemas.microsoft.com/office/powerpoint/2010/main" val="95534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2CE961-8098-3040-9866-EE103444FC95}"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59C62-DD30-2342-AF94-86DCC8EECEF4}" type="slidenum">
              <a:rPr lang="en-US" smtClean="0"/>
              <a:t>‹#›</a:t>
            </a:fld>
            <a:endParaRPr lang="en-US"/>
          </a:p>
        </p:txBody>
      </p:sp>
    </p:spTree>
    <p:extLst>
      <p:ext uri="{BB962C8B-B14F-4D97-AF65-F5344CB8AC3E}">
        <p14:creationId xmlns:p14="http://schemas.microsoft.com/office/powerpoint/2010/main" val="1865806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2CE961-8098-3040-9866-EE103444FC95}"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59C62-DD30-2342-AF94-86DCC8EECEF4}" type="slidenum">
              <a:rPr lang="en-US" smtClean="0"/>
              <a:t>‹#›</a:t>
            </a:fld>
            <a:endParaRPr lang="en-US"/>
          </a:p>
        </p:txBody>
      </p:sp>
    </p:spTree>
    <p:extLst>
      <p:ext uri="{BB962C8B-B14F-4D97-AF65-F5344CB8AC3E}">
        <p14:creationId xmlns:p14="http://schemas.microsoft.com/office/powerpoint/2010/main" val="4010145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2CE961-8098-3040-9866-EE103444FC95}"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59C62-DD30-2342-AF94-86DCC8EECEF4}" type="slidenum">
              <a:rPr lang="en-US" smtClean="0"/>
              <a:t>‹#›</a:t>
            </a:fld>
            <a:endParaRPr lang="en-US"/>
          </a:p>
        </p:txBody>
      </p:sp>
    </p:spTree>
    <p:extLst>
      <p:ext uri="{BB962C8B-B14F-4D97-AF65-F5344CB8AC3E}">
        <p14:creationId xmlns:p14="http://schemas.microsoft.com/office/powerpoint/2010/main" val="2283749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2CE961-8098-3040-9866-EE103444FC95}"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59C62-DD30-2342-AF94-86DCC8EECEF4}" type="slidenum">
              <a:rPr lang="en-US" smtClean="0"/>
              <a:t>‹#›</a:t>
            </a:fld>
            <a:endParaRPr lang="en-US"/>
          </a:p>
        </p:txBody>
      </p:sp>
    </p:spTree>
    <p:extLst>
      <p:ext uri="{BB962C8B-B14F-4D97-AF65-F5344CB8AC3E}">
        <p14:creationId xmlns:p14="http://schemas.microsoft.com/office/powerpoint/2010/main" val="397692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2CE961-8098-3040-9866-EE103444FC95}" type="datetimeFigureOut">
              <a:rPr lang="en-US" smtClean="0"/>
              <a:t>3/27/22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059C62-DD30-2342-AF94-86DCC8EECEF4}" type="slidenum">
              <a:rPr lang="en-US" smtClean="0"/>
              <a:t>‹#›</a:t>
            </a:fld>
            <a:endParaRPr lang="en-US"/>
          </a:p>
        </p:txBody>
      </p:sp>
    </p:spTree>
    <p:extLst>
      <p:ext uri="{BB962C8B-B14F-4D97-AF65-F5344CB8AC3E}">
        <p14:creationId xmlns:p14="http://schemas.microsoft.com/office/powerpoint/2010/main" val="2060374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2CE961-8098-3040-9866-EE103444FC95}" type="datetimeFigureOut">
              <a:rPr lang="en-US" smtClean="0"/>
              <a:t>3/27/22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059C62-DD30-2342-AF94-86DCC8EECEF4}" type="slidenum">
              <a:rPr lang="en-US" smtClean="0"/>
              <a:t>‹#›</a:t>
            </a:fld>
            <a:endParaRPr lang="en-US"/>
          </a:p>
        </p:txBody>
      </p:sp>
    </p:spTree>
    <p:extLst>
      <p:ext uri="{BB962C8B-B14F-4D97-AF65-F5344CB8AC3E}">
        <p14:creationId xmlns:p14="http://schemas.microsoft.com/office/powerpoint/2010/main" val="85487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2CE961-8098-3040-9866-EE103444FC95}" type="datetimeFigureOut">
              <a:rPr lang="en-US" smtClean="0"/>
              <a:t>3/27/22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059C62-DD30-2342-AF94-86DCC8EECEF4}" type="slidenum">
              <a:rPr lang="en-US" smtClean="0"/>
              <a:t>‹#›</a:t>
            </a:fld>
            <a:endParaRPr lang="en-US"/>
          </a:p>
        </p:txBody>
      </p:sp>
    </p:spTree>
    <p:extLst>
      <p:ext uri="{BB962C8B-B14F-4D97-AF65-F5344CB8AC3E}">
        <p14:creationId xmlns:p14="http://schemas.microsoft.com/office/powerpoint/2010/main" val="3131001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2CE961-8098-3040-9866-EE103444FC95}" type="datetimeFigureOut">
              <a:rPr lang="en-US" smtClean="0"/>
              <a:t>3/27/22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059C62-DD30-2342-AF94-86DCC8EECEF4}" type="slidenum">
              <a:rPr lang="en-US" smtClean="0"/>
              <a:t>‹#›</a:t>
            </a:fld>
            <a:endParaRPr lang="en-US"/>
          </a:p>
        </p:txBody>
      </p:sp>
    </p:spTree>
    <p:extLst>
      <p:ext uri="{BB962C8B-B14F-4D97-AF65-F5344CB8AC3E}">
        <p14:creationId xmlns:p14="http://schemas.microsoft.com/office/powerpoint/2010/main" val="694050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2CE961-8098-3040-9866-EE103444FC95}" type="datetimeFigureOut">
              <a:rPr lang="en-US" smtClean="0"/>
              <a:t>3/27/22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059C62-DD30-2342-AF94-86DCC8EECEF4}" type="slidenum">
              <a:rPr lang="en-US" smtClean="0"/>
              <a:t>‹#›</a:t>
            </a:fld>
            <a:endParaRPr lang="en-US"/>
          </a:p>
        </p:txBody>
      </p:sp>
    </p:spTree>
    <p:extLst>
      <p:ext uri="{BB962C8B-B14F-4D97-AF65-F5344CB8AC3E}">
        <p14:creationId xmlns:p14="http://schemas.microsoft.com/office/powerpoint/2010/main" val="3042856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2CE961-8098-3040-9866-EE103444FC95}" type="datetimeFigureOut">
              <a:rPr lang="en-US" smtClean="0"/>
              <a:t>3/27/22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059C62-DD30-2342-AF94-86DCC8EECEF4}" type="slidenum">
              <a:rPr lang="en-US" smtClean="0"/>
              <a:t>‹#›</a:t>
            </a:fld>
            <a:endParaRPr lang="en-US"/>
          </a:p>
        </p:txBody>
      </p:sp>
    </p:spTree>
    <p:extLst>
      <p:ext uri="{BB962C8B-B14F-4D97-AF65-F5344CB8AC3E}">
        <p14:creationId xmlns:p14="http://schemas.microsoft.com/office/powerpoint/2010/main" val="2155653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CE961-8098-3040-9866-EE103444FC95}" type="datetimeFigureOut">
              <a:rPr lang="en-US" smtClean="0"/>
              <a:t>3/27/22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59C62-DD30-2342-AF94-86DCC8EECEF4}" type="slidenum">
              <a:rPr lang="en-US" smtClean="0"/>
              <a:t>‹#›</a:t>
            </a:fld>
            <a:endParaRPr lang="en-US"/>
          </a:p>
        </p:txBody>
      </p:sp>
    </p:spTree>
    <p:extLst>
      <p:ext uri="{BB962C8B-B14F-4D97-AF65-F5344CB8AC3E}">
        <p14:creationId xmlns:p14="http://schemas.microsoft.com/office/powerpoint/2010/main" val="237393307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2A73ED6-5A19-C947-8993-4741CA7C2DA8}"/>
              </a:ext>
            </a:extLst>
          </p:cNvPr>
          <p:cNvPicPr>
            <a:picLocks noChangeAspect="1"/>
          </p:cNvPicPr>
          <p:nvPr/>
        </p:nvPicPr>
        <p:blipFill>
          <a:blip r:embed="rId2"/>
          <a:stretch>
            <a:fillRect/>
          </a:stretch>
        </p:blipFill>
        <p:spPr>
          <a:xfrm>
            <a:off x="1408545" y="0"/>
            <a:ext cx="9374909" cy="5273386"/>
          </a:xfrm>
          <a:prstGeom prst="rect">
            <a:avLst/>
          </a:prstGeom>
        </p:spPr>
      </p:pic>
      <p:sp>
        <p:nvSpPr>
          <p:cNvPr id="4" name="TextBox 3">
            <a:extLst>
              <a:ext uri="{FF2B5EF4-FFF2-40B4-BE49-F238E27FC236}">
                <a16:creationId xmlns:a16="http://schemas.microsoft.com/office/drawing/2014/main" id="{15B24666-44EE-2E4B-95FB-89395DC6E292}"/>
              </a:ext>
            </a:extLst>
          </p:cNvPr>
          <p:cNvSpPr txBox="1"/>
          <p:nvPr/>
        </p:nvSpPr>
        <p:spPr>
          <a:xfrm>
            <a:off x="129309" y="5273386"/>
            <a:ext cx="11924146" cy="1261884"/>
          </a:xfrm>
          <a:prstGeom prst="rect">
            <a:avLst/>
          </a:prstGeom>
          <a:noFill/>
        </p:spPr>
        <p:txBody>
          <a:bodyPr wrap="square" rtlCol="0">
            <a:spAutoFit/>
          </a:bodyPr>
          <a:lstStyle/>
          <a:p>
            <a:pPr algn="ctr"/>
            <a:r>
              <a:rPr lang="en-US" sz="3600" b="1" dirty="0">
                <a:latin typeface="Century" panose="02040604050505020304" pitchFamily="18" charset="0"/>
              </a:rPr>
              <a:t>download lessons at</a:t>
            </a:r>
          </a:p>
          <a:p>
            <a:pPr algn="ctr"/>
            <a:r>
              <a:rPr lang="en-US" sz="4000" b="1" dirty="0">
                <a:latin typeface="Century" panose="02040604050505020304" pitchFamily="18" charset="0"/>
              </a:rPr>
              <a:t> </a:t>
            </a:r>
            <a:r>
              <a:rPr lang="en-US" sz="4000" b="1" dirty="0" err="1">
                <a:latin typeface="Century" panose="02040604050505020304" pitchFamily="18" charset="0"/>
              </a:rPr>
              <a:t>www.builtbyhim.com</a:t>
            </a:r>
            <a:endParaRPr lang="en-US" sz="4000" b="1" dirty="0">
              <a:latin typeface="Century" panose="02040604050505020304" pitchFamily="18" charset="0"/>
            </a:endParaRPr>
          </a:p>
        </p:txBody>
      </p:sp>
    </p:spTree>
    <p:extLst>
      <p:ext uri="{BB962C8B-B14F-4D97-AF65-F5344CB8AC3E}">
        <p14:creationId xmlns:p14="http://schemas.microsoft.com/office/powerpoint/2010/main" val="289689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Ahab’s legacy in Judah</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pic>
        <p:nvPicPr>
          <p:cNvPr id="5" name="Picture 4" descr="Graphical user interface, text, calendar&#10;&#10;Description automatically generated">
            <a:extLst>
              <a:ext uri="{FF2B5EF4-FFF2-40B4-BE49-F238E27FC236}">
                <a16:creationId xmlns:a16="http://schemas.microsoft.com/office/drawing/2014/main" id="{750B189E-5BB1-3340-990E-006C4BC42F71}"/>
              </a:ext>
            </a:extLst>
          </p:cNvPr>
          <p:cNvPicPr>
            <a:picLocks noChangeAspect="1"/>
          </p:cNvPicPr>
          <p:nvPr/>
        </p:nvPicPr>
        <p:blipFill rotWithShape="1">
          <a:blip r:embed="rId3"/>
          <a:srcRect t="21533" b="57647"/>
          <a:stretch/>
        </p:blipFill>
        <p:spPr>
          <a:xfrm>
            <a:off x="616108" y="1560195"/>
            <a:ext cx="7318018" cy="3423285"/>
          </a:xfrm>
          <a:prstGeom prst="rect">
            <a:avLst/>
          </a:prstGeom>
        </p:spPr>
      </p:pic>
      <p:sp>
        <p:nvSpPr>
          <p:cNvPr id="3" name="Right Arrow 2">
            <a:extLst>
              <a:ext uri="{FF2B5EF4-FFF2-40B4-BE49-F238E27FC236}">
                <a16:creationId xmlns:a16="http://schemas.microsoft.com/office/drawing/2014/main" id="{56BBC803-E89E-034D-9E2F-636A3E1ED853}"/>
              </a:ext>
            </a:extLst>
          </p:cNvPr>
          <p:cNvSpPr/>
          <p:nvPr/>
        </p:nvSpPr>
        <p:spPr>
          <a:xfrm>
            <a:off x="4067948" y="4043363"/>
            <a:ext cx="414337" cy="21431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715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Ahab’s legacy in Judah</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pic>
        <p:nvPicPr>
          <p:cNvPr id="5" name="Picture 4" descr="Graphical user interface, text, calendar&#10;&#10;Description automatically generated">
            <a:extLst>
              <a:ext uri="{FF2B5EF4-FFF2-40B4-BE49-F238E27FC236}">
                <a16:creationId xmlns:a16="http://schemas.microsoft.com/office/drawing/2014/main" id="{750B189E-5BB1-3340-990E-006C4BC42F71}"/>
              </a:ext>
            </a:extLst>
          </p:cNvPr>
          <p:cNvPicPr>
            <a:picLocks noChangeAspect="1"/>
          </p:cNvPicPr>
          <p:nvPr/>
        </p:nvPicPr>
        <p:blipFill rotWithShape="1">
          <a:blip r:embed="rId3"/>
          <a:srcRect t="21533" b="57647"/>
          <a:stretch/>
        </p:blipFill>
        <p:spPr>
          <a:xfrm>
            <a:off x="616108" y="1560195"/>
            <a:ext cx="7318018" cy="3423285"/>
          </a:xfrm>
          <a:prstGeom prst="rect">
            <a:avLst/>
          </a:prstGeom>
        </p:spPr>
      </p:pic>
      <p:sp>
        <p:nvSpPr>
          <p:cNvPr id="3" name="Right Arrow 2">
            <a:extLst>
              <a:ext uri="{FF2B5EF4-FFF2-40B4-BE49-F238E27FC236}">
                <a16:creationId xmlns:a16="http://schemas.microsoft.com/office/drawing/2014/main" id="{56BBC803-E89E-034D-9E2F-636A3E1ED853}"/>
              </a:ext>
            </a:extLst>
          </p:cNvPr>
          <p:cNvSpPr/>
          <p:nvPr/>
        </p:nvSpPr>
        <p:spPr>
          <a:xfrm>
            <a:off x="4067948" y="4613093"/>
            <a:ext cx="414337" cy="21431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182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God Still Reigns!</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sp>
        <p:nvSpPr>
          <p:cNvPr id="2" name="TextBox 1">
            <a:extLst>
              <a:ext uri="{FF2B5EF4-FFF2-40B4-BE49-F238E27FC236}">
                <a16:creationId xmlns:a16="http://schemas.microsoft.com/office/drawing/2014/main" id="{0E231887-308A-974E-96D9-8A38903A7A02}"/>
              </a:ext>
            </a:extLst>
          </p:cNvPr>
          <p:cNvSpPr txBox="1"/>
          <p:nvPr/>
        </p:nvSpPr>
        <p:spPr>
          <a:xfrm>
            <a:off x="115420" y="2147415"/>
            <a:ext cx="11961159" cy="1354217"/>
          </a:xfrm>
          <a:prstGeom prst="rect">
            <a:avLst/>
          </a:prstGeom>
          <a:noFill/>
        </p:spPr>
        <p:txBody>
          <a:bodyPr wrap="square" rtlCol="0">
            <a:spAutoFit/>
          </a:bodyPr>
          <a:lstStyle/>
          <a:p>
            <a:pPr marL="514350" indent="-514350">
              <a:spcAft>
                <a:spcPts val="1200"/>
              </a:spcAft>
              <a:buFont typeface="+mj-lt"/>
              <a:buAutoNum type="arabicPeriod"/>
            </a:pPr>
            <a:r>
              <a:rPr lang="en-US" sz="3600" dirty="0">
                <a:latin typeface="Century" panose="02040604050505020304" pitchFamily="18" charset="0"/>
              </a:rPr>
              <a:t>Seen in conflict with Moab (2Kings 3)</a:t>
            </a:r>
          </a:p>
          <a:p>
            <a:pPr marL="514350" indent="-514350">
              <a:spcAft>
                <a:spcPts val="1200"/>
              </a:spcAft>
              <a:buFont typeface="+mj-lt"/>
              <a:buAutoNum type="arabicPeriod"/>
            </a:pPr>
            <a:r>
              <a:rPr lang="en-US" sz="3600" dirty="0">
                <a:latin typeface="Century" panose="02040604050505020304" pitchFamily="18" charset="0"/>
              </a:rPr>
              <a:t>Seen in conflict with Aram (2Kings 5,6-7, 8)</a:t>
            </a:r>
          </a:p>
        </p:txBody>
      </p:sp>
    </p:spTree>
    <p:extLst>
      <p:ext uri="{BB962C8B-B14F-4D97-AF65-F5344CB8AC3E}">
        <p14:creationId xmlns:p14="http://schemas.microsoft.com/office/powerpoint/2010/main" val="250789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God Still Reigns!</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pic>
        <p:nvPicPr>
          <p:cNvPr id="2" name="Picture 1">
            <a:extLst>
              <a:ext uri="{FF2B5EF4-FFF2-40B4-BE49-F238E27FC236}">
                <a16:creationId xmlns:a16="http://schemas.microsoft.com/office/drawing/2014/main" id="{8337661D-D8FA-E044-9366-A831804AE107}"/>
              </a:ext>
            </a:extLst>
          </p:cNvPr>
          <p:cNvPicPr>
            <a:picLocks noChangeAspect="1"/>
          </p:cNvPicPr>
          <p:nvPr/>
        </p:nvPicPr>
        <p:blipFill>
          <a:blip r:embed="rId3"/>
          <a:stretch>
            <a:fillRect/>
          </a:stretch>
        </p:blipFill>
        <p:spPr>
          <a:xfrm>
            <a:off x="337790" y="163092"/>
            <a:ext cx="8092226" cy="5228343"/>
          </a:xfrm>
          <a:prstGeom prst="rect">
            <a:avLst/>
          </a:prstGeom>
        </p:spPr>
      </p:pic>
    </p:spTree>
    <p:extLst>
      <p:ext uri="{BB962C8B-B14F-4D97-AF65-F5344CB8AC3E}">
        <p14:creationId xmlns:p14="http://schemas.microsoft.com/office/powerpoint/2010/main" val="323560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God Still Reigns!</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sp>
        <p:nvSpPr>
          <p:cNvPr id="2" name="TextBox 1">
            <a:extLst>
              <a:ext uri="{FF2B5EF4-FFF2-40B4-BE49-F238E27FC236}">
                <a16:creationId xmlns:a16="http://schemas.microsoft.com/office/drawing/2014/main" id="{0E231887-308A-974E-96D9-8A38903A7A02}"/>
              </a:ext>
            </a:extLst>
          </p:cNvPr>
          <p:cNvSpPr txBox="1"/>
          <p:nvPr/>
        </p:nvSpPr>
        <p:spPr>
          <a:xfrm>
            <a:off x="115420" y="2147415"/>
            <a:ext cx="11961159" cy="2062103"/>
          </a:xfrm>
          <a:prstGeom prst="rect">
            <a:avLst/>
          </a:prstGeom>
          <a:noFill/>
        </p:spPr>
        <p:txBody>
          <a:bodyPr wrap="square" rtlCol="0">
            <a:spAutoFit/>
          </a:bodyPr>
          <a:lstStyle/>
          <a:p>
            <a:pPr marL="514350" indent="-514350">
              <a:spcAft>
                <a:spcPts val="1200"/>
              </a:spcAft>
              <a:buFont typeface="+mj-lt"/>
              <a:buAutoNum type="arabicPeriod"/>
            </a:pPr>
            <a:r>
              <a:rPr lang="en-US" sz="3600" dirty="0">
                <a:latin typeface="Century" panose="02040604050505020304" pitchFamily="18" charset="0"/>
              </a:rPr>
              <a:t>Seen in conflict with Moab (2Kings 3)</a:t>
            </a:r>
          </a:p>
          <a:p>
            <a:pPr marL="514350" indent="-514350">
              <a:spcAft>
                <a:spcPts val="1200"/>
              </a:spcAft>
              <a:buFont typeface="+mj-lt"/>
              <a:buAutoNum type="arabicPeriod"/>
            </a:pPr>
            <a:r>
              <a:rPr lang="en-US" sz="3600" dirty="0">
                <a:latin typeface="Century" panose="02040604050505020304" pitchFamily="18" charset="0"/>
              </a:rPr>
              <a:t>Seen in conflict with Aram (2Kings 5,6-7, 8)</a:t>
            </a:r>
          </a:p>
          <a:p>
            <a:pPr marL="514350" indent="-514350">
              <a:spcAft>
                <a:spcPts val="1200"/>
              </a:spcAft>
              <a:buFont typeface="+mj-lt"/>
              <a:buAutoNum type="arabicPeriod"/>
            </a:pPr>
            <a:r>
              <a:rPr lang="en-US" sz="3600" dirty="0">
                <a:latin typeface="Century" panose="02040604050505020304" pitchFamily="18" charset="0"/>
              </a:rPr>
              <a:t>Seen in conflict with Edom (Obadiah)</a:t>
            </a:r>
          </a:p>
        </p:txBody>
      </p:sp>
    </p:spTree>
    <p:extLst>
      <p:ext uri="{BB962C8B-B14F-4D97-AF65-F5344CB8AC3E}">
        <p14:creationId xmlns:p14="http://schemas.microsoft.com/office/powerpoint/2010/main" val="271540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God Still Reigns!</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sp>
        <p:nvSpPr>
          <p:cNvPr id="2" name="TextBox 1">
            <a:extLst>
              <a:ext uri="{FF2B5EF4-FFF2-40B4-BE49-F238E27FC236}">
                <a16:creationId xmlns:a16="http://schemas.microsoft.com/office/drawing/2014/main" id="{0E231887-308A-974E-96D9-8A38903A7A02}"/>
              </a:ext>
            </a:extLst>
          </p:cNvPr>
          <p:cNvSpPr txBox="1"/>
          <p:nvPr/>
        </p:nvSpPr>
        <p:spPr>
          <a:xfrm>
            <a:off x="115420" y="1843104"/>
            <a:ext cx="11961159" cy="2769989"/>
          </a:xfrm>
          <a:prstGeom prst="rect">
            <a:avLst/>
          </a:prstGeom>
          <a:noFill/>
        </p:spPr>
        <p:txBody>
          <a:bodyPr wrap="square" rtlCol="0">
            <a:spAutoFit/>
          </a:bodyPr>
          <a:lstStyle/>
          <a:p>
            <a:pPr>
              <a:spcAft>
                <a:spcPts val="1200"/>
              </a:spcAft>
            </a:pPr>
            <a:r>
              <a:rPr lang="en-US" sz="3600" dirty="0">
                <a:latin typeface="Century" panose="02040604050505020304" pitchFamily="18" charset="0"/>
              </a:rPr>
              <a:t>Obadiah 21 (NASB95) </a:t>
            </a:r>
          </a:p>
          <a:p>
            <a:pPr>
              <a:spcAft>
                <a:spcPts val="1200"/>
              </a:spcAft>
            </a:pPr>
            <a:r>
              <a:rPr lang="en-US" sz="3600" baseline="30000" dirty="0">
                <a:latin typeface="Century" panose="02040604050505020304" pitchFamily="18" charset="0"/>
              </a:rPr>
              <a:t>21</a:t>
            </a:r>
            <a:r>
              <a:rPr lang="en-US" sz="3600" dirty="0">
                <a:latin typeface="Century" panose="02040604050505020304" pitchFamily="18" charset="0"/>
              </a:rPr>
              <a:t> The deliverers will ascend Mount Zion </a:t>
            </a:r>
          </a:p>
          <a:p>
            <a:pPr>
              <a:spcAft>
                <a:spcPts val="1200"/>
              </a:spcAft>
            </a:pPr>
            <a:r>
              <a:rPr lang="en-US" sz="3600" dirty="0">
                <a:latin typeface="Century" panose="02040604050505020304" pitchFamily="18" charset="0"/>
              </a:rPr>
              <a:t>To judge the mountain of Esau, </a:t>
            </a:r>
          </a:p>
          <a:p>
            <a:pPr>
              <a:spcAft>
                <a:spcPts val="1200"/>
              </a:spcAft>
            </a:pPr>
            <a:r>
              <a:rPr lang="en-US" sz="3600" dirty="0">
                <a:latin typeface="Century" panose="02040604050505020304" pitchFamily="18" charset="0"/>
              </a:rPr>
              <a:t>And the kingdom will be the Lord’s. </a:t>
            </a:r>
          </a:p>
        </p:txBody>
      </p:sp>
    </p:spTree>
    <p:extLst>
      <p:ext uri="{BB962C8B-B14F-4D97-AF65-F5344CB8AC3E}">
        <p14:creationId xmlns:p14="http://schemas.microsoft.com/office/powerpoint/2010/main" val="358502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AC2DA-29E8-A148-8B38-7F1707485921}"/>
              </a:ext>
            </a:extLst>
          </p:cNvPr>
          <p:cNvSpPr txBox="1"/>
          <p:nvPr/>
        </p:nvSpPr>
        <p:spPr>
          <a:xfrm>
            <a:off x="292100" y="1720840"/>
            <a:ext cx="11607800" cy="3416320"/>
          </a:xfrm>
          <a:prstGeom prst="rect">
            <a:avLst/>
          </a:prstGeom>
          <a:noFill/>
        </p:spPr>
        <p:txBody>
          <a:bodyPr wrap="square" rtlCol="0">
            <a:spAutoFit/>
          </a:bodyPr>
          <a:lstStyle/>
          <a:p>
            <a:r>
              <a:rPr lang="en-US" sz="3600" dirty="0">
                <a:latin typeface="Trajan Pro" panose="02020502050506020301" pitchFamily="18" charset="0"/>
              </a:rPr>
              <a:t>“He did evil in the sight of the Lord and walked in the way of his father and in the way of his mother and in the way of Jeroboam the son of </a:t>
            </a:r>
            <a:r>
              <a:rPr lang="en-US" sz="3600" dirty="0" err="1">
                <a:latin typeface="Trajan Pro" panose="02020502050506020301" pitchFamily="18" charset="0"/>
              </a:rPr>
              <a:t>Nebat</a:t>
            </a:r>
            <a:r>
              <a:rPr lang="en-US" sz="3600" dirty="0">
                <a:latin typeface="Trajan Pro" panose="02020502050506020301" pitchFamily="18" charset="0"/>
              </a:rPr>
              <a:t>, who caused Israel to sin.” </a:t>
            </a:r>
          </a:p>
          <a:p>
            <a:pPr algn="r"/>
            <a:r>
              <a:rPr lang="en-US" sz="3200" dirty="0">
                <a:latin typeface="Trajan Pro" panose="02020502050506020301" pitchFamily="18" charset="0"/>
              </a:rPr>
              <a:t>(1 Kings 22:52, NASB95) </a:t>
            </a:r>
          </a:p>
        </p:txBody>
      </p:sp>
    </p:spTree>
    <p:extLst>
      <p:ext uri="{BB962C8B-B14F-4D97-AF65-F5344CB8AC3E}">
        <p14:creationId xmlns:p14="http://schemas.microsoft.com/office/powerpoint/2010/main" val="336339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AC2DA-29E8-A148-8B38-7F1707485921}"/>
              </a:ext>
            </a:extLst>
          </p:cNvPr>
          <p:cNvSpPr txBox="1"/>
          <p:nvPr/>
        </p:nvSpPr>
        <p:spPr>
          <a:xfrm>
            <a:off x="292100" y="2305615"/>
            <a:ext cx="11607800" cy="2862322"/>
          </a:xfrm>
          <a:prstGeom prst="rect">
            <a:avLst/>
          </a:prstGeom>
          <a:noFill/>
        </p:spPr>
        <p:txBody>
          <a:bodyPr wrap="square" rtlCol="0">
            <a:spAutoFit/>
          </a:bodyPr>
          <a:lstStyle/>
          <a:p>
            <a:r>
              <a:rPr lang="en-US" sz="3600" dirty="0">
                <a:latin typeface="Trajan Pro" panose="02020502050506020301" pitchFamily="18" charset="0"/>
              </a:rPr>
              <a:t>“He walked in the way of the kings of Israel, just as the house of Ahab did (for Ahab’s daughter was his wife), and he did evil in the sight of the Lord.” </a:t>
            </a:r>
          </a:p>
          <a:p>
            <a:pPr algn="r"/>
            <a:r>
              <a:rPr lang="en-US" sz="3200" dirty="0">
                <a:latin typeface="Trajan Pro" panose="02020502050506020301" pitchFamily="18" charset="0"/>
              </a:rPr>
              <a:t>(2 Chronicles 21:6, NASB95) </a:t>
            </a:r>
          </a:p>
        </p:txBody>
      </p:sp>
    </p:spTree>
    <p:extLst>
      <p:ext uri="{BB962C8B-B14F-4D97-AF65-F5344CB8AC3E}">
        <p14:creationId xmlns:p14="http://schemas.microsoft.com/office/powerpoint/2010/main" val="185753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Ahab’s legacy</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pic>
        <p:nvPicPr>
          <p:cNvPr id="5" name="Picture 4" descr="Graphical user interface, text, calendar&#10;&#10;Description automatically generated">
            <a:extLst>
              <a:ext uri="{FF2B5EF4-FFF2-40B4-BE49-F238E27FC236}">
                <a16:creationId xmlns:a16="http://schemas.microsoft.com/office/drawing/2014/main" id="{750B189E-5BB1-3340-990E-006C4BC42F71}"/>
              </a:ext>
            </a:extLst>
          </p:cNvPr>
          <p:cNvPicPr>
            <a:picLocks noChangeAspect="1"/>
          </p:cNvPicPr>
          <p:nvPr/>
        </p:nvPicPr>
        <p:blipFill rotWithShape="1">
          <a:blip r:embed="rId3"/>
          <a:srcRect t="21533" b="57647"/>
          <a:stretch/>
        </p:blipFill>
        <p:spPr>
          <a:xfrm>
            <a:off x="616108" y="1560195"/>
            <a:ext cx="7318018" cy="3423285"/>
          </a:xfrm>
          <a:prstGeom prst="rect">
            <a:avLst/>
          </a:prstGeom>
        </p:spPr>
      </p:pic>
    </p:spTree>
    <p:extLst>
      <p:ext uri="{BB962C8B-B14F-4D97-AF65-F5344CB8AC3E}">
        <p14:creationId xmlns:p14="http://schemas.microsoft.com/office/powerpoint/2010/main" val="375779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Ahab’s legacy in Israel</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pic>
        <p:nvPicPr>
          <p:cNvPr id="5" name="Picture 4" descr="Graphical user interface, text, calendar&#10;&#10;Description automatically generated">
            <a:extLst>
              <a:ext uri="{FF2B5EF4-FFF2-40B4-BE49-F238E27FC236}">
                <a16:creationId xmlns:a16="http://schemas.microsoft.com/office/drawing/2014/main" id="{750B189E-5BB1-3340-990E-006C4BC42F71}"/>
              </a:ext>
            </a:extLst>
          </p:cNvPr>
          <p:cNvPicPr>
            <a:picLocks noChangeAspect="1"/>
          </p:cNvPicPr>
          <p:nvPr/>
        </p:nvPicPr>
        <p:blipFill rotWithShape="1">
          <a:blip r:embed="rId3"/>
          <a:srcRect t="21533" b="57647"/>
          <a:stretch/>
        </p:blipFill>
        <p:spPr>
          <a:xfrm>
            <a:off x="616108" y="1560195"/>
            <a:ext cx="7318018" cy="3423285"/>
          </a:xfrm>
          <a:prstGeom prst="rect">
            <a:avLst/>
          </a:prstGeom>
        </p:spPr>
      </p:pic>
      <p:sp>
        <p:nvSpPr>
          <p:cNvPr id="3" name="Right Arrow 2">
            <a:extLst>
              <a:ext uri="{FF2B5EF4-FFF2-40B4-BE49-F238E27FC236}">
                <a16:creationId xmlns:a16="http://schemas.microsoft.com/office/drawing/2014/main" id="{56BBC803-E89E-034D-9E2F-636A3E1ED853}"/>
              </a:ext>
            </a:extLst>
          </p:cNvPr>
          <p:cNvSpPr/>
          <p:nvPr/>
        </p:nvSpPr>
        <p:spPr>
          <a:xfrm>
            <a:off x="408939" y="2928938"/>
            <a:ext cx="414337" cy="21431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57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Ahab’s legacy in Israel</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pic>
        <p:nvPicPr>
          <p:cNvPr id="5" name="Picture 4" descr="Graphical user interface, text, calendar&#10;&#10;Description automatically generated">
            <a:extLst>
              <a:ext uri="{FF2B5EF4-FFF2-40B4-BE49-F238E27FC236}">
                <a16:creationId xmlns:a16="http://schemas.microsoft.com/office/drawing/2014/main" id="{750B189E-5BB1-3340-990E-006C4BC42F71}"/>
              </a:ext>
            </a:extLst>
          </p:cNvPr>
          <p:cNvPicPr>
            <a:picLocks noChangeAspect="1"/>
          </p:cNvPicPr>
          <p:nvPr/>
        </p:nvPicPr>
        <p:blipFill rotWithShape="1">
          <a:blip r:embed="rId3"/>
          <a:srcRect t="21533" b="57647"/>
          <a:stretch/>
        </p:blipFill>
        <p:spPr>
          <a:xfrm>
            <a:off x="616108" y="1560195"/>
            <a:ext cx="7318018" cy="3423285"/>
          </a:xfrm>
          <a:prstGeom prst="rect">
            <a:avLst/>
          </a:prstGeom>
        </p:spPr>
      </p:pic>
      <p:sp>
        <p:nvSpPr>
          <p:cNvPr id="3" name="Right Arrow 2">
            <a:extLst>
              <a:ext uri="{FF2B5EF4-FFF2-40B4-BE49-F238E27FC236}">
                <a16:creationId xmlns:a16="http://schemas.microsoft.com/office/drawing/2014/main" id="{56BBC803-E89E-034D-9E2F-636A3E1ED853}"/>
              </a:ext>
            </a:extLst>
          </p:cNvPr>
          <p:cNvSpPr/>
          <p:nvPr/>
        </p:nvSpPr>
        <p:spPr>
          <a:xfrm>
            <a:off x="408939" y="3429000"/>
            <a:ext cx="414337" cy="21431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748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Ahab’s legacy in Judah</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pic>
        <p:nvPicPr>
          <p:cNvPr id="5" name="Picture 4" descr="Graphical user interface, text, calendar&#10;&#10;Description automatically generated">
            <a:extLst>
              <a:ext uri="{FF2B5EF4-FFF2-40B4-BE49-F238E27FC236}">
                <a16:creationId xmlns:a16="http://schemas.microsoft.com/office/drawing/2014/main" id="{750B189E-5BB1-3340-990E-006C4BC42F71}"/>
              </a:ext>
            </a:extLst>
          </p:cNvPr>
          <p:cNvPicPr>
            <a:picLocks noChangeAspect="1"/>
          </p:cNvPicPr>
          <p:nvPr/>
        </p:nvPicPr>
        <p:blipFill rotWithShape="1">
          <a:blip r:embed="rId3"/>
          <a:srcRect t="21533" b="57647"/>
          <a:stretch/>
        </p:blipFill>
        <p:spPr>
          <a:xfrm>
            <a:off x="616108" y="1560195"/>
            <a:ext cx="7318018" cy="3423285"/>
          </a:xfrm>
          <a:prstGeom prst="rect">
            <a:avLst/>
          </a:prstGeom>
        </p:spPr>
      </p:pic>
      <p:sp>
        <p:nvSpPr>
          <p:cNvPr id="3" name="Right Arrow 2">
            <a:extLst>
              <a:ext uri="{FF2B5EF4-FFF2-40B4-BE49-F238E27FC236}">
                <a16:creationId xmlns:a16="http://schemas.microsoft.com/office/drawing/2014/main" id="{56BBC803-E89E-034D-9E2F-636A3E1ED853}"/>
              </a:ext>
            </a:extLst>
          </p:cNvPr>
          <p:cNvSpPr/>
          <p:nvPr/>
        </p:nvSpPr>
        <p:spPr>
          <a:xfrm>
            <a:off x="4067948" y="3429000"/>
            <a:ext cx="414337" cy="21431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057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Ahab’s legacy in Judah</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pic>
        <p:nvPicPr>
          <p:cNvPr id="6" name="Picture 5" descr="Map&#10;&#10;Description automatically generated">
            <a:extLst>
              <a:ext uri="{FF2B5EF4-FFF2-40B4-BE49-F238E27FC236}">
                <a16:creationId xmlns:a16="http://schemas.microsoft.com/office/drawing/2014/main" id="{3C32EFF9-9E12-4947-ACEE-8DC9B0BB945B}"/>
              </a:ext>
            </a:extLst>
          </p:cNvPr>
          <p:cNvPicPr>
            <a:picLocks noChangeAspect="1"/>
          </p:cNvPicPr>
          <p:nvPr/>
        </p:nvPicPr>
        <p:blipFill>
          <a:blip r:embed="rId3"/>
          <a:stretch>
            <a:fillRect/>
          </a:stretch>
        </p:blipFill>
        <p:spPr>
          <a:xfrm>
            <a:off x="1622144" y="282068"/>
            <a:ext cx="6775530" cy="5400675"/>
          </a:xfrm>
          <a:prstGeom prst="rect">
            <a:avLst/>
          </a:prstGeom>
        </p:spPr>
      </p:pic>
    </p:spTree>
    <p:extLst>
      <p:ext uri="{BB962C8B-B14F-4D97-AF65-F5344CB8AC3E}">
        <p14:creationId xmlns:p14="http://schemas.microsoft.com/office/powerpoint/2010/main" val="24032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80EBB-6315-7446-8714-8BE31E263A03}"/>
              </a:ext>
            </a:extLst>
          </p:cNvPr>
          <p:cNvSpPr txBox="1"/>
          <p:nvPr/>
        </p:nvSpPr>
        <p:spPr>
          <a:xfrm>
            <a:off x="0" y="5868046"/>
            <a:ext cx="9601200" cy="707886"/>
          </a:xfrm>
          <a:prstGeom prst="rect">
            <a:avLst/>
          </a:prstGeom>
          <a:noFill/>
        </p:spPr>
        <p:txBody>
          <a:bodyPr wrap="square" rtlCol="0">
            <a:spAutoFit/>
          </a:bodyPr>
          <a:lstStyle/>
          <a:p>
            <a:r>
              <a:rPr lang="en-US" sz="4000" b="1" dirty="0">
                <a:solidFill>
                  <a:srgbClr val="E8B982"/>
                </a:solidFill>
                <a:latin typeface="Trajan Pro" panose="02020502050506020301" pitchFamily="18" charset="0"/>
              </a:rPr>
              <a:t>Ahab’s legacy in Judah</a:t>
            </a:r>
            <a:endParaRPr lang="en-US" sz="3200" b="1" dirty="0">
              <a:solidFill>
                <a:srgbClr val="E8B982"/>
              </a:solidFill>
              <a:latin typeface="Trajan Pro" panose="02020502050506020301" pitchFamily="18" charset="0"/>
            </a:endParaRPr>
          </a:p>
        </p:txBody>
      </p:sp>
      <p:pic>
        <p:nvPicPr>
          <p:cNvPr id="8" name="Picture 7" descr="A picture containing text&#10;&#10;Description automatically generated">
            <a:extLst>
              <a:ext uri="{FF2B5EF4-FFF2-40B4-BE49-F238E27FC236}">
                <a16:creationId xmlns:a16="http://schemas.microsoft.com/office/drawing/2014/main" id="{5E5928F0-F20E-FF4F-AD9D-A547949D44E7}"/>
              </a:ext>
            </a:extLst>
          </p:cNvPr>
          <p:cNvPicPr>
            <a:picLocks noChangeAspect="1"/>
          </p:cNvPicPr>
          <p:nvPr/>
        </p:nvPicPr>
        <p:blipFill>
          <a:blip r:embed="rId2"/>
          <a:stretch>
            <a:fillRect/>
          </a:stretch>
        </p:blipFill>
        <p:spPr>
          <a:xfrm>
            <a:off x="8550234" y="4613093"/>
            <a:ext cx="4267433" cy="2509906"/>
          </a:xfrm>
          <a:prstGeom prst="rect">
            <a:avLst/>
          </a:prstGeom>
        </p:spPr>
      </p:pic>
      <p:pic>
        <p:nvPicPr>
          <p:cNvPr id="5" name="Picture 4" descr="Graphical user interface, text, calendar&#10;&#10;Description automatically generated">
            <a:extLst>
              <a:ext uri="{FF2B5EF4-FFF2-40B4-BE49-F238E27FC236}">
                <a16:creationId xmlns:a16="http://schemas.microsoft.com/office/drawing/2014/main" id="{750B189E-5BB1-3340-990E-006C4BC42F71}"/>
              </a:ext>
            </a:extLst>
          </p:cNvPr>
          <p:cNvPicPr>
            <a:picLocks noChangeAspect="1"/>
          </p:cNvPicPr>
          <p:nvPr/>
        </p:nvPicPr>
        <p:blipFill rotWithShape="1">
          <a:blip r:embed="rId3"/>
          <a:srcRect t="21533" b="57647"/>
          <a:stretch/>
        </p:blipFill>
        <p:spPr>
          <a:xfrm>
            <a:off x="616108" y="1560195"/>
            <a:ext cx="7318018" cy="3423285"/>
          </a:xfrm>
          <a:prstGeom prst="rect">
            <a:avLst/>
          </a:prstGeom>
        </p:spPr>
      </p:pic>
      <p:sp>
        <p:nvSpPr>
          <p:cNvPr id="3" name="Right Arrow 2">
            <a:extLst>
              <a:ext uri="{FF2B5EF4-FFF2-40B4-BE49-F238E27FC236}">
                <a16:creationId xmlns:a16="http://schemas.microsoft.com/office/drawing/2014/main" id="{56BBC803-E89E-034D-9E2F-636A3E1ED853}"/>
              </a:ext>
            </a:extLst>
          </p:cNvPr>
          <p:cNvSpPr/>
          <p:nvPr/>
        </p:nvSpPr>
        <p:spPr>
          <a:xfrm>
            <a:off x="4067948" y="3429000"/>
            <a:ext cx="414337" cy="21431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85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246</TotalTime>
  <Words>224</Words>
  <Application>Microsoft Macintosh PowerPoint</Application>
  <PresentationFormat>Widescreen</PresentationFormat>
  <Paragraphs>27</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Century</vt:lpstr>
      <vt:lpstr>Trajan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Creel</dc:creator>
  <cp:lastModifiedBy>Joshua Creel</cp:lastModifiedBy>
  <cp:revision>9</cp:revision>
  <dcterms:created xsi:type="dcterms:W3CDTF">2022-03-04T16:42:03Z</dcterms:created>
  <dcterms:modified xsi:type="dcterms:W3CDTF">2022-03-27T12:39:00Z</dcterms:modified>
</cp:coreProperties>
</file>