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71" r:id="rId10"/>
    <p:sldId id="270" r:id="rId11"/>
    <p:sldId id="264" r:id="rId12"/>
    <p:sldId id="265" r:id="rId13"/>
    <p:sldId id="266" r:id="rId14"/>
    <p:sldId id="267" r:id="rId15"/>
    <p:sldId id="268" r:id="rId16"/>
    <p:sldId id="269" r:id="rId17"/>
  </p:sldIdLst>
  <p:sldSz cx="12192000" cy="6858000"/>
  <p:notesSz cx="6858000" cy="9144000"/>
  <p:embeddedFontLst>
    <p:embeddedFont>
      <p:font typeface="Avenir Next Demi Bold" panose="020B0503020202020204" pitchFamily="34" charset="0"/>
      <p:regular r:id="rId18"/>
      <p:bold r:id="rId19"/>
      <p:italic r:id="rId20"/>
      <p:boldItalic r:id="rId21"/>
    </p:embeddedFont>
    <p:embeddedFont>
      <p:font typeface="Avenir Next Medium" panose="020B0503020202020204" pitchFamily="34" charset="0"/>
      <p:regular r:id="rId22"/>
      <p:italic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Impact" panose="020B0806030902050204" pitchFamily="34" charset="0"/>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snapToGrid="0" snapToObjects="1">
      <p:cViewPr varScale="1">
        <p:scale>
          <a:sx n="102" d="100"/>
          <a:sy n="102" d="100"/>
        </p:scale>
        <p:origin x="9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6C48C1-E337-C24D-B6E0-2D7AEBA0CD8D}" type="datetimeFigureOut">
              <a:rPr lang="en-US" smtClean="0"/>
              <a:t>3/27/22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40E59-DC0D-4746-8E30-192C53E1DC0B}" type="slidenum">
              <a:rPr lang="en-US" smtClean="0"/>
              <a:t>‹#›</a:t>
            </a:fld>
            <a:endParaRPr lang="en-US"/>
          </a:p>
        </p:txBody>
      </p:sp>
    </p:spTree>
    <p:extLst>
      <p:ext uri="{BB962C8B-B14F-4D97-AF65-F5344CB8AC3E}">
        <p14:creationId xmlns:p14="http://schemas.microsoft.com/office/powerpoint/2010/main" val="56994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6C48C1-E337-C24D-B6E0-2D7AEBA0CD8D}" type="datetimeFigureOut">
              <a:rPr lang="en-US" smtClean="0"/>
              <a:t>3/27/22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40E59-DC0D-4746-8E30-192C53E1DC0B}" type="slidenum">
              <a:rPr lang="en-US" smtClean="0"/>
              <a:t>‹#›</a:t>
            </a:fld>
            <a:endParaRPr lang="en-US"/>
          </a:p>
        </p:txBody>
      </p:sp>
    </p:spTree>
    <p:extLst>
      <p:ext uri="{BB962C8B-B14F-4D97-AF65-F5344CB8AC3E}">
        <p14:creationId xmlns:p14="http://schemas.microsoft.com/office/powerpoint/2010/main" val="79639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6C48C1-E337-C24D-B6E0-2D7AEBA0CD8D}" type="datetimeFigureOut">
              <a:rPr lang="en-US" smtClean="0"/>
              <a:t>3/27/22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40E59-DC0D-4746-8E30-192C53E1DC0B}" type="slidenum">
              <a:rPr lang="en-US" smtClean="0"/>
              <a:t>‹#›</a:t>
            </a:fld>
            <a:endParaRPr lang="en-US"/>
          </a:p>
        </p:txBody>
      </p:sp>
    </p:spTree>
    <p:extLst>
      <p:ext uri="{BB962C8B-B14F-4D97-AF65-F5344CB8AC3E}">
        <p14:creationId xmlns:p14="http://schemas.microsoft.com/office/powerpoint/2010/main" val="204053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6C48C1-E337-C24D-B6E0-2D7AEBA0CD8D}" type="datetimeFigureOut">
              <a:rPr lang="en-US" smtClean="0"/>
              <a:t>3/27/22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40E59-DC0D-4746-8E30-192C53E1DC0B}" type="slidenum">
              <a:rPr lang="en-US" smtClean="0"/>
              <a:t>‹#›</a:t>
            </a:fld>
            <a:endParaRPr lang="en-US"/>
          </a:p>
        </p:txBody>
      </p:sp>
    </p:spTree>
    <p:extLst>
      <p:ext uri="{BB962C8B-B14F-4D97-AF65-F5344CB8AC3E}">
        <p14:creationId xmlns:p14="http://schemas.microsoft.com/office/powerpoint/2010/main" val="196302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6C48C1-E337-C24D-B6E0-2D7AEBA0CD8D}" type="datetimeFigureOut">
              <a:rPr lang="en-US" smtClean="0"/>
              <a:t>3/27/22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40E59-DC0D-4746-8E30-192C53E1DC0B}" type="slidenum">
              <a:rPr lang="en-US" smtClean="0"/>
              <a:t>‹#›</a:t>
            </a:fld>
            <a:endParaRPr lang="en-US"/>
          </a:p>
        </p:txBody>
      </p:sp>
    </p:spTree>
    <p:extLst>
      <p:ext uri="{BB962C8B-B14F-4D97-AF65-F5344CB8AC3E}">
        <p14:creationId xmlns:p14="http://schemas.microsoft.com/office/powerpoint/2010/main" val="382966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6C48C1-E337-C24D-B6E0-2D7AEBA0CD8D}" type="datetimeFigureOut">
              <a:rPr lang="en-US" smtClean="0"/>
              <a:t>3/27/22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40E59-DC0D-4746-8E30-192C53E1DC0B}" type="slidenum">
              <a:rPr lang="en-US" smtClean="0"/>
              <a:t>‹#›</a:t>
            </a:fld>
            <a:endParaRPr lang="en-US"/>
          </a:p>
        </p:txBody>
      </p:sp>
    </p:spTree>
    <p:extLst>
      <p:ext uri="{BB962C8B-B14F-4D97-AF65-F5344CB8AC3E}">
        <p14:creationId xmlns:p14="http://schemas.microsoft.com/office/powerpoint/2010/main" val="195441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6C48C1-E337-C24D-B6E0-2D7AEBA0CD8D}" type="datetimeFigureOut">
              <a:rPr lang="en-US" smtClean="0"/>
              <a:t>3/27/22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40E59-DC0D-4746-8E30-192C53E1DC0B}" type="slidenum">
              <a:rPr lang="en-US" smtClean="0"/>
              <a:t>‹#›</a:t>
            </a:fld>
            <a:endParaRPr lang="en-US"/>
          </a:p>
        </p:txBody>
      </p:sp>
    </p:spTree>
    <p:extLst>
      <p:ext uri="{BB962C8B-B14F-4D97-AF65-F5344CB8AC3E}">
        <p14:creationId xmlns:p14="http://schemas.microsoft.com/office/powerpoint/2010/main" val="2738779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6C48C1-E337-C24D-B6E0-2D7AEBA0CD8D}" type="datetimeFigureOut">
              <a:rPr lang="en-US" smtClean="0"/>
              <a:t>3/27/22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40E59-DC0D-4746-8E30-192C53E1DC0B}" type="slidenum">
              <a:rPr lang="en-US" smtClean="0"/>
              <a:t>‹#›</a:t>
            </a:fld>
            <a:endParaRPr lang="en-US"/>
          </a:p>
        </p:txBody>
      </p:sp>
    </p:spTree>
    <p:extLst>
      <p:ext uri="{BB962C8B-B14F-4D97-AF65-F5344CB8AC3E}">
        <p14:creationId xmlns:p14="http://schemas.microsoft.com/office/powerpoint/2010/main" val="3285492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6C48C1-E337-C24D-B6E0-2D7AEBA0CD8D}" type="datetimeFigureOut">
              <a:rPr lang="en-US" smtClean="0"/>
              <a:t>3/27/22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40E59-DC0D-4746-8E30-192C53E1DC0B}" type="slidenum">
              <a:rPr lang="en-US" smtClean="0"/>
              <a:t>‹#›</a:t>
            </a:fld>
            <a:endParaRPr lang="en-US"/>
          </a:p>
        </p:txBody>
      </p:sp>
    </p:spTree>
    <p:extLst>
      <p:ext uri="{BB962C8B-B14F-4D97-AF65-F5344CB8AC3E}">
        <p14:creationId xmlns:p14="http://schemas.microsoft.com/office/powerpoint/2010/main" val="111559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6C48C1-E337-C24D-B6E0-2D7AEBA0CD8D}" type="datetimeFigureOut">
              <a:rPr lang="en-US" smtClean="0"/>
              <a:t>3/27/22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40E59-DC0D-4746-8E30-192C53E1DC0B}" type="slidenum">
              <a:rPr lang="en-US" smtClean="0"/>
              <a:t>‹#›</a:t>
            </a:fld>
            <a:endParaRPr lang="en-US"/>
          </a:p>
        </p:txBody>
      </p:sp>
    </p:spTree>
    <p:extLst>
      <p:ext uri="{BB962C8B-B14F-4D97-AF65-F5344CB8AC3E}">
        <p14:creationId xmlns:p14="http://schemas.microsoft.com/office/powerpoint/2010/main" val="3801914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6C48C1-E337-C24D-B6E0-2D7AEBA0CD8D}" type="datetimeFigureOut">
              <a:rPr lang="en-US" smtClean="0"/>
              <a:t>3/27/22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40E59-DC0D-4746-8E30-192C53E1DC0B}" type="slidenum">
              <a:rPr lang="en-US" smtClean="0"/>
              <a:t>‹#›</a:t>
            </a:fld>
            <a:endParaRPr lang="en-US"/>
          </a:p>
        </p:txBody>
      </p:sp>
    </p:spTree>
    <p:extLst>
      <p:ext uri="{BB962C8B-B14F-4D97-AF65-F5344CB8AC3E}">
        <p14:creationId xmlns:p14="http://schemas.microsoft.com/office/powerpoint/2010/main" val="1582532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C48C1-E337-C24D-B6E0-2D7AEBA0CD8D}" type="datetimeFigureOut">
              <a:rPr lang="en-US" smtClean="0"/>
              <a:t>3/27/22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40E59-DC0D-4746-8E30-192C53E1DC0B}" type="slidenum">
              <a:rPr lang="en-US" smtClean="0"/>
              <a:t>‹#›</a:t>
            </a:fld>
            <a:endParaRPr lang="en-US"/>
          </a:p>
        </p:txBody>
      </p:sp>
    </p:spTree>
    <p:extLst>
      <p:ext uri="{BB962C8B-B14F-4D97-AF65-F5344CB8AC3E}">
        <p14:creationId xmlns:p14="http://schemas.microsoft.com/office/powerpoint/2010/main" val="1031327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35637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10;&#10;Description automatically generated">
            <a:extLst>
              <a:ext uri="{FF2B5EF4-FFF2-40B4-BE49-F238E27FC236}">
                <a16:creationId xmlns:a16="http://schemas.microsoft.com/office/drawing/2014/main" id="{FC0D1827-649E-A645-BE3B-CE24B219B7A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DBC853A-A38A-644D-988B-4BE83D7F103E}"/>
              </a:ext>
            </a:extLst>
          </p:cNvPr>
          <p:cNvSpPr txBox="1"/>
          <p:nvPr/>
        </p:nvSpPr>
        <p:spPr>
          <a:xfrm>
            <a:off x="0" y="5884102"/>
            <a:ext cx="12192000" cy="830997"/>
          </a:xfrm>
          <a:prstGeom prst="rect">
            <a:avLst/>
          </a:prstGeom>
          <a:noFill/>
        </p:spPr>
        <p:txBody>
          <a:bodyPr wrap="square" rtlCol="0">
            <a:spAutoFit/>
          </a:bodyPr>
          <a:lstStyle/>
          <a:p>
            <a:pPr algn="r"/>
            <a:r>
              <a:rPr lang="en-US" sz="4800" dirty="0">
                <a:solidFill>
                  <a:srgbClr val="C00000"/>
                </a:solidFill>
                <a:effectLst>
                  <a:outerShdw blurRad="50800" dist="38100" dir="2700000" algn="tl" rotWithShape="0">
                    <a:prstClr val="black">
                      <a:alpha val="40000"/>
                    </a:prstClr>
                  </a:outerShdw>
                </a:effectLst>
                <a:latin typeface="Impact" panose="020B0806030902050204" pitchFamily="34" charset="0"/>
              </a:rPr>
              <a:t>SEEKING REVELATION IS STILL “DETESTABLE”</a:t>
            </a:r>
          </a:p>
        </p:txBody>
      </p:sp>
      <p:sp>
        <p:nvSpPr>
          <p:cNvPr id="2" name="TextBox 1">
            <a:extLst>
              <a:ext uri="{FF2B5EF4-FFF2-40B4-BE49-F238E27FC236}">
                <a16:creationId xmlns:a16="http://schemas.microsoft.com/office/drawing/2014/main" id="{550DA8DE-33BF-2C43-B896-2BA58B34B23E}"/>
              </a:ext>
            </a:extLst>
          </p:cNvPr>
          <p:cNvSpPr txBox="1"/>
          <p:nvPr/>
        </p:nvSpPr>
        <p:spPr>
          <a:xfrm>
            <a:off x="751561" y="1536174"/>
            <a:ext cx="9507255" cy="3785652"/>
          </a:xfrm>
          <a:prstGeom prst="rect">
            <a:avLst/>
          </a:prstGeom>
          <a:noFill/>
        </p:spPr>
        <p:txBody>
          <a:bodyPr wrap="square" rtlCol="0">
            <a:spAutoFit/>
          </a:bodyPr>
          <a:lstStyle/>
          <a:p>
            <a:pPr marL="285750" indent="-285750">
              <a:spcAft>
                <a:spcPts val="1200"/>
              </a:spcAft>
              <a:buFont typeface="System Font Regular"/>
              <a:buChar char="⁃"/>
            </a:pPr>
            <a:r>
              <a:rPr lang="en-US" sz="4400" dirty="0">
                <a:latin typeface="Avenir Next Medium" panose="020B0503020202020204" pitchFamily="34" charset="0"/>
              </a:rPr>
              <a:t>Makes the Bible as reliable as a fortune cookie</a:t>
            </a:r>
          </a:p>
          <a:p>
            <a:pPr marL="285750" indent="-285750">
              <a:spcAft>
                <a:spcPts val="1200"/>
              </a:spcAft>
              <a:buFont typeface="System Font Regular"/>
              <a:buChar char="⁃"/>
            </a:pPr>
            <a:r>
              <a:rPr lang="en-US" sz="4400" dirty="0">
                <a:latin typeface="Avenir Next Medium" panose="020B0503020202020204" pitchFamily="34" charset="0"/>
              </a:rPr>
              <a:t>We’re presuming to speak for God</a:t>
            </a:r>
          </a:p>
          <a:p>
            <a:pPr marL="285750" indent="-285750">
              <a:spcAft>
                <a:spcPts val="1200"/>
              </a:spcAft>
              <a:buFont typeface="System Font Regular"/>
              <a:buChar char="⁃"/>
            </a:pPr>
            <a:r>
              <a:rPr lang="en-US" sz="4400" dirty="0">
                <a:latin typeface="Avenir Next Medium" panose="020B0503020202020204" pitchFamily="34" charset="0"/>
              </a:rPr>
              <a:t>We’re not putting enough faith in God</a:t>
            </a:r>
          </a:p>
        </p:txBody>
      </p:sp>
    </p:spTree>
    <p:extLst>
      <p:ext uri="{BB962C8B-B14F-4D97-AF65-F5344CB8AC3E}">
        <p14:creationId xmlns:p14="http://schemas.microsoft.com/office/powerpoint/2010/main" val="3279751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10;&#10;Description automatically generated">
            <a:extLst>
              <a:ext uri="{FF2B5EF4-FFF2-40B4-BE49-F238E27FC236}">
                <a16:creationId xmlns:a16="http://schemas.microsoft.com/office/drawing/2014/main" id="{FC0D1827-649E-A645-BE3B-CE24B219B7A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DBC853A-A38A-644D-988B-4BE83D7F103E}"/>
              </a:ext>
            </a:extLst>
          </p:cNvPr>
          <p:cNvSpPr txBox="1"/>
          <p:nvPr/>
        </p:nvSpPr>
        <p:spPr>
          <a:xfrm>
            <a:off x="0" y="5884102"/>
            <a:ext cx="12192000" cy="830997"/>
          </a:xfrm>
          <a:prstGeom prst="rect">
            <a:avLst/>
          </a:prstGeom>
          <a:noFill/>
        </p:spPr>
        <p:txBody>
          <a:bodyPr wrap="square" rtlCol="0">
            <a:spAutoFit/>
          </a:bodyPr>
          <a:lstStyle/>
          <a:p>
            <a:pPr algn="r"/>
            <a:r>
              <a:rPr lang="en-US" sz="4800" dirty="0">
                <a:solidFill>
                  <a:srgbClr val="C00000"/>
                </a:solidFill>
                <a:effectLst>
                  <a:outerShdw blurRad="50800" dist="38100" dir="2700000" algn="tl" rotWithShape="0">
                    <a:prstClr val="black">
                      <a:alpha val="40000"/>
                    </a:prstClr>
                  </a:outerShdw>
                </a:effectLst>
                <a:latin typeface="Impact" panose="020B0806030902050204" pitchFamily="34" charset="0"/>
              </a:rPr>
              <a:t>Solution: God Raises Up His Prophet</a:t>
            </a:r>
          </a:p>
        </p:txBody>
      </p:sp>
      <p:sp>
        <p:nvSpPr>
          <p:cNvPr id="6" name="TextBox 5">
            <a:extLst>
              <a:ext uri="{FF2B5EF4-FFF2-40B4-BE49-F238E27FC236}">
                <a16:creationId xmlns:a16="http://schemas.microsoft.com/office/drawing/2014/main" id="{C9D9480F-4B17-ED41-947E-B171E35114B3}"/>
              </a:ext>
            </a:extLst>
          </p:cNvPr>
          <p:cNvSpPr txBox="1"/>
          <p:nvPr/>
        </p:nvSpPr>
        <p:spPr>
          <a:xfrm>
            <a:off x="236036" y="1166842"/>
            <a:ext cx="7941502" cy="4524315"/>
          </a:xfrm>
          <a:prstGeom prst="rect">
            <a:avLst/>
          </a:prstGeom>
          <a:noFill/>
        </p:spPr>
        <p:txBody>
          <a:bodyPr wrap="square" rtlCol="0">
            <a:spAutoFit/>
          </a:bodyPr>
          <a:lstStyle/>
          <a:p>
            <a:r>
              <a:rPr lang="en-US" sz="3200" dirty="0">
                <a:latin typeface="Avenir Next Medium" panose="020B0503020202020204" pitchFamily="34" charset="0"/>
              </a:rPr>
              <a:t>“The Lord your God will raise up for you a prophet like me from among you, from your countrymen, you shall listen to him… I will raise up a prophet from among their countrymen like you, and I will put My words in his mouth, and he shall speak to them all that I command him.” </a:t>
            </a:r>
          </a:p>
          <a:p>
            <a:pPr algn="r"/>
            <a:r>
              <a:rPr lang="en-US" sz="2800" dirty="0">
                <a:latin typeface="Avenir Next Medium" panose="020B0503020202020204" pitchFamily="34" charset="0"/>
              </a:rPr>
              <a:t>(Deuteronomy 18:15,18, NASB95) </a:t>
            </a:r>
          </a:p>
        </p:txBody>
      </p:sp>
    </p:spTree>
    <p:extLst>
      <p:ext uri="{BB962C8B-B14F-4D97-AF65-F5344CB8AC3E}">
        <p14:creationId xmlns:p14="http://schemas.microsoft.com/office/powerpoint/2010/main" val="2847548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10;&#10;Description automatically generated">
            <a:extLst>
              <a:ext uri="{FF2B5EF4-FFF2-40B4-BE49-F238E27FC236}">
                <a16:creationId xmlns:a16="http://schemas.microsoft.com/office/drawing/2014/main" id="{FC0D1827-649E-A645-BE3B-CE24B219B7A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DBC853A-A38A-644D-988B-4BE83D7F103E}"/>
              </a:ext>
            </a:extLst>
          </p:cNvPr>
          <p:cNvSpPr txBox="1"/>
          <p:nvPr/>
        </p:nvSpPr>
        <p:spPr>
          <a:xfrm>
            <a:off x="0" y="5884102"/>
            <a:ext cx="12192000" cy="830997"/>
          </a:xfrm>
          <a:prstGeom prst="rect">
            <a:avLst/>
          </a:prstGeom>
          <a:noFill/>
        </p:spPr>
        <p:txBody>
          <a:bodyPr wrap="square" rtlCol="0">
            <a:spAutoFit/>
          </a:bodyPr>
          <a:lstStyle/>
          <a:p>
            <a:pPr algn="r"/>
            <a:r>
              <a:rPr lang="en-US" sz="4800" dirty="0">
                <a:solidFill>
                  <a:srgbClr val="C00000"/>
                </a:solidFill>
                <a:effectLst>
                  <a:outerShdw blurRad="50800" dist="38100" dir="2700000" algn="tl" rotWithShape="0">
                    <a:prstClr val="black">
                      <a:alpha val="40000"/>
                    </a:prstClr>
                  </a:outerShdw>
                </a:effectLst>
                <a:latin typeface="Impact" panose="020B0806030902050204" pitchFamily="34" charset="0"/>
              </a:rPr>
              <a:t>Solution: God Raises Up His Prophet</a:t>
            </a:r>
          </a:p>
        </p:txBody>
      </p:sp>
      <p:sp>
        <p:nvSpPr>
          <p:cNvPr id="6" name="TextBox 5">
            <a:extLst>
              <a:ext uri="{FF2B5EF4-FFF2-40B4-BE49-F238E27FC236}">
                <a16:creationId xmlns:a16="http://schemas.microsoft.com/office/drawing/2014/main" id="{C9D9480F-4B17-ED41-947E-B171E35114B3}"/>
              </a:ext>
            </a:extLst>
          </p:cNvPr>
          <p:cNvSpPr txBox="1"/>
          <p:nvPr/>
        </p:nvSpPr>
        <p:spPr>
          <a:xfrm>
            <a:off x="250324" y="1413063"/>
            <a:ext cx="7941502" cy="3539430"/>
          </a:xfrm>
          <a:prstGeom prst="rect">
            <a:avLst/>
          </a:prstGeom>
          <a:noFill/>
        </p:spPr>
        <p:txBody>
          <a:bodyPr wrap="square" rtlCol="0">
            <a:spAutoFit/>
          </a:bodyPr>
          <a:lstStyle/>
          <a:p>
            <a:r>
              <a:rPr lang="en-US" sz="3200" dirty="0">
                <a:latin typeface="Avenir Next Medium" panose="020B0503020202020204" pitchFamily="34" charset="0"/>
              </a:rPr>
              <a:t>“God, after He spoke long ago to the fathers in the prophets in many portions and in many ways, in these last days has spoken to us in His Son, whom He appointed heir of all things, through whom also He made the world.” </a:t>
            </a:r>
          </a:p>
          <a:p>
            <a:pPr algn="r"/>
            <a:r>
              <a:rPr lang="en-US" sz="2800" dirty="0">
                <a:latin typeface="Avenir Next Medium" panose="020B0503020202020204" pitchFamily="34" charset="0"/>
              </a:rPr>
              <a:t>(Hebrews 1:1–2, NASB95) </a:t>
            </a:r>
          </a:p>
        </p:txBody>
      </p:sp>
    </p:spTree>
    <p:extLst>
      <p:ext uri="{BB962C8B-B14F-4D97-AF65-F5344CB8AC3E}">
        <p14:creationId xmlns:p14="http://schemas.microsoft.com/office/powerpoint/2010/main" val="344422414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10;&#10;Description automatically generated">
            <a:extLst>
              <a:ext uri="{FF2B5EF4-FFF2-40B4-BE49-F238E27FC236}">
                <a16:creationId xmlns:a16="http://schemas.microsoft.com/office/drawing/2014/main" id="{FC0D1827-649E-A645-BE3B-CE24B219B7A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DBC853A-A38A-644D-988B-4BE83D7F103E}"/>
              </a:ext>
            </a:extLst>
          </p:cNvPr>
          <p:cNvSpPr txBox="1"/>
          <p:nvPr/>
        </p:nvSpPr>
        <p:spPr>
          <a:xfrm>
            <a:off x="0" y="5884102"/>
            <a:ext cx="12192000" cy="830997"/>
          </a:xfrm>
          <a:prstGeom prst="rect">
            <a:avLst/>
          </a:prstGeom>
          <a:noFill/>
        </p:spPr>
        <p:txBody>
          <a:bodyPr wrap="square" rtlCol="0">
            <a:spAutoFit/>
          </a:bodyPr>
          <a:lstStyle/>
          <a:p>
            <a:pPr algn="r"/>
            <a:r>
              <a:rPr lang="en-US" sz="4800" dirty="0">
                <a:solidFill>
                  <a:srgbClr val="C00000"/>
                </a:solidFill>
                <a:effectLst>
                  <a:outerShdw blurRad="50800" dist="38100" dir="2700000" algn="tl" rotWithShape="0">
                    <a:prstClr val="black">
                      <a:alpha val="40000"/>
                    </a:prstClr>
                  </a:outerShdw>
                </a:effectLst>
                <a:latin typeface="Impact" panose="020B0806030902050204" pitchFamily="34" charset="0"/>
              </a:rPr>
              <a:t>Solution: God Raises Up His Prophet</a:t>
            </a:r>
          </a:p>
        </p:txBody>
      </p:sp>
      <p:sp>
        <p:nvSpPr>
          <p:cNvPr id="6" name="TextBox 5">
            <a:extLst>
              <a:ext uri="{FF2B5EF4-FFF2-40B4-BE49-F238E27FC236}">
                <a16:creationId xmlns:a16="http://schemas.microsoft.com/office/drawing/2014/main" id="{C9D9480F-4B17-ED41-947E-B171E35114B3}"/>
              </a:ext>
            </a:extLst>
          </p:cNvPr>
          <p:cNvSpPr txBox="1"/>
          <p:nvPr/>
        </p:nvSpPr>
        <p:spPr>
          <a:xfrm>
            <a:off x="250324" y="1413063"/>
            <a:ext cx="7941502" cy="3046988"/>
          </a:xfrm>
          <a:prstGeom prst="rect">
            <a:avLst/>
          </a:prstGeom>
          <a:noFill/>
        </p:spPr>
        <p:txBody>
          <a:bodyPr wrap="square" rtlCol="0">
            <a:spAutoFit/>
          </a:bodyPr>
          <a:lstStyle/>
          <a:p>
            <a:r>
              <a:rPr lang="en-US" sz="3200" dirty="0">
                <a:latin typeface="Avenir Next Medium" panose="020B0503020202020204" pitchFamily="34" charset="0"/>
              </a:rPr>
              <a:t>“But when He, the Spirit of truth, comes, He will guide you into all the truth; for He will not speak on His own initiative, but whatever He hears, He will speak; and He will disclose to you what is to come.” </a:t>
            </a:r>
          </a:p>
          <a:p>
            <a:pPr algn="r"/>
            <a:r>
              <a:rPr lang="en-US" sz="2800" dirty="0">
                <a:latin typeface="Avenir Next Medium" panose="020B0503020202020204" pitchFamily="34" charset="0"/>
              </a:rPr>
              <a:t>(John 16:13, NASB95) </a:t>
            </a:r>
          </a:p>
        </p:txBody>
      </p:sp>
    </p:spTree>
    <p:extLst>
      <p:ext uri="{BB962C8B-B14F-4D97-AF65-F5344CB8AC3E}">
        <p14:creationId xmlns:p14="http://schemas.microsoft.com/office/powerpoint/2010/main" val="250384250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10;&#10;Description automatically generated">
            <a:extLst>
              <a:ext uri="{FF2B5EF4-FFF2-40B4-BE49-F238E27FC236}">
                <a16:creationId xmlns:a16="http://schemas.microsoft.com/office/drawing/2014/main" id="{FC0D1827-649E-A645-BE3B-CE24B219B7A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DBC853A-A38A-644D-988B-4BE83D7F103E}"/>
              </a:ext>
            </a:extLst>
          </p:cNvPr>
          <p:cNvSpPr txBox="1"/>
          <p:nvPr/>
        </p:nvSpPr>
        <p:spPr>
          <a:xfrm>
            <a:off x="0" y="5884102"/>
            <a:ext cx="12192000" cy="830997"/>
          </a:xfrm>
          <a:prstGeom prst="rect">
            <a:avLst/>
          </a:prstGeom>
          <a:noFill/>
        </p:spPr>
        <p:txBody>
          <a:bodyPr wrap="square" rtlCol="0">
            <a:spAutoFit/>
          </a:bodyPr>
          <a:lstStyle/>
          <a:p>
            <a:pPr algn="r"/>
            <a:r>
              <a:rPr lang="en-US" sz="4800" dirty="0">
                <a:solidFill>
                  <a:srgbClr val="C00000"/>
                </a:solidFill>
                <a:effectLst>
                  <a:outerShdw blurRad="50800" dist="38100" dir="2700000" algn="tl" rotWithShape="0">
                    <a:prstClr val="black">
                      <a:alpha val="40000"/>
                    </a:prstClr>
                  </a:outerShdw>
                </a:effectLst>
                <a:latin typeface="Impact" panose="020B0806030902050204" pitchFamily="34" charset="0"/>
              </a:rPr>
              <a:t>Solution: God Raises Up His Prophet</a:t>
            </a:r>
          </a:p>
        </p:txBody>
      </p:sp>
      <p:sp>
        <p:nvSpPr>
          <p:cNvPr id="6" name="TextBox 5">
            <a:extLst>
              <a:ext uri="{FF2B5EF4-FFF2-40B4-BE49-F238E27FC236}">
                <a16:creationId xmlns:a16="http://schemas.microsoft.com/office/drawing/2014/main" id="{C9D9480F-4B17-ED41-947E-B171E35114B3}"/>
              </a:ext>
            </a:extLst>
          </p:cNvPr>
          <p:cNvSpPr txBox="1"/>
          <p:nvPr/>
        </p:nvSpPr>
        <p:spPr>
          <a:xfrm>
            <a:off x="250324" y="1413063"/>
            <a:ext cx="7941502" cy="3539430"/>
          </a:xfrm>
          <a:prstGeom prst="rect">
            <a:avLst/>
          </a:prstGeom>
          <a:noFill/>
        </p:spPr>
        <p:txBody>
          <a:bodyPr wrap="square" rtlCol="0">
            <a:spAutoFit/>
          </a:bodyPr>
          <a:lstStyle/>
          <a:p>
            <a:r>
              <a:rPr lang="en-US" sz="3200" dirty="0">
                <a:latin typeface="Avenir Next Medium" panose="020B0503020202020204" pitchFamily="34" charset="0"/>
              </a:rPr>
              <a:t>“All Scripture is breathed out by God and profitable for teaching, for reproof, for correction, and for training in righteousness, that the man of God may be complete, equipped for every good work.” </a:t>
            </a:r>
          </a:p>
          <a:p>
            <a:pPr algn="r"/>
            <a:r>
              <a:rPr lang="en-US" sz="2800" dirty="0">
                <a:latin typeface="Avenir Next Medium" panose="020B0503020202020204" pitchFamily="34" charset="0"/>
              </a:rPr>
              <a:t>(2 Timothy 3:16–17, ESV) </a:t>
            </a:r>
          </a:p>
        </p:txBody>
      </p:sp>
    </p:spTree>
    <p:extLst>
      <p:ext uri="{BB962C8B-B14F-4D97-AF65-F5344CB8AC3E}">
        <p14:creationId xmlns:p14="http://schemas.microsoft.com/office/powerpoint/2010/main" val="379605615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10;&#10;Description automatically generated">
            <a:extLst>
              <a:ext uri="{FF2B5EF4-FFF2-40B4-BE49-F238E27FC236}">
                <a16:creationId xmlns:a16="http://schemas.microsoft.com/office/drawing/2014/main" id="{FC0D1827-649E-A645-BE3B-CE24B219B7A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DBC853A-A38A-644D-988B-4BE83D7F103E}"/>
              </a:ext>
            </a:extLst>
          </p:cNvPr>
          <p:cNvSpPr txBox="1"/>
          <p:nvPr/>
        </p:nvSpPr>
        <p:spPr>
          <a:xfrm>
            <a:off x="0" y="5884102"/>
            <a:ext cx="12192000" cy="830997"/>
          </a:xfrm>
          <a:prstGeom prst="rect">
            <a:avLst/>
          </a:prstGeom>
          <a:noFill/>
        </p:spPr>
        <p:txBody>
          <a:bodyPr wrap="square" rtlCol="0">
            <a:spAutoFit/>
          </a:bodyPr>
          <a:lstStyle/>
          <a:p>
            <a:pPr algn="r"/>
            <a:r>
              <a:rPr lang="en-US" sz="4800" dirty="0">
                <a:solidFill>
                  <a:srgbClr val="C00000"/>
                </a:solidFill>
                <a:effectLst>
                  <a:outerShdw blurRad="50800" dist="38100" dir="2700000" algn="tl" rotWithShape="0">
                    <a:prstClr val="black">
                      <a:alpha val="40000"/>
                    </a:prstClr>
                  </a:outerShdw>
                </a:effectLst>
                <a:latin typeface="Impact" panose="020B0806030902050204" pitchFamily="34" charset="0"/>
              </a:rPr>
              <a:t>Result: Focus On Righteousness</a:t>
            </a:r>
          </a:p>
        </p:txBody>
      </p:sp>
      <p:sp>
        <p:nvSpPr>
          <p:cNvPr id="6" name="TextBox 5">
            <a:extLst>
              <a:ext uri="{FF2B5EF4-FFF2-40B4-BE49-F238E27FC236}">
                <a16:creationId xmlns:a16="http://schemas.microsoft.com/office/drawing/2014/main" id="{C9D9480F-4B17-ED41-947E-B171E35114B3}"/>
              </a:ext>
            </a:extLst>
          </p:cNvPr>
          <p:cNvSpPr txBox="1"/>
          <p:nvPr/>
        </p:nvSpPr>
        <p:spPr>
          <a:xfrm>
            <a:off x="250324" y="2551837"/>
            <a:ext cx="7941502" cy="1754326"/>
          </a:xfrm>
          <a:prstGeom prst="rect">
            <a:avLst/>
          </a:prstGeom>
          <a:noFill/>
        </p:spPr>
        <p:txBody>
          <a:bodyPr wrap="square" rtlCol="0">
            <a:spAutoFit/>
          </a:bodyPr>
          <a:lstStyle/>
          <a:p>
            <a:r>
              <a:rPr lang="en-US" sz="4000" dirty="0">
                <a:latin typeface="Avenir Next Medium" panose="020B0503020202020204" pitchFamily="34" charset="0"/>
              </a:rPr>
              <a:t>“You shall be blameless before the Lord your God.” </a:t>
            </a:r>
          </a:p>
          <a:p>
            <a:pPr algn="r"/>
            <a:r>
              <a:rPr lang="en-US" sz="2800" dirty="0">
                <a:latin typeface="Avenir Next Medium" panose="020B0503020202020204" pitchFamily="34" charset="0"/>
              </a:rPr>
              <a:t>(Deuteronomy 18:13, NASB95) </a:t>
            </a:r>
          </a:p>
        </p:txBody>
      </p:sp>
    </p:spTree>
    <p:extLst>
      <p:ext uri="{BB962C8B-B14F-4D97-AF65-F5344CB8AC3E}">
        <p14:creationId xmlns:p14="http://schemas.microsoft.com/office/powerpoint/2010/main" val="2817738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02730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hite, dark&#10;&#10;Description automatically generated">
            <a:extLst>
              <a:ext uri="{FF2B5EF4-FFF2-40B4-BE49-F238E27FC236}">
                <a16:creationId xmlns:a16="http://schemas.microsoft.com/office/drawing/2014/main" id="{7FC22E85-19EA-DB48-80EE-C4EE5377A2C0}"/>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57C3B58-63BE-FE4A-A298-6BBA4CBED216}"/>
              </a:ext>
            </a:extLst>
          </p:cNvPr>
          <p:cNvSpPr txBox="1"/>
          <p:nvPr/>
        </p:nvSpPr>
        <p:spPr>
          <a:xfrm>
            <a:off x="5375188" y="1298574"/>
            <a:ext cx="6816812" cy="3477875"/>
          </a:xfrm>
          <a:prstGeom prst="rect">
            <a:avLst/>
          </a:prstGeom>
          <a:noFill/>
        </p:spPr>
        <p:txBody>
          <a:bodyPr wrap="square" rtlCol="0">
            <a:spAutoFit/>
          </a:bodyPr>
          <a:lstStyle/>
          <a:p>
            <a:pPr algn="ctr"/>
            <a:r>
              <a:rPr lang="en-US" sz="11000" dirty="0">
                <a:solidFill>
                  <a:srgbClr val="C00000"/>
                </a:solidFill>
                <a:effectLst>
                  <a:outerShdw blurRad="50800" dist="38100" dir="2700000" algn="tl" rotWithShape="0">
                    <a:prstClr val="black">
                      <a:alpha val="40000"/>
                    </a:prstClr>
                  </a:outerShdw>
                </a:effectLst>
                <a:latin typeface="Impact" panose="020B0806030902050204" pitchFamily="34" charset="0"/>
              </a:rPr>
              <a:t>DANGEROUS</a:t>
            </a:r>
          </a:p>
          <a:p>
            <a:pPr algn="ctr"/>
            <a:r>
              <a:rPr lang="en-US" sz="11000" dirty="0">
                <a:solidFill>
                  <a:srgbClr val="C00000"/>
                </a:solidFill>
                <a:effectLst>
                  <a:outerShdw blurRad="50800" dist="38100" dir="2700000" algn="tl" rotWithShape="0">
                    <a:prstClr val="black">
                      <a:alpha val="40000"/>
                    </a:prstClr>
                  </a:outerShdw>
                </a:effectLst>
                <a:latin typeface="Impact" panose="020B0806030902050204" pitchFamily="34" charset="0"/>
              </a:rPr>
              <a:t>DOCTRINES</a:t>
            </a:r>
          </a:p>
        </p:txBody>
      </p:sp>
      <p:cxnSp>
        <p:nvCxnSpPr>
          <p:cNvPr id="6" name="Straight Connector 5">
            <a:extLst>
              <a:ext uri="{FF2B5EF4-FFF2-40B4-BE49-F238E27FC236}">
                <a16:creationId xmlns:a16="http://schemas.microsoft.com/office/drawing/2014/main" id="{98145568-B4A2-A641-8BFE-D97298CBDB56}"/>
              </a:ext>
            </a:extLst>
          </p:cNvPr>
          <p:cNvCxnSpPr>
            <a:cxnSpLocks/>
          </p:cNvCxnSpPr>
          <p:nvPr/>
        </p:nvCxnSpPr>
        <p:spPr>
          <a:xfrm>
            <a:off x="5493094" y="4543394"/>
            <a:ext cx="6567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EF0FE0C-C573-1946-88B6-03AB480CB2D3}"/>
              </a:ext>
            </a:extLst>
          </p:cNvPr>
          <p:cNvSpPr txBox="1"/>
          <p:nvPr/>
        </p:nvSpPr>
        <p:spPr>
          <a:xfrm>
            <a:off x="5375189" y="4642417"/>
            <a:ext cx="6816811" cy="1138773"/>
          </a:xfrm>
          <a:prstGeom prst="rect">
            <a:avLst/>
          </a:prstGeom>
          <a:noFill/>
        </p:spPr>
        <p:txBody>
          <a:bodyPr wrap="square" rtlCol="0">
            <a:spAutoFit/>
          </a:bodyPr>
          <a:lstStyle/>
          <a:p>
            <a:pPr algn="ctr"/>
            <a:r>
              <a:rPr lang="en-US" sz="3600" b="1" dirty="0">
                <a:effectLst>
                  <a:outerShdw blurRad="50800" dist="38100" dir="2700000" algn="tl" rotWithShape="0">
                    <a:prstClr val="black">
                      <a:alpha val="40000"/>
                    </a:prstClr>
                  </a:outerShdw>
                </a:effectLst>
                <a:latin typeface="Avenir Next Demi Bold" panose="020B0503020202020204" pitchFamily="34" charset="0"/>
              </a:rPr>
              <a:t>SEARCHING FOR REVELATION</a:t>
            </a:r>
          </a:p>
          <a:p>
            <a:pPr algn="ctr"/>
            <a:r>
              <a:rPr lang="en-US" sz="3200" b="1" dirty="0">
                <a:effectLst>
                  <a:outerShdw blurRad="50800" dist="38100" dir="2700000" algn="tl" rotWithShape="0">
                    <a:prstClr val="black">
                      <a:alpha val="40000"/>
                    </a:prstClr>
                  </a:outerShdw>
                </a:effectLst>
                <a:latin typeface="Avenir Next Demi Bold" panose="020B0503020202020204" pitchFamily="34" charset="0"/>
              </a:rPr>
              <a:t>Deuteronomy 18.9-22</a:t>
            </a:r>
          </a:p>
        </p:txBody>
      </p:sp>
    </p:spTree>
    <p:extLst>
      <p:ext uri="{BB962C8B-B14F-4D97-AF65-F5344CB8AC3E}">
        <p14:creationId xmlns:p14="http://schemas.microsoft.com/office/powerpoint/2010/main" val="225904948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10;&#10;Description automatically generated">
            <a:extLst>
              <a:ext uri="{FF2B5EF4-FFF2-40B4-BE49-F238E27FC236}">
                <a16:creationId xmlns:a16="http://schemas.microsoft.com/office/drawing/2014/main" id="{FC0D1827-649E-A645-BE3B-CE24B219B7A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DBC853A-A38A-644D-988B-4BE83D7F103E}"/>
              </a:ext>
            </a:extLst>
          </p:cNvPr>
          <p:cNvSpPr txBox="1"/>
          <p:nvPr/>
        </p:nvSpPr>
        <p:spPr>
          <a:xfrm>
            <a:off x="0" y="5884102"/>
            <a:ext cx="12192000" cy="830997"/>
          </a:xfrm>
          <a:prstGeom prst="rect">
            <a:avLst/>
          </a:prstGeom>
          <a:noFill/>
        </p:spPr>
        <p:txBody>
          <a:bodyPr wrap="square" rtlCol="0">
            <a:spAutoFit/>
          </a:bodyPr>
          <a:lstStyle/>
          <a:p>
            <a:pPr algn="r"/>
            <a:r>
              <a:rPr lang="en-US" sz="4800" dirty="0">
                <a:solidFill>
                  <a:srgbClr val="C00000"/>
                </a:solidFill>
                <a:effectLst>
                  <a:outerShdw blurRad="50800" dist="38100" dir="2700000" algn="tl" rotWithShape="0">
                    <a:prstClr val="black">
                      <a:alpha val="40000"/>
                    </a:prstClr>
                  </a:outerShdw>
                </a:effectLst>
                <a:latin typeface="Impact" panose="020B0806030902050204" pitchFamily="34" charset="0"/>
              </a:rPr>
              <a:t>SEEKING REVELATION IS “DETESTABLE”</a:t>
            </a:r>
          </a:p>
        </p:txBody>
      </p:sp>
      <p:sp>
        <p:nvSpPr>
          <p:cNvPr id="6" name="TextBox 5">
            <a:extLst>
              <a:ext uri="{FF2B5EF4-FFF2-40B4-BE49-F238E27FC236}">
                <a16:creationId xmlns:a16="http://schemas.microsoft.com/office/drawing/2014/main" id="{C9D9480F-4B17-ED41-947E-B171E35114B3}"/>
              </a:ext>
            </a:extLst>
          </p:cNvPr>
          <p:cNvSpPr txBox="1"/>
          <p:nvPr/>
        </p:nvSpPr>
        <p:spPr>
          <a:xfrm>
            <a:off x="200416" y="679894"/>
            <a:ext cx="7941502" cy="4524315"/>
          </a:xfrm>
          <a:prstGeom prst="rect">
            <a:avLst/>
          </a:prstGeom>
          <a:noFill/>
        </p:spPr>
        <p:txBody>
          <a:bodyPr wrap="square" rtlCol="0">
            <a:spAutoFit/>
          </a:bodyPr>
          <a:lstStyle/>
          <a:p>
            <a:r>
              <a:rPr lang="en-US" sz="3200" dirty="0">
                <a:latin typeface="Avenir Next Medium" panose="020B0503020202020204" pitchFamily="34" charset="0"/>
              </a:rPr>
              <a:t>“There shall not be found among you anyone who makes his son or his daughter pass through the fire, one who uses divination, one who practices witchcraft, or one who interprets omens, or a sorcerer, or one who casts a spell, or a medium, or a </a:t>
            </a:r>
            <a:r>
              <a:rPr lang="en-US" sz="3200" dirty="0" err="1">
                <a:latin typeface="Avenir Next Medium" panose="020B0503020202020204" pitchFamily="34" charset="0"/>
              </a:rPr>
              <a:t>spiritist</a:t>
            </a:r>
            <a:r>
              <a:rPr lang="en-US" sz="3200" dirty="0">
                <a:latin typeface="Avenir Next Medium" panose="020B0503020202020204" pitchFamily="34" charset="0"/>
              </a:rPr>
              <a:t>, or one who calls up the dead.” </a:t>
            </a:r>
          </a:p>
          <a:p>
            <a:pPr algn="r"/>
            <a:r>
              <a:rPr lang="en-US" sz="2800" dirty="0">
                <a:latin typeface="Avenir Next Medium" panose="020B0503020202020204" pitchFamily="34" charset="0"/>
              </a:rPr>
              <a:t>(Deuteronomy 18:10–11, NASB95) </a:t>
            </a:r>
          </a:p>
        </p:txBody>
      </p:sp>
    </p:spTree>
    <p:extLst>
      <p:ext uri="{BB962C8B-B14F-4D97-AF65-F5344CB8AC3E}">
        <p14:creationId xmlns:p14="http://schemas.microsoft.com/office/powerpoint/2010/main" val="39695332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10;&#10;Description automatically generated">
            <a:extLst>
              <a:ext uri="{FF2B5EF4-FFF2-40B4-BE49-F238E27FC236}">
                <a16:creationId xmlns:a16="http://schemas.microsoft.com/office/drawing/2014/main" id="{FC0D1827-649E-A645-BE3B-CE24B219B7A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DBC853A-A38A-644D-988B-4BE83D7F103E}"/>
              </a:ext>
            </a:extLst>
          </p:cNvPr>
          <p:cNvSpPr txBox="1"/>
          <p:nvPr/>
        </p:nvSpPr>
        <p:spPr>
          <a:xfrm>
            <a:off x="0" y="5884102"/>
            <a:ext cx="12192000" cy="830997"/>
          </a:xfrm>
          <a:prstGeom prst="rect">
            <a:avLst/>
          </a:prstGeom>
          <a:noFill/>
        </p:spPr>
        <p:txBody>
          <a:bodyPr wrap="square" rtlCol="0">
            <a:spAutoFit/>
          </a:bodyPr>
          <a:lstStyle/>
          <a:p>
            <a:pPr algn="r"/>
            <a:r>
              <a:rPr lang="en-US" sz="4800" dirty="0">
                <a:solidFill>
                  <a:srgbClr val="C00000"/>
                </a:solidFill>
                <a:effectLst>
                  <a:outerShdw blurRad="50800" dist="38100" dir="2700000" algn="tl" rotWithShape="0">
                    <a:prstClr val="black">
                      <a:alpha val="40000"/>
                    </a:prstClr>
                  </a:outerShdw>
                </a:effectLst>
                <a:latin typeface="Impact" panose="020B0806030902050204" pitchFamily="34" charset="0"/>
              </a:rPr>
              <a:t>SEEKING REVELATION IS “DETESTABLE”</a:t>
            </a:r>
          </a:p>
        </p:txBody>
      </p:sp>
      <p:sp>
        <p:nvSpPr>
          <p:cNvPr id="6" name="TextBox 5">
            <a:extLst>
              <a:ext uri="{FF2B5EF4-FFF2-40B4-BE49-F238E27FC236}">
                <a16:creationId xmlns:a16="http://schemas.microsoft.com/office/drawing/2014/main" id="{C9D9480F-4B17-ED41-947E-B171E35114B3}"/>
              </a:ext>
            </a:extLst>
          </p:cNvPr>
          <p:cNvSpPr txBox="1"/>
          <p:nvPr/>
        </p:nvSpPr>
        <p:spPr>
          <a:xfrm>
            <a:off x="150312" y="1418557"/>
            <a:ext cx="7941502" cy="3046988"/>
          </a:xfrm>
          <a:prstGeom prst="rect">
            <a:avLst/>
          </a:prstGeom>
          <a:noFill/>
        </p:spPr>
        <p:txBody>
          <a:bodyPr wrap="square" rtlCol="0">
            <a:spAutoFit/>
          </a:bodyPr>
          <a:lstStyle/>
          <a:p>
            <a:r>
              <a:rPr lang="en-US" sz="3200" dirty="0">
                <a:latin typeface="Avenir Next Medium" panose="020B0503020202020204" pitchFamily="34" charset="0"/>
              </a:rPr>
              <a:t>“But the prophet who speaks a word presumptuously in My name which I have not commanded him to speak, or which he speaks in the name of other gods, that prophet shall die.” </a:t>
            </a:r>
          </a:p>
          <a:p>
            <a:pPr algn="r"/>
            <a:r>
              <a:rPr lang="en-US" sz="2800" dirty="0">
                <a:latin typeface="Avenir Next Medium" panose="020B0503020202020204" pitchFamily="34" charset="0"/>
              </a:rPr>
              <a:t>(Deuteronomy 18:20, NASB95) </a:t>
            </a:r>
          </a:p>
        </p:txBody>
      </p:sp>
    </p:spTree>
    <p:extLst>
      <p:ext uri="{BB962C8B-B14F-4D97-AF65-F5344CB8AC3E}">
        <p14:creationId xmlns:p14="http://schemas.microsoft.com/office/powerpoint/2010/main" val="369253411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10;&#10;Description automatically generated">
            <a:extLst>
              <a:ext uri="{FF2B5EF4-FFF2-40B4-BE49-F238E27FC236}">
                <a16:creationId xmlns:a16="http://schemas.microsoft.com/office/drawing/2014/main" id="{FC0D1827-649E-A645-BE3B-CE24B219B7A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DBC853A-A38A-644D-988B-4BE83D7F103E}"/>
              </a:ext>
            </a:extLst>
          </p:cNvPr>
          <p:cNvSpPr txBox="1"/>
          <p:nvPr/>
        </p:nvSpPr>
        <p:spPr>
          <a:xfrm>
            <a:off x="0" y="5884102"/>
            <a:ext cx="12192000" cy="830997"/>
          </a:xfrm>
          <a:prstGeom prst="rect">
            <a:avLst/>
          </a:prstGeom>
          <a:noFill/>
        </p:spPr>
        <p:txBody>
          <a:bodyPr wrap="square" rtlCol="0">
            <a:spAutoFit/>
          </a:bodyPr>
          <a:lstStyle/>
          <a:p>
            <a:pPr algn="r"/>
            <a:r>
              <a:rPr lang="en-US" sz="4800" dirty="0">
                <a:solidFill>
                  <a:srgbClr val="C00000"/>
                </a:solidFill>
                <a:effectLst>
                  <a:outerShdw blurRad="50800" dist="38100" dir="2700000" algn="tl" rotWithShape="0">
                    <a:prstClr val="black">
                      <a:alpha val="40000"/>
                    </a:prstClr>
                  </a:outerShdw>
                </a:effectLst>
                <a:latin typeface="Impact" panose="020B0806030902050204" pitchFamily="34" charset="0"/>
              </a:rPr>
              <a:t>SEEKING REVELATION IS “DETESTABLE”</a:t>
            </a:r>
          </a:p>
        </p:txBody>
      </p:sp>
    </p:spTree>
    <p:extLst>
      <p:ext uri="{BB962C8B-B14F-4D97-AF65-F5344CB8AC3E}">
        <p14:creationId xmlns:p14="http://schemas.microsoft.com/office/powerpoint/2010/main" val="220973080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10;&#10;Description automatically generated">
            <a:extLst>
              <a:ext uri="{FF2B5EF4-FFF2-40B4-BE49-F238E27FC236}">
                <a16:creationId xmlns:a16="http://schemas.microsoft.com/office/drawing/2014/main" id="{FC0D1827-649E-A645-BE3B-CE24B219B7A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DBC853A-A38A-644D-988B-4BE83D7F103E}"/>
              </a:ext>
            </a:extLst>
          </p:cNvPr>
          <p:cNvSpPr txBox="1"/>
          <p:nvPr/>
        </p:nvSpPr>
        <p:spPr>
          <a:xfrm>
            <a:off x="0" y="5884102"/>
            <a:ext cx="12192000" cy="830997"/>
          </a:xfrm>
          <a:prstGeom prst="rect">
            <a:avLst/>
          </a:prstGeom>
          <a:noFill/>
        </p:spPr>
        <p:txBody>
          <a:bodyPr wrap="square" rtlCol="0">
            <a:spAutoFit/>
          </a:bodyPr>
          <a:lstStyle/>
          <a:p>
            <a:pPr algn="r"/>
            <a:r>
              <a:rPr lang="en-US" sz="4800" dirty="0">
                <a:solidFill>
                  <a:srgbClr val="C00000"/>
                </a:solidFill>
                <a:effectLst>
                  <a:outerShdw blurRad="50800" dist="38100" dir="2700000" algn="tl" rotWithShape="0">
                    <a:prstClr val="black">
                      <a:alpha val="40000"/>
                    </a:prstClr>
                  </a:outerShdw>
                </a:effectLst>
                <a:latin typeface="Impact" panose="020B0806030902050204" pitchFamily="34" charset="0"/>
              </a:rPr>
              <a:t>SEEKING REVELATION IS STILL “DETESTABLE”</a:t>
            </a:r>
          </a:p>
        </p:txBody>
      </p:sp>
      <p:pic>
        <p:nvPicPr>
          <p:cNvPr id="1026" name="Picture 2" descr="Actress best known as TV psychic Miss Cleo dead at 53 - CBS News">
            <a:extLst>
              <a:ext uri="{FF2B5EF4-FFF2-40B4-BE49-F238E27FC236}">
                <a16:creationId xmlns:a16="http://schemas.microsoft.com/office/drawing/2014/main" id="{67D65D5D-2849-ED4C-A420-E1929C3B0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454025"/>
            <a:ext cx="7832471" cy="440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2522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10;&#10;Description automatically generated">
            <a:extLst>
              <a:ext uri="{FF2B5EF4-FFF2-40B4-BE49-F238E27FC236}">
                <a16:creationId xmlns:a16="http://schemas.microsoft.com/office/drawing/2014/main" id="{FC0D1827-649E-A645-BE3B-CE24B219B7A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DBC853A-A38A-644D-988B-4BE83D7F103E}"/>
              </a:ext>
            </a:extLst>
          </p:cNvPr>
          <p:cNvSpPr txBox="1"/>
          <p:nvPr/>
        </p:nvSpPr>
        <p:spPr>
          <a:xfrm>
            <a:off x="0" y="5884102"/>
            <a:ext cx="12192000" cy="830997"/>
          </a:xfrm>
          <a:prstGeom prst="rect">
            <a:avLst/>
          </a:prstGeom>
          <a:noFill/>
        </p:spPr>
        <p:txBody>
          <a:bodyPr wrap="square" rtlCol="0">
            <a:spAutoFit/>
          </a:bodyPr>
          <a:lstStyle/>
          <a:p>
            <a:pPr algn="r"/>
            <a:r>
              <a:rPr lang="en-US" sz="4800" dirty="0">
                <a:solidFill>
                  <a:srgbClr val="C00000"/>
                </a:solidFill>
                <a:effectLst>
                  <a:outerShdw blurRad="50800" dist="38100" dir="2700000" algn="tl" rotWithShape="0">
                    <a:prstClr val="black">
                      <a:alpha val="40000"/>
                    </a:prstClr>
                  </a:outerShdw>
                </a:effectLst>
                <a:latin typeface="Impact" panose="020B0806030902050204" pitchFamily="34" charset="0"/>
              </a:rPr>
              <a:t>SEEKING REVELATION IS STILL “DETESTABLE”</a:t>
            </a:r>
          </a:p>
        </p:txBody>
      </p:sp>
      <p:sp>
        <p:nvSpPr>
          <p:cNvPr id="2" name="TextBox 1">
            <a:extLst>
              <a:ext uri="{FF2B5EF4-FFF2-40B4-BE49-F238E27FC236}">
                <a16:creationId xmlns:a16="http://schemas.microsoft.com/office/drawing/2014/main" id="{550DA8DE-33BF-2C43-B896-2BA58B34B23E}"/>
              </a:ext>
            </a:extLst>
          </p:cNvPr>
          <p:cNvSpPr txBox="1"/>
          <p:nvPr/>
        </p:nvSpPr>
        <p:spPr>
          <a:xfrm>
            <a:off x="751561" y="1911000"/>
            <a:ext cx="7422845" cy="2431435"/>
          </a:xfrm>
          <a:prstGeom prst="rect">
            <a:avLst/>
          </a:prstGeom>
          <a:noFill/>
        </p:spPr>
        <p:txBody>
          <a:bodyPr wrap="square" rtlCol="0">
            <a:spAutoFit/>
          </a:bodyPr>
          <a:lstStyle/>
          <a:p>
            <a:pPr marL="285750" indent="-285750">
              <a:spcAft>
                <a:spcPts val="1200"/>
              </a:spcAft>
              <a:buFont typeface="System Font Regular"/>
              <a:buChar char="⁃"/>
            </a:pPr>
            <a:r>
              <a:rPr lang="en-US" sz="4400" dirty="0">
                <a:latin typeface="Avenir Next Medium" panose="020B0503020202020204" pitchFamily="34" charset="0"/>
              </a:rPr>
              <a:t>New Age beliefs</a:t>
            </a:r>
          </a:p>
          <a:p>
            <a:pPr marL="285750" indent="-285750">
              <a:spcAft>
                <a:spcPts val="1200"/>
              </a:spcAft>
              <a:buFont typeface="System Font Regular"/>
              <a:buChar char="⁃"/>
            </a:pPr>
            <a:r>
              <a:rPr lang="en-US" sz="4400" dirty="0">
                <a:latin typeface="Avenir Next Medium" panose="020B0503020202020204" pitchFamily="34" charset="0"/>
              </a:rPr>
              <a:t>Holy Spirit “leading”</a:t>
            </a:r>
          </a:p>
          <a:p>
            <a:pPr marL="285750" indent="-285750">
              <a:spcAft>
                <a:spcPts val="1200"/>
              </a:spcAft>
              <a:buFont typeface="System Font Regular"/>
              <a:buChar char="⁃"/>
            </a:pPr>
            <a:r>
              <a:rPr lang="en-US" sz="4400" dirty="0">
                <a:latin typeface="Avenir Next Medium" panose="020B0503020202020204" pitchFamily="34" charset="0"/>
              </a:rPr>
              <a:t>Biblical prophecy</a:t>
            </a:r>
          </a:p>
        </p:txBody>
      </p:sp>
    </p:spTree>
    <p:extLst>
      <p:ext uri="{BB962C8B-B14F-4D97-AF65-F5344CB8AC3E}">
        <p14:creationId xmlns:p14="http://schemas.microsoft.com/office/powerpoint/2010/main" val="19383082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10;&#10;Description automatically generated">
            <a:extLst>
              <a:ext uri="{FF2B5EF4-FFF2-40B4-BE49-F238E27FC236}">
                <a16:creationId xmlns:a16="http://schemas.microsoft.com/office/drawing/2014/main" id="{FC0D1827-649E-A645-BE3B-CE24B219B7A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DBC853A-A38A-644D-988B-4BE83D7F103E}"/>
              </a:ext>
            </a:extLst>
          </p:cNvPr>
          <p:cNvSpPr txBox="1"/>
          <p:nvPr/>
        </p:nvSpPr>
        <p:spPr>
          <a:xfrm>
            <a:off x="0" y="5884102"/>
            <a:ext cx="12192000" cy="830997"/>
          </a:xfrm>
          <a:prstGeom prst="rect">
            <a:avLst/>
          </a:prstGeom>
          <a:noFill/>
        </p:spPr>
        <p:txBody>
          <a:bodyPr wrap="square" rtlCol="0">
            <a:spAutoFit/>
          </a:bodyPr>
          <a:lstStyle/>
          <a:p>
            <a:pPr algn="r"/>
            <a:r>
              <a:rPr lang="en-US" sz="4800" dirty="0">
                <a:solidFill>
                  <a:srgbClr val="C00000"/>
                </a:solidFill>
                <a:effectLst>
                  <a:outerShdw blurRad="50800" dist="38100" dir="2700000" algn="tl" rotWithShape="0">
                    <a:prstClr val="black">
                      <a:alpha val="40000"/>
                    </a:prstClr>
                  </a:outerShdw>
                </a:effectLst>
                <a:latin typeface="Impact" panose="020B0806030902050204" pitchFamily="34" charset="0"/>
              </a:rPr>
              <a:t>SEEKING REVELATION IS STILL “DETESTABLE”</a:t>
            </a:r>
          </a:p>
        </p:txBody>
      </p:sp>
      <p:sp>
        <p:nvSpPr>
          <p:cNvPr id="2" name="TextBox 1">
            <a:extLst>
              <a:ext uri="{FF2B5EF4-FFF2-40B4-BE49-F238E27FC236}">
                <a16:creationId xmlns:a16="http://schemas.microsoft.com/office/drawing/2014/main" id="{550DA8DE-33BF-2C43-B896-2BA58B34B23E}"/>
              </a:ext>
            </a:extLst>
          </p:cNvPr>
          <p:cNvSpPr txBox="1"/>
          <p:nvPr/>
        </p:nvSpPr>
        <p:spPr>
          <a:xfrm>
            <a:off x="751561" y="1536174"/>
            <a:ext cx="9507255" cy="1446550"/>
          </a:xfrm>
          <a:prstGeom prst="rect">
            <a:avLst/>
          </a:prstGeom>
          <a:noFill/>
        </p:spPr>
        <p:txBody>
          <a:bodyPr wrap="square" rtlCol="0">
            <a:spAutoFit/>
          </a:bodyPr>
          <a:lstStyle/>
          <a:p>
            <a:pPr marL="285750" indent="-285750">
              <a:spcAft>
                <a:spcPts val="1200"/>
              </a:spcAft>
              <a:buFont typeface="System Font Regular"/>
              <a:buChar char="⁃"/>
            </a:pPr>
            <a:r>
              <a:rPr lang="en-US" sz="4400" dirty="0">
                <a:latin typeface="Avenir Next Medium" panose="020B0503020202020204" pitchFamily="34" charset="0"/>
              </a:rPr>
              <a:t>Makes the Bible as reliable as a fortune cookie</a:t>
            </a:r>
          </a:p>
        </p:txBody>
      </p:sp>
    </p:spTree>
    <p:extLst>
      <p:ext uri="{BB962C8B-B14F-4D97-AF65-F5344CB8AC3E}">
        <p14:creationId xmlns:p14="http://schemas.microsoft.com/office/powerpoint/2010/main" val="20673649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ark&#10;&#10;Description automatically generated">
            <a:extLst>
              <a:ext uri="{FF2B5EF4-FFF2-40B4-BE49-F238E27FC236}">
                <a16:creationId xmlns:a16="http://schemas.microsoft.com/office/drawing/2014/main" id="{FC0D1827-649E-A645-BE3B-CE24B219B7A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DBC853A-A38A-644D-988B-4BE83D7F103E}"/>
              </a:ext>
            </a:extLst>
          </p:cNvPr>
          <p:cNvSpPr txBox="1"/>
          <p:nvPr/>
        </p:nvSpPr>
        <p:spPr>
          <a:xfrm>
            <a:off x="0" y="5884102"/>
            <a:ext cx="12192000" cy="830997"/>
          </a:xfrm>
          <a:prstGeom prst="rect">
            <a:avLst/>
          </a:prstGeom>
          <a:noFill/>
        </p:spPr>
        <p:txBody>
          <a:bodyPr wrap="square" rtlCol="0">
            <a:spAutoFit/>
          </a:bodyPr>
          <a:lstStyle/>
          <a:p>
            <a:pPr algn="r"/>
            <a:r>
              <a:rPr lang="en-US" sz="4800" dirty="0">
                <a:solidFill>
                  <a:srgbClr val="C00000"/>
                </a:solidFill>
                <a:effectLst>
                  <a:outerShdw blurRad="50800" dist="38100" dir="2700000" algn="tl" rotWithShape="0">
                    <a:prstClr val="black">
                      <a:alpha val="40000"/>
                    </a:prstClr>
                  </a:outerShdw>
                </a:effectLst>
                <a:latin typeface="Impact" panose="020B0806030902050204" pitchFamily="34" charset="0"/>
              </a:rPr>
              <a:t>SEEKING REVELATION IS STILL “DETESTABLE”</a:t>
            </a:r>
          </a:p>
        </p:txBody>
      </p:sp>
      <p:pic>
        <p:nvPicPr>
          <p:cNvPr id="3074" name="Picture 2" descr="Mikhail Gorbachev: Putin Is an Obstacle to Progress | Time">
            <a:extLst>
              <a:ext uri="{FF2B5EF4-FFF2-40B4-BE49-F238E27FC236}">
                <a16:creationId xmlns:a16="http://schemas.microsoft.com/office/drawing/2014/main" id="{3549EEF3-E232-6B41-B8B8-D2A2755685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890"/>
          <a:stretch/>
        </p:blipFill>
        <p:spPr bwMode="auto">
          <a:xfrm>
            <a:off x="744537" y="240174"/>
            <a:ext cx="5532787" cy="531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443298"/>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55</TotalTime>
  <Words>493</Words>
  <Application>Microsoft Macintosh PowerPoint</Application>
  <PresentationFormat>Widescreen</PresentationFormat>
  <Paragraphs>38</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 Light</vt:lpstr>
      <vt:lpstr>Avenir Next Medium</vt:lpstr>
      <vt:lpstr>Avenir Next Demi Bold</vt:lpstr>
      <vt:lpstr>System Font Regular</vt:lpstr>
      <vt:lpstr>Calibri</vt:lpstr>
      <vt:lpstr>Arial</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3</cp:revision>
  <dcterms:created xsi:type="dcterms:W3CDTF">2022-03-25T14:48:14Z</dcterms:created>
  <dcterms:modified xsi:type="dcterms:W3CDTF">2022-03-27T12:39:22Z</dcterms:modified>
</cp:coreProperties>
</file>