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7" r:id="rId2"/>
    <p:sldId id="257" r:id="rId3"/>
    <p:sldId id="258" r:id="rId4"/>
    <p:sldId id="259" r:id="rId5"/>
    <p:sldId id="256" r:id="rId6"/>
    <p:sldId id="260" r:id="rId7"/>
    <p:sldId id="264" r:id="rId8"/>
    <p:sldId id="261" r:id="rId9"/>
    <p:sldId id="265" r:id="rId10"/>
    <p:sldId id="263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4609"/>
  </p:normalViewPr>
  <p:slideViewPr>
    <p:cSldViewPr snapToGrid="0" snapToObjects="1">
      <p:cViewPr varScale="1">
        <p:scale>
          <a:sx n="138" d="100"/>
          <a:sy n="138" d="100"/>
        </p:scale>
        <p:origin x="17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0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4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4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2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7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7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5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5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5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CE961-8098-3040-9866-EE103444FC95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33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2A73ED6-5A19-C947-8993-4741CA7C2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545" y="0"/>
            <a:ext cx="9374909" cy="52733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B24666-44EE-2E4B-95FB-89395DC6E292}"/>
              </a:ext>
            </a:extLst>
          </p:cNvPr>
          <p:cNvSpPr txBox="1"/>
          <p:nvPr/>
        </p:nvSpPr>
        <p:spPr>
          <a:xfrm>
            <a:off x="129309" y="5273386"/>
            <a:ext cx="119241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" panose="02040604050505020304" pitchFamily="18" charset="0"/>
              </a:rPr>
              <a:t>download lessons at</a:t>
            </a:r>
          </a:p>
          <a:p>
            <a:pPr algn="ctr"/>
            <a:r>
              <a:rPr lang="en-US" sz="4000" b="1" dirty="0">
                <a:latin typeface="Century" panose="02040604050505020304" pitchFamily="18" charset="0"/>
              </a:rPr>
              <a:t> </a:t>
            </a:r>
            <a:r>
              <a:rPr lang="en-US" sz="4000" b="1" dirty="0" err="1">
                <a:latin typeface="Century" panose="02040604050505020304" pitchFamily="18" charset="0"/>
              </a:rPr>
              <a:t>www.builtbyhim.com</a:t>
            </a:r>
            <a:endParaRPr lang="en-US" sz="40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9206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dark, light, night sky&#10;&#10;Description automatically generated">
            <a:extLst>
              <a:ext uri="{FF2B5EF4-FFF2-40B4-BE49-F238E27FC236}">
                <a16:creationId xmlns:a16="http://schemas.microsoft.com/office/drawing/2014/main" id="{0CE0D0E2-0FFC-3748-AD95-1FFB7E1A0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480EBB-6315-7446-8714-8BE31E263A03}"/>
              </a:ext>
            </a:extLst>
          </p:cNvPr>
          <p:cNvSpPr txBox="1"/>
          <p:nvPr/>
        </p:nvSpPr>
        <p:spPr>
          <a:xfrm>
            <a:off x="0" y="5975927"/>
            <a:ext cx="994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8B982"/>
                </a:solidFill>
                <a:latin typeface="Trajan Pro" panose="02020502050506020301" pitchFamily="18" charset="0"/>
              </a:rPr>
              <a:t>Why did the Kingdom Divide?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EB071-840D-164A-AA40-6E1494A07827}"/>
              </a:ext>
            </a:extLst>
          </p:cNvPr>
          <p:cNvSpPr txBox="1"/>
          <p:nvPr/>
        </p:nvSpPr>
        <p:spPr>
          <a:xfrm>
            <a:off x="152400" y="1364442"/>
            <a:ext cx="8923867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Tribal Divisions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Leadership Failures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Covenant Unfaithfulness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Geopolitics</a:t>
            </a:r>
          </a:p>
        </p:txBody>
      </p:sp>
    </p:spTree>
    <p:extLst>
      <p:ext uri="{BB962C8B-B14F-4D97-AF65-F5344CB8AC3E}">
        <p14:creationId xmlns:p14="http://schemas.microsoft.com/office/powerpoint/2010/main" val="933852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dark, light, night sky&#10;&#10;Description automatically generated">
            <a:extLst>
              <a:ext uri="{FF2B5EF4-FFF2-40B4-BE49-F238E27FC236}">
                <a16:creationId xmlns:a16="http://schemas.microsoft.com/office/drawing/2014/main" id="{0CE0D0E2-0FFC-3748-AD95-1FFB7E1A0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480EBB-6315-7446-8714-8BE31E263A03}"/>
              </a:ext>
            </a:extLst>
          </p:cNvPr>
          <p:cNvSpPr txBox="1"/>
          <p:nvPr/>
        </p:nvSpPr>
        <p:spPr>
          <a:xfrm>
            <a:off x="0" y="5975927"/>
            <a:ext cx="994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8B982"/>
                </a:solidFill>
                <a:latin typeface="Trajan Pro" panose="02020502050506020301" pitchFamily="18" charset="0"/>
              </a:rPr>
              <a:t>Takeaways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EB071-840D-164A-AA40-6E1494A07827}"/>
              </a:ext>
            </a:extLst>
          </p:cNvPr>
          <p:cNvSpPr txBox="1"/>
          <p:nvPr/>
        </p:nvSpPr>
        <p:spPr>
          <a:xfrm>
            <a:off x="152400" y="1364442"/>
            <a:ext cx="89238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To remain united, we must find our identity in Christ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Godly leaders are sacrificial leaders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Security belongs to those who are faithful to the covenant</a:t>
            </a:r>
          </a:p>
        </p:txBody>
      </p:sp>
    </p:spTree>
    <p:extLst>
      <p:ext uri="{BB962C8B-B14F-4D97-AF65-F5344CB8AC3E}">
        <p14:creationId xmlns:p14="http://schemas.microsoft.com/office/powerpoint/2010/main" val="2078650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58916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4AC2DA-29E8-A148-8B38-7F1707485921}"/>
              </a:ext>
            </a:extLst>
          </p:cNvPr>
          <p:cNvSpPr txBox="1"/>
          <p:nvPr/>
        </p:nvSpPr>
        <p:spPr>
          <a:xfrm>
            <a:off x="292100" y="1228397"/>
            <a:ext cx="1160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rajan Pro" panose="02020502050506020301" pitchFamily="18" charset="0"/>
              </a:rPr>
              <a:t>“Judah has gone into exile under affliction And under harsh servitude; She dwells among the nations, But she has found no rest; All her pursuers have overtaken her In the midst of distress.” </a:t>
            </a:r>
          </a:p>
          <a:p>
            <a:pPr algn="r"/>
            <a:r>
              <a:rPr lang="en-US" sz="4000" dirty="0">
                <a:latin typeface="Trajan Pro" panose="02020502050506020301" pitchFamily="18" charset="0"/>
              </a:rPr>
              <a:t>(Lamentations 1:3, NASB95) </a:t>
            </a:r>
          </a:p>
        </p:txBody>
      </p:sp>
    </p:spTree>
    <p:extLst>
      <p:ext uri="{BB962C8B-B14F-4D97-AF65-F5344CB8AC3E}">
        <p14:creationId xmlns:p14="http://schemas.microsoft.com/office/powerpoint/2010/main" val="86011950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4AC2DA-29E8-A148-8B38-7F1707485921}"/>
              </a:ext>
            </a:extLst>
          </p:cNvPr>
          <p:cNvSpPr txBox="1"/>
          <p:nvPr/>
        </p:nvSpPr>
        <p:spPr>
          <a:xfrm>
            <a:off x="292100" y="2459504"/>
            <a:ext cx="1160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rajan Pro" panose="02020502050506020301" pitchFamily="18" charset="0"/>
              </a:rPr>
              <a:t>“The Lord has rejected His altar, He has abandoned His sanctuary…”</a:t>
            </a:r>
          </a:p>
          <a:p>
            <a:pPr algn="r"/>
            <a:r>
              <a:rPr lang="en-US" sz="4000" dirty="0">
                <a:latin typeface="Trajan Pro" panose="02020502050506020301" pitchFamily="18" charset="0"/>
              </a:rPr>
              <a:t>(Lamentations 2:7, NASB95) </a:t>
            </a:r>
          </a:p>
        </p:txBody>
      </p:sp>
    </p:spTree>
    <p:extLst>
      <p:ext uri="{BB962C8B-B14F-4D97-AF65-F5344CB8AC3E}">
        <p14:creationId xmlns:p14="http://schemas.microsoft.com/office/powerpoint/2010/main" val="343383055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4AC2DA-29E8-A148-8B38-7F1707485921}"/>
              </a:ext>
            </a:extLst>
          </p:cNvPr>
          <p:cNvSpPr txBox="1"/>
          <p:nvPr/>
        </p:nvSpPr>
        <p:spPr>
          <a:xfrm>
            <a:off x="292100" y="1536174"/>
            <a:ext cx="1160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rajan Pro" panose="02020502050506020301" pitchFamily="18" charset="0"/>
              </a:rPr>
              <a:t>“Her adversaries have become her masters, Her enemies prosper; For the Lord has caused her grief Because of the multitude of her transgressions…”</a:t>
            </a:r>
          </a:p>
          <a:p>
            <a:pPr algn="r"/>
            <a:r>
              <a:rPr lang="en-US" sz="4000" dirty="0">
                <a:latin typeface="Trajan Pro" panose="02020502050506020301" pitchFamily="18" charset="0"/>
              </a:rPr>
              <a:t>(Lamentations 1:5, NASB95) </a:t>
            </a:r>
          </a:p>
        </p:txBody>
      </p:sp>
    </p:spTree>
    <p:extLst>
      <p:ext uri="{BB962C8B-B14F-4D97-AF65-F5344CB8AC3E}">
        <p14:creationId xmlns:p14="http://schemas.microsoft.com/office/powerpoint/2010/main" val="273633739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everage, alcohol&#10;&#10;Description automatically generated">
            <a:extLst>
              <a:ext uri="{FF2B5EF4-FFF2-40B4-BE49-F238E27FC236}">
                <a16:creationId xmlns:a16="http://schemas.microsoft.com/office/drawing/2014/main" id="{6481AA17-AC94-E447-A49C-79F5D11C2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9215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dark, light, night sky&#10;&#10;Description automatically generated">
            <a:extLst>
              <a:ext uri="{FF2B5EF4-FFF2-40B4-BE49-F238E27FC236}">
                <a16:creationId xmlns:a16="http://schemas.microsoft.com/office/drawing/2014/main" id="{0CE0D0E2-0FFC-3748-AD95-1FFB7E1A0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480EBB-6315-7446-8714-8BE31E263A03}"/>
              </a:ext>
            </a:extLst>
          </p:cNvPr>
          <p:cNvSpPr txBox="1"/>
          <p:nvPr/>
        </p:nvSpPr>
        <p:spPr>
          <a:xfrm>
            <a:off x="0" y="5975927"/>
            <a:ext cx="994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8B982"/>
                </a:solidFill>
                <a:latin typeface="Trajan Pro" panose="02020502050506020301" pitchFamily="18" charset="0"/>
              </a:rPr>
              <a:t>Why did the Kingdom Divide?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EB071-840D-164A-AA40-6E1494A07827}"/>
              </a:ext>
            </a:extLst>
          </p:cNvPr>
          <p:cNvSpPr txBox="1"/>
          <p:nvPr/>
        </p:nvSpPr>
        <p:spPr>
          <a:xfrm>
            <a:off x="152400" y="1364442"/>
            <a:ext cx="8923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Tribal Divisions</a:t>
            </a:r>
          </a:p>
        </p:txBody>
      </p:sp>
    </p:spTree>
    <p:extLst>
      <p:ext uri="{BB962C8B-B14F-4D97-AF65-F5344CB8AC3E}">
        <p14:creationId xmlns:p14="http://schemas.microsoft.com/office/powerpoint/2010/main" val="3757795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BC5141-236F-CA48-92C1-F5FF0FE66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876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A1BEEFB-1D14-444C-931F-620D24E592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3" r="-1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24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dark, light, night sky&#10;&#10;Description automatically generated">
            <a:extLst>
              <a:ext uri="{FF2B5EF4-FFF2-40B4-BE49-F238E27FC236}">
                <a16:creationId xmlns:a16="http://schemas.microsoft.com/office/drawing/2014/main" id="{0CE0D0E2-0FFC-3748-AD95-1FFB7E1A0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480EBB-6315-7446-8714-8BE31E263A03}"/>
              </a:ext>
            </a:extLst>
          </p:cNvPr>
          <p:cNvSpPr txBox="1"/>
          <p:nvPr/>
        </p:nvSpPr>
        <p:spPr>
          <a:xfrm>
            <a:off x="0" y="5975927"/>
            <a:ext cx="994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8B982"/>
                </a:solidFill>
                <a:latin typeface="Trajan Pro" panose="02020502050506020301" pitchFamily="18" charset="0"/>
              </a:rPr>
              <a:t>Why did the Kingdom Divide?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EB071-840D-164A-AA40-6E1494A07827}"/>
              </a:ext>
            </a:extLst>
          </p:cNvPr>
          <p:cNvSpPr txBox="1"/>
          <p:nvPr/>
        </p:nvSpPr>
        <p:spPr>
          <a:xfrm>
            <a:off x="152400" y="1364442"/>
            <a:ext cx="892386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Tribal Divisions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Leadership Failures</a:t>
            </a:r>
          </a:p>
        </p:txBody>
      </p:sp>
    </p:spTree>
    <p:extLst>
      <p:ext uri="{BB962C8B-B14F-4D97-AF65-F5344CB8AC3E}">
        <p14:creationId xmlns:p14="http://schemas.microsoft.com/office/powerpoint/2010/main" val="3957895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dark, light, night sky&#10;&#10;Description automatically generated">
            <a:extLst>
              <a:ext uri="{FF2B5EF4-FFF2-40B4-BE49-F238E27FC236}">
                <a16:creationId xmlns:a16="http://schemas.microsoft.com/office/drawing/2014/main" id="{0CE0D0E2-0FFC-3748-AD95-1FFB7E1A0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480EBB-6315-7446-8714-8BE31E263A03}"/>
              </a:ext>
            </a:extLst>
          </p:cNvPr>
          <p:cNvSpPr txBox="1"/>
          <p:nvPr/>
        </p:nvSpPr>
        <p:spPr>
          <a:xfrm>
            <a:off x="0" y="5657671"/>
            <a:ext cx="9947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8B982"/>
                </a:solidFill>
                <a:latin typeface="Trajan Pro" panose="02020502050506020301" pitchFamily="18" charset="0"/>
              </a:rPr>
              <a:t>God’s Will For The King</a:t>
            </a:r>
          </a:p>
          <a:p>
            <a:r>
              <a:rPr lang="en-US" sz="3200" b="1" dirty="0">
                <a:solidFill>
                  <a:srgbClr val="E8B982"/>
                </a:solidFill>
                <a:latin typeface="Trajan Pro" panose="02020502050506020301" pitchFamily="18" charset="0"/>
              </a:rPr>
              <a:t>Deuteronomy 17.14-20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EB071-840D-164A-AA40-6E1494A07827}"/>
              </a:ext>
            </a:extLst>
          </p:cNvPr>
          <p:cNvSpPr txBox="1"/>
          <p:nvPr/>
        </p:nvSpPr>
        <p:spPr>
          <a:xfrm>
            <a:off x="152400" y="1364442"/>
            <a:ext cx="892386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Must not rely on military (horses)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Must not rely on alliances (wives)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Must not rely on wealth (silver &amp; gold)</a:t>
            </a:r>
          </a:p>
        </p:txBody>
      </p:sp>
    </p:spTree>
    <p:extLst>
      <p:ext uri="{BB962C8B-B14F-4D97-AF65-F5344CB8AC3E}">
        <p14:creationId xmlns:p14="http://schemas.microsoft.com/office/powerpoint/2010/main" val="4222368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197</Words>
  <Application>Microsoft Macintosh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</vt:lpstr>
      <vt:lpstr>Trajan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</cp:revision>
  <dcterms:created xsi:type="dcterms:W3CDTF">2022-03-04T16:42:03Z</dcterms:created>
  <dcterms:modified xsi:type="dcterms:W3CDTF">2022-03-04T18:55:22Z</dcterms:modified>
</cp:coreProperties>
</file>