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7" r:id="rId2"/>
    <p:sldId id="257" r:id="rId3"/>
    <p:sldId id="258" r:id="rId4"/>
    <p:sldId id="260" r:id="rId5"/>
    <p:sldId id="269" r:id="rId6"/>
    <p:sldId id="273" r:id="rId7"/>
    <p:sldId id="270" r:id="rId8"/>
    <p:sldId id="271" r:id="rId9"/>
    <p:sldId id="274" r:id="rId10"/>
    <p:sldId id="272"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18"/>
    <p:restoredTop sz="94575"/>
  </p:normalViewPr>
  <p:slideViewPr>
    <p:cSldViewPr snapToGrid="0" snapToObjects="1">
      <p:cViewPr varScale="1">
        <p:scale>
          <a:sx n="108" d="100"/>
          <a:sy n="108" d="100"/>
        </p:scale>
        <p:origin x="24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9553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186580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40101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CE961-8098-3040-9866-EE103444FC9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283749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CE961-8098-3040-9866-EE103444FC95}" type="datetimeFigureOut">
              <a:rPr lang="en-US" smtClean="0"/>
              <a:t>3/9/22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97692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CE961-8098-3040-9866-EE103444FC95}"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06037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CE961-8098-3040-9866-EE103444FC95}" type="datetimeFigureOut">
              <a:rPr lang="en-US" smtClean="0"/>
              <a:t>3/9/22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85487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CE961-8098-3040-9866-EE103444FC95}" type="datetimeFigureOut">
              <a:rPr lang="en-US" smtClean="0"/>
              <a:t>3/9/22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13100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CE961-8098-3040-9866-EE103444FC95}" type="datetimeFigureOut">
              <a:rPr lang="en-US" smtClean="0"/>
              <a:t>3/9/22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69405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E961-8098-3040-9866-EE103444FC95}"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304285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2CE961-8098-3040-9866-EE103444FC95}" type="datetimeFigureOut">
              <a:rPr lang="en-US" smtClean="0"/>
              <a:t>3/9/22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59C62-DD30-2342-AF94-86DCC8EECEF4}" type="slidenum">
              <a:rPr lang="en-US" smtClean="0"/>
              <a:t>‹#›</a:t>
            </a:fld>
            <a:endParaRPr lang="en-US"/>
          </a:p>
        </p:txBody>
      </p:sp>
    </p:spTree>
    <p:extLst>
      <p:ext uri="{BB962C8B-B14F-4D97-AF65-F5344CB8AC3E}">
        <p14:creationId xmlns:p14="http://schemas.microsoft.com/office/powerpoint/2010/main" val="215565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CE961-8098-3040-9866-EE103444FC95}" type="datetimeFigureOut">
              <a:rPr lang="en-US" smtClean="0"/>
              <a:t>3/9/22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59C62-DD30-2342-AF94-86DCC8EECEF4}" type="slidenum">
              <a:rPr lang="en-US" smtClean="0"/>
              <a:t>‹#›</a:t>
            </a:fld>
            <a:endParaRPr lang="en-US"/>
          </a:p>
        </p:txBody>
      </p:sp>
    </p:spTree>
    <p:extLst>
      <p:ext uri="{BB962C8B-B14F-4D97-AF65-F5344CB8AC3E}">
        <p14:creationId xmlns:p14="http://schemas.microsoft.com/office/powerpoint/2010/main" val="23739330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2A73ED6-5A19-C947-8993-4741CA7C2DA8}"/>
              </a:ext>
            </a:extLst>
          </p:cNvPr>
          <p:cNvPicPr>
            <a:picLocks noChangeAspect="1"/>
          </p:cNvPicPr>
          <p:nvPr/>
        </p:nvPicPr>
        <p:blipFill>
          <a:blip r:embed="rId2"/>
          <a:stretch>
            <a:fillRect/>
          </a:stretch>
        </p:blipFill>
        <p:spPr>
          <a:xfrm>
            <a:off x="1408545" y="0"/>
            <a:ext cx="9374909" cy="5273386"/>
          </a:xfrm>
          <a:prstGeom prst="rect">
            <a:avLst/>
          </a:prstGeom>
        </p:spPr>
      </p:pic>
      <p:sp>
        <p:nvSpPr>
          <p:cNvPr id="4" name="TextBox 3">
            <a:extLst>
              <a:ext uri="{FF2B5EF4-FFF2-40B4-BE49-F238E27FC236}">
                <a16:creationId xmlns:a16="http://schemas.microsoft.com/office/drawing/2014/main" id="{15B24666-44EE-2E4B-95FB-89395DC6E292}"/>
              </a:ext>
            </a:extLst>
          </p:cNvPr>
          <p:cNvSpPr txBox="1"/>
          <p:nvPr/>
        </p:nvSpPr>
        <p:spPr>
          <a:xfrm>
            <a:off x="129309" y="5273386"/>
            <a:ext cx="11924146" cy="1261884"/>
          </a:xfrm>
          <a:prstGeom prst="rect">
            <a:avLst/>
          </a:prstGeom>
          <a:noFill/>
        </p:spPr>
        <p:txBody>
          <a:bodyPr wrap="square" rtlCol="0">
            <a:spAutoFit/>
          </a:bodyPr>
          <a:lstStyle/>
          <a:p>
            <a:pPr algn="ctr"/>
            <a:r>
              <a:rPr lang="en-US" sz="3600" b="1" dirty="0">
                <a:latin typeface="Century" panose="02040604050505020304" pitchFamily="18" charset="0"/>
              </a:rPr>
              <a:t>download lessons at</a:t>
            </a:r>
          </a:p>
          <a:p>
            <a:pPr algn="ctr"/>
            <a:r>
              <a:rPr lang="en-US" sz="4000" b="1" dirty="0">
                <a:latin typeface="Century" panose="02040604050505020304" pitchFamily="18" charset="0"/>
              </a:rPr>
              <a:t> </a:t>
            </a:r>
            <a:r>
              <a:rPr lang="en-US" sz="4000" b="1" dirty="0" err="1">
                <a:latin typeface="Century" panose="02040604050505020304" pitchFamily="18" charset="0"/>
              </a:rPr>
              <a:t>www.builtbyhim.com</a:t>
            </a:r>
            <a:endParaRPr lang="en-US" sz="4000" b="1" dirty="0">
              <a:latin typeface="Century" panose="02040604050505020304" pitchFamily="18" charset="0"/>
            </a:endParaRPr>
          </a:p>
        </p:txBody>
      </p:sp>
    </p:spTree>
    <p:extLst>
      <p:ext uri="{BB962C8B-B14F-4D97-AF65-F5344CB8AC3E}">
        <p14:creationId xmlns:p14="http://schemas.microsoft.com/office/powerpoint/2010/main" val="289689206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8550234" cy="120032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Death of Rehoboam </a:t>
            </a:r>
          </a:p>
          <a:p>
            <a:r>
              <a:rPr lang="en-US" sz="3200" b="1" dirty="0">
                <a:solidFill>
                  <a:srgbClr val="E8B982"/>
                </a:solidFill>
                <a:latin typeface="Trajan Pro" panose="02020502050506020301" pitchFamily="18" charset="0"/>
              </a:rPr>
              <a:t>(1Kings 14.29-31; 2Chron. 12.15-16) </a:t>
            </a:r>
          </a:p>
        </p:txBody>
      </p:sp>
      <p:pic>
        <p:nvPicPr>
          <p:cNvPr id="6" name="Picture 5" descr="A picture containing text&#10;&#10;Description automatically generated">
            <a:extLst>
              <a:ext uri="{FF2B5EF4-FFF2-40B4-BE49-F238E27FC236}">
                <a16:creationId xmlns:a16="http://schemas.microsoft.com/office/drawing/2014/main" id="{F62E784F-87E8-7846-A113-DF6B2344BAAD}"/>
              </a:ext>
            </a:extLst>
          </p:cNvPr>
          <p:cNvPicPr>
            <a:picLocks noChangeAspect="1"/>
          </p:cNvPicPr>
          <p:nvPr/>
        </p:nvPicPr>
        <p:blipFill>
          <a:blip r:embed="rId2"/>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211204979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8916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AC2DA-29E8-A148-8B38-7F1707485921}"/>
              </a:ext>
            </a:extLst>
          </p:cNvPr>
          <p:cNvSpPr txBox="1"/>
          <p:nvPr/>
        </p:nvSpPr>
        <p:spPr>
          <a:xfrm>
            <a:off x="292100" y="714047"/>
            <a:ext cx="11607800" cy="5632311"/>
          </a:xfrm>
          <a:prstGeom prst="rect">
            <a:avLst/>
          </a:prstGeom>
          <a:noFill/>
        </p:spPr>
        <p:txBody>
          <a:bodyPr wrap="square" rtlCol="0">
            <a:spAutoFit/>
          </a:bodyPr>
          <a:lstStyle/>
          <a:p>
            <a:r>
              <a:rPr lang="en-US" sz="4000" dirty="0">
                <a:latin typeface="Trajan Pro" panose="02020502050506020301" pitchFamily="18" charset="0"/>
              </a:rPr>
              <a:t>“When your days are complete and you lie down with your fathers, I will raise up your descendant after you, who will come forth from you, and I will establish his kingdom. He shall build a house for My name, and I will establish the throne of his kingdom forever.” </a:t>
            </a:r>
          </a:p>
          <a:p>
            <a:pPr algn="r"/>
            <a:r>
              <a:rPr lang="en-US" sz="4000" dirty="0">
                <a:latin typeface="Trajan Pro" panose="02020502050506020301" pitchFamily="18" charset="0"/>
              </a:rPr>
              <a:t>(2Samuel 7.12-13, NASB95) </a:t>
            </a:r>
          </a:p>
        </p:txBody>
      </p:sp>
    </p:spTree>
    <p:extLst>
      <p:ext uri="{BB962C8B-B14F-4D97-AF65-F5344CB8AC3E}">
        <p14:creationId xmlns:p14="http://schemas.microsoft.com/office/powerpoint/2010/main" val="86011950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4AC2DA-29E8-A148-8B38-7F1707485921}"/>
              </a:ext>
            </a:extLst>
          </p:cNvPr>
          <p:cNvSpPr txBox="1"/>
          <p:nvPr/>
        </p:nvSpPr>
        <p:spPr>
          <a:xfrm>
            <a:off x="292100" y="1228397"/>
            <a:ext cx="11607800" cy="4401205"/>
          </a:xfrm>
          <a:prstGeom prst="rect">
            <a:avLst/>
          </a:prstGeom>
          <a:noFill/>
        </p:spPr>
        <p:txBody>
          <a:bodyPr wrap="square" rtlCol="0">
            <a:spAutoFit/>
          </a:bodyPr>
          <a:lstStyle/>
          <a:p>
            <a:r>
              <a:rPr lang="en-US" sz="4000" dirty="0">
                <a:latin typeface="Trajan Pro" panose="02020502050506020301" pitchFamily="18" charset="0"/>
              </a:rPr>
              <a:t>“So the Lord said to Solomon, ‘Because you have done this, and you have not kept My covenant and My statutes, which I have commanded you, I will surely tear the kingdom from you, and will give it to your servant.’” </a:t>
            </a:r>
          </a:p>
          <a:p>
            <a:pPr algn="r"/>
            <a:r>
              <a:rPr lang="en-US" sz="4000" dirty="0">
                <a:latin typeface="Trajan Pro" panose="02020502050506020301" pitchFamily="18" charset="0"/>
              </a:rPr>
              <a:t>(1 Kings 11:11, NASB95) </a:t>
            </a:r>
          </a:p>
        </p:txBody>
      </p:sp>
    </p:spTree>
    <p:extLst>
      <p:ext uri="{BB962C8B-B14F-4D97-AF65-F5344CB8AC3E}">
        <p14:creationId xmlns:p14="http://schemas.microsoft.com/office/powerpoint/2010/main" val="343383055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9947564" cy="120032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The Kingdom Divides </a:t>
            </a:r>
          </a:p>
          <a:p>
            <a:r>
              <a:rPr lang="en-US" sz="3200" b="1" dirty="0">
                <a:solidFill>
                  <a:srgbClr val="E8B982"/>
                </a:solidFill>
                <a:latin typeface="Trajan Pro" panose="02020502050506020301" pitchFamily="18" charset="0"/>
              </a:rPr>
              <a:t>1Kings 12.1-24; 2Chron. 10.1-11.4</a:t>
            </a:r>
          </a:p>
        </p:txBody>
      </p:sp>
      <p:pic>
        <p:nvPicPr>
          <p:cNvPr id="6" name="Picture 5" descr="Map&#10;&#10;Description automatically generated">
            <a:extLst>
              <a:ext uri="{FF2B5EF4-FFF2-40B4-BE49-F238E27FC236}">
                <a16:creationId xmlns:a16="http://schemas.microsoft.com/office/drawing/2014/main" id="{7AD72C89-C4E5-FD42-B4A0-EF1C1BC55782}"/>
              </a:ext>
            </a:extLst>
          </p:cNvPr>
          <p:cNvPicPr>
            <a:picLocks noChangeAspect="1"/>
          </p:cNvPicPr>
          <p:nvPr/>
        </p:nvPicPr>
        <p:blipFill rotWithShape="1">
          <a:blip r:embed="rId2"/>
          <a:srcRect l="56006" t="1829" r="6300" b="19432"/>
          <a:stretch/>
        </p:blipFill>
        <p:spPr>
          <a:xfrm>
            <a:off x="973776" y="203516"/>
            <a:ext cx="4595751" cy="539989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E5928F0-F20E-FF4F-AD9D-A547949D44E7}"/>
              </a:ext>
            </a:extLst>
          </p:cNvPr>
          <p:cNvPicPr>
            <a:picLocks noChangeAspect="1"/>
          </p:cNvPicPr>
          <p:nvPr/>
        </p:nvPicPr>
        <p:blipFill>
          <a:blip r:embed="rId3"/>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3757795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8550234" cy="132343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Rehoboam Strengthens His Kingdom (2Chron. 11.5-23) </a:t>
            </a:r>
          </a:p>
        </p:txBody>
      </p:sp>
      <p:pic>
        <p:nvPicPr>
          <p:cNvPr id="5" name="Picture 4" descr="Map&#10;&#10;Description automatically generated">
            <a:extLst>
              <a:ext uri="{FF2B5EF4-FFF2-40B4-BE49-F238E27FC236}">
                <a16:creationId xmlns:a16="http://schemas.microsoft.com/office/drawing/2014/main" id="{8FA51C67-6426-8B40-AD43-CC52A23E9196}"/>
              </a:ext>
            </a:extLst>
          </p:cNvPr>
          <p:cNvPicPr>
            <a:picLocks noChangeAspect="1"/>
          </p:cNvPicPr>
          <p:nvPr/>
        </p:nvPicPr>
        <p:blipFill>
          <a:blip r:embed="rId2"/>
          <a:stretch>
            <a:fillRect/>
          </a:stretch>
        </p:blipFill>
        <p:spPr>
          <a:xfrm>
            <a:off x="785503" y="436995"/>
            <a:ext cx="6799943" cy="5097566"/>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3342C13-1553-4D40-8124-619BB527265E}"/>
              </a:ext>
            </a:extLst>
          </p:cNvPr>
          <p:cNvPicPr>
            <a:picLocks noChangeAspect="1"/>
          </p:cNvPicPr>
          <p:nvPr/>
        </p:nvPicPr>
        <p:blipFill>
          <a:blip r:embed="rId3"/>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41962522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8550234" cy="132343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Rehoboam Strengthens His Kingdom (2Chron. 11.5-23) </a:t>
            </a:r>
          </a:p>
        </p:txBody>
      </p:sp>
      <p:sp>
        <p:nvSpPr>
          <p:cNvPr id="2" name="TextBox 1">
            <a:extLst>
              <a:ext uri="{FF2B5EF4-FFF2-40B4-BE49-F238E27FC236}">
                <a16:creationId xmlns:a16="http://schemas.microsoft.com/office/drawing/2014/main" id="{847F0531-B030-9448-8F35-3130BA2C5734}"/>
              </a:ext>
            </a:extLst>
          </p:cNvPr>
          <p:cNvSpPr txBox="1"/>
          <p:nvPr/>
        </p:nvSpPr>
        <p:spPr>
          <a:xfrm>
            <a:off x="166255" y="332509"/>
            <a:ext cx="9405257" cy="5078313"/>
          </a:xfrm>
          <a:prstGeom prst="rect">
            <a:avLst/>
          </a:prstGeom>
          <a:noFill/>
        </p:spPr>
        <p:txBody>
          <a:bodyPr wrap="square" rtlCol="0">
            <a:spAutoFit/>
          </a:bodyPr>
          <a:lstStyle/>
          <a:p>
            <a:r>
              <a:rPr lang="en-US" sz="3600" dirty="0">
                <a:latin typeface="Century" panose="02040604050505020304" pitchFamily="18" charset="0"/>
              </a:rPr>
              <a:t>“Those from all the tribes of Israel who set their hearts on seeking the Lord God of Israel followed them to Jerusalem, to sacrifice to the Lord God of their fathers. They strengthened the kingdom of Judah and supported Rehoboam the son of Solomon for three years, for they walked in the way of David and Solomon for three years.” (2 Chronicles 11:16–17, NASB95) </a:t>
            </a:r>
          </a:p>
        </p:txBody>
      </p:sp>
      <p:pic>
        <p:nvPicPr>
          <p:cNvPr id="6" name="Picture 5" descr="A picture containing text&#10;&#10;Description automatically generated">
            <a:extLst>
              <a:ext uri="{FF2B5EF4-FFF2-40B4-BE49-F238E27FC236}">
                <a16:creationId xmlns:a16="http://schemas.microsoft.com/office/drawing/2014/main" id="{44BAE1E5-93D6-0144-9AF8-0465DFB903A9}"/>
              </a:ext>
            </a:extLst>
          </p:cNvPr>
          <p:cNvPicPr>
            <a:picLocks noChangeAspect="1"/>
          </p:cNvPicPr>
          <p:nvPr/>
        </p:nvPicPr>
        <p:blipFill>
          <a:blip r:embed="rId2"/>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1400235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8550234" cy="120032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Rehoboam’s Unfaithfulness </a:t>
            </a:r>
          </a:p>
          <a:p>
            <a:r>
              <a:rPr lang="en-US" sz="3200" b="1" dirty="0">
                <a:solidFill>
                  <a:srgbClr val="E8B982"/>
                </a:solidFill>
                <a:latin typeface="Trajan Pro" panose="02020502050506020301" pitchFamily="18" charset="0"/>
              </a:rPr>
              <a:t>(1Kings 14.21-24; 2Chron. 12.1) </a:t>
            </a:r>
          </a:p>
        </p:txBody>
      </p:sp>
      <p:pic>
        <p:nvPicPr>
          <p:cNvPr id="6" name="Picture 5" descr="A picture containing text&#10;&#10;Description automatically generated">
            <a:extLst>
              <a:ext uri="{FF2B5EF4-FFF2-40B4-BE49-F238E27FC236}">
                <a16:creationId xmlns:a16="http://schemas.microsoft.com/office/drawing/2014/main" id="{43670DFC-0CE1-6843-BAF1-920FA83432C0}"/>
              </a:ext>
            </a:extLst>
          </p:cNvPr>
          <p:cNvPicPr>
            <a:picLocks noChangeAspect="1"/>
          </p:cNvPicPr>
          <p:nvPr/>
        </p:nvPicPr>
        <p:blipFill>
          <a:blip r:embed="rId2"/>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124341989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8550234" cy="120032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Egypt Invades </a:t>
            </a:r>
          </a:p>
          <a:p>
            <a:r>
              <a:rPr lang="en-US" sz="3200" b="1" dirty="0">
                <a:solidFill>
                  <a:srgbClr val="E8B982"/>
                </a:solidFill>
                <a:latin typeface="Trajan Pro" panose="02020502050506020301" pitchFamily="18" charset="0"/>
              </a:rPr>
              <a:t>(1Kings 14.25-28; 2Chron. 12.2-14) </a:t>
            </a:r>
          </a:p>
        </p:txBody>
      </p:sp>
      <p:sp>
        <p:nvSpPr>
          <p:cNvPr id="7" name="TextBox 6">
            <a:extLst>
              <a:ext uri="{FF2B5EF4-FFF2-40B4-BE49-F238E27FC236}">
                <a16:creationId xmlns:a16="http://schemas.microsoft.com/office/drawing/2014/main" id="{C1E3DFE6-023C-9D41-ADDB-E7FA2487FD61}"/>
              </a:ext>
            </a:extLst>
          </p:cNvPr>
          <p:cNvSpPr txBox="1"/>
          <p:nvPr/>
        </p:nvSpPr>
        <p:spPr>
          <a:xfrm>
            <a:off x="83127" y="154379"/>
            <a:ext cx="10224655" cy="4832092"/>
          </a:xfrm>
          <a:prstGeom prst="rect">
            <a:avLst/>
          </a:prstGeom>
          <a:noFill/>
        </p:spPr>
        <p:txBody>
          <a:bodyPr wrap="square" rtlCol="0">
            <a:spAutoFit/>
          </a:bodyPr>
          <a:lstStyle/>
          <a:p>
            <a:r>
              <a:rPr lang="en-US" sz="2800" dirty="0">
                <a:effectLst>
                  <a:outerShdw blurRad="50800" dist="38100" dir="2700000" algn="tl" rotWithShape="0">
                    <a:prstClr val="black">
                      <a:alpha val="40000"/>
                    </a:prstClr>
                  </a:outerShdw>
                </a:effectLst>
                <a:latin typeface="Century" panose="02040604050505020304" pitchFamily="18" charset="0"/>
              </a:rPr>
              <a:t>“And it came about in King Rehoboam’s fifth year, </a:t>
            </a:r>
            <a:r>
              <a:rPr lang="en-US" sz="2800" dirty="0">
                <a:solidFill>
                  <a:srgbClr val="FF0000"/>
                </a:solidFill>
                <a:effectLst>
                  <a:outerShdw blurRad="50800" dist="38100" dir="2700000" algn="tl" rotWithShape="0">
                    <a:prstClr val="black">
                      <a:alpha val="40000"/>
                    </a:prstClr>
                  </a:outerShdw>
                </a:effectLst>
                <a:latin typeface="Century" panose="02040604050505020304" pitchFamily="18" charset="0"/>
              </a:rPr>
              <a:t>because they had been unfaithful to the Lord</a:t>
            </a:r>
            <a:r>
              <a:rPr lang="en-US" sz="2800" dirty="0">
                <a:effectLst>
                  <a:outerShdw blurRad="50800" dist="38100" dir="2700000" algn="tl" rotWithShape="0">
                    <a:prstClr val="black">
                      <a:alpha val="40000"/>
                    </a:prstClr>
                  </a:outerShdw>
                </a:effectLst>
                <a:latin typeface="Century" panose="02040604050505020304" pitchFamily="18" charset="0"/>
              </a:rPr>
              <a:t>, that Shishak king of Egypt came up against Jerusalem with 1,200 chariots and 60,000 horsemen. And the people who came with him from Egypt were without number: the </a:t>
            </a:r>
            <a:r>
              <a:rPr lang="en-US" sz="2800" dirty="0" err="1">
                <a:effectLst>
                  <a:outerShdw blurRad="50800" dist="38100" dir="2700000" algn="tl" rotWithShape="0">
                    <a:prstClr val="black">
                      <a:alpha val="40000"/>
                    </a:prstClr>
                  </a:outerShdw>
                </a:effectLst>
                <a:latin typeface="Century" panose="02040604050505020304" pitchFamily="18" charset="0"/>
              </a:rPr>
              <a:t>Lubim</a:t>
            </a:r>
            <a:r>
              <a:rPr lang="en-US" sz="2800" dirty="0">
                <a:effectLst>
                  <a:outerShdw blurRad="50800" dist="38100" dir="2700000" algn="tl" rotWithShape="0">
                    <a:prstClr val="black">
                      <a:alpha val="40000"/>
                    </a:prstClr>
                  </a:outerShdw>
                </a:effectLst>
                <a:latin typeface="Century" panose="02040604050505020304" pitchFamily="18" charset="0"/>
              </a:rPr>
              <a:t>, the </a:t>
            </a:r>
            <a:r>
              <a:rPr lang="en-US" sz="2800" dirty="0" err="1">
                <a:effectLst>
                  <a:outerShdw blurRad="50800" dist="38100" dir="2700000" algn="tl" rotWithShape="0">
                    <a:prstClr val="black">
                      <a:alpha val="40000"/>
                    </a:prstClr>
                  </a:outerShdw>
                </a:effectLst>
                <a:latin typeface="Century" panose="02040604050505020304" pitchFamily="18" charset="0"/>
              </a:rPr>
              <a:t>Sukkiim</a:t>
            </a:r>
            <a:r>
              <a:rPr lang="en-US" sz="2800" dirty="0">
                <a:effectLst>
                  <a:outerShdw blurRad="50800" dist="38100" dir="2700000" algn="tl" rotWithShape="0">
                    <a:prstClr val="black">
                      <a:alpha val="40000"/>
                    </a:prstClr>
                  </a:outerShdw>
                </a:effectLst>
                <a:latin typeface="Century" panose="02040604050505020304" pitchFamily="18" charset="0"/>
              </a:rPr>
              <a:t> and the Ethiopians. He captured the fortified cities of Judah and came as far as Jerusalem. Then Shemaiah the prophet came to Rehoboam and the princes of Judah who had gathered at Jerusalem because of Shishak, and he said to them, “Thus says the Lord, </a:t>
            </a:r>
            <a:r>
              <a:rPr lang="en-US" sz="2800" dirty="0">
                <a:solidFill>
                  <a:srgbClr val="FF0000"/>
                </a:solidFill>
                <a:effectLst>
                  <a:outerShdw blurRad="50800" dist="38100" dir="2700000" algn="tl" rotWithShape="0">
                    <a:prstClr val="black">
                      <a:alpha val="40000"/>
                    </a:prstClr>
                  </a:outerShdw>
                </a:effectLst>
                <a:latin typeface="Century" panose="02040604050505020304" pitchFamily="18" charset="0"/>
              </a:rPr>
              <a:t>‘You have forsaken Me, so I also have forsaken you to Shishak.’ ”” </a:t>
            </a:r>
            <a:r>
              <a:rPr lang="en-US" sz="2800" dirty="0">
                <a:effectLst>
                  <a:outerShdw blurRad="50800" dist="38100" dir="2700000" algn="tl" rotWithShape="0">
                    <a:prstClr val="black">
                      <a:alpha val="40000"/>
                    </a:prstClr>
                  </a:outerShdw>
                </a:effectLst>
                <a:latin typeface="Century" panose="02040604050505020304" pitchFamily="18" charset="0"/>
              </a:rPr>
              <a:t>(2 Chronicles 12:2–5, NASB95) </a:t>
            </a:r>
          </a:p>
        </p:txBody>
      </p:sp>
      <p:pic>
        <p:nvPicPr>
          <p:cNvPr id="9" name="Picture 8" descr="A picture containing text&#10;&#10;Description automatically generated">
            <a:extLst>
              <a:ext uri="{FF2B5EF4-FFF2-40B4-BE49-F238E27FC236}">
                <a16:creationId xmlns:a16="http://schemas.microsoft.com/office/drawing/2014/main" id="{0BBCA9FE-29F2-884F-87E3-A611CF698880}"/>
              </a:ext>
            </a:extLst>
          </p:cNvPr>
          <p:cNvPicPr>
            <a:picLocks noChangeAspect="1"/>
          </p:cNvPicPr>
          <p:nvPr/>
        </p:nvPicPr>
        <p:blipFill>
          <a:blip r:embed="rId2"/>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8548887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80EBB-6315-7446-8714-8BE31E263A03}"/>
              </a:ext>
            </a:extLst>
          </p:cNvPr>
          <p:cNvSpPr txBox="1"/>
          <p:nvPr/>
        </p:nvSpPr>
        <p:spPr>
          <a:xfrm>
            <a:off x="0" y="5630539"/>
            <a:ext cx="8550234" cy="1200329"/>
          </a:xfrm>
          <a:prstGeom prst="rect">
            <a:avLst/>
          </a:prstGeom>
          <a:noFill/>
        </p:spPr>
        <p:txBody>
          <a:bodyPr wrap="square" rtlCol="0">
            <a:spAutoFit/>
          </a:bodyPr>
          <a:lstStyle/>
          <a:p>
            <a:r>
              <a:rPr lang="en-US" sz="4000" b="1" dirty="0">
                <a:solidFill>
                  <a:srgbClr val="E8B982"/>
                </a:solidFill>
                <a:latin typeface="Trajan Pro" panose="02020502050506020301" pitchFamily="18" charset="0"/>
              </a:rPr>
              <a:t>Egypt Invades </a:t>
            </a:r>
          </a:p>
          <a:p>
            <a:r>
              <a:rPr lang="en-US" sz="3200" b="1" dirty="0">
                <a:solidFill>
                  <a:srgbClr val="E8B982"/>
                </a:solidFill>
                <a:latin typeface="Trajan Pro" panose="02020502050506020301" pitchFamily="18" charset="0"/>
              </a:rPr>
              <a:t>(1Kings 14.25-28; 2Chron. 12.2-14) </a:t>
            </a:r>
          </a:p>
        </p:txBody>
      </p:sp>
      <p:pic>
        <p:nvPicPr>
          <p:cNvPr id="5" name="Picture 4" descr="Diagram&#10;&#10;Description automatically generated with medium confidence">
            <a:extLst>
              <a:ext uri="{FF2B5EF4-FFF2-40B4-BE49-F238E27FC236}">
                <a16:creationId xmlns:a16="http://schemas.microsoft.com/office/drawing/2014/main" id="{69694EF0-7109-024A-8569-F8B1AB04AC30}"/>
              </a:ext>
            </a:extLst>
          </p:cNvPr>
          <p:cNvPicPr>
            <a:picLocks noChangeAspect="1"/>
          </p:cNvPicPr>
          <p:nvPr/>
        </p:nvPicPr>
        <p:blipFill>
          <a:blip r:embed="rId2"/>
          <a:stretch>
            <a:fillRect/>
          </a:stretch>
        </p:blipFill>
        <p:spPr>
          <a:xfrm>
            <a:off x="1694680" y="125509"/>
            <a:ext cx="5544912" cy="537952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2E9E381C-AEF7-B04F-A5A2-A6D259F6A529}"/>
              </a:ext>
            </a:extLst>
          </p:cNvPr>
          <p:cNvPicPr>
            <a:picLocks noChangeAspect="1"/>
          </p:cNvPicPr>
          <p:nvPr/>
        </p:nvPicPr>
        <p:blipFill>
          <a:blip r:embed="rId3"/>
          <a:stretch>
            <a:fillRect/>
          </a:stretch>
        </p:blipFill>
        <p:spPr>
          <a:xfrm>
            <a:off x="8550234" y="4613093"/>
            <a:ext cx="4267433" cy="2509906"/>
          </a:xfrm>
          <a:prstGeom prst="rect">
            <a:avLst/>
          </a:prstGeom>
        </p:spPr>
      </p:pic>
    </p:spTree>
    <p:extLst>
      <p:ext uri="{BB962C8B-B14F-4D97-AF65-F5344CB8AC3E}">
        <p14:creationId xmlns:p14="http://schemas.microsoft.com/office/powerpoint/2010/main" val="2191406536"/>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170</TotalTime>
  <Words>396</Words>
  <Application>Microsoft Macintosh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vt:lpstr>
      <vt:lpstr>Trajan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3</cp:revision>
  <dcterms:created xsi:type="dcterms:W3CDTF">2022-03-04T16:42:03Z</dcterms:created>
  <dcterms:modified xsi:type="dcterms:W3CDTF">2022-03-09T20:55:18Z</dcterms:modified>
</cp:coreProperties>
</file>