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67" r:id="rId2"/>
    <p:sldId id="278" r:id="rId3"/>
    <p:sldId id="314" r:id="rId4"/>
    <p:sldId id="318" r:id="rId5"/>
    <p:sldId id="319" r:id="rId6"/>
    <p:sldId id="320" r:id="rId7"/>
    <p:sldId id="321" r:id="rId8"/>
    <p:sldId id="312"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E8B9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059"/>
    <p:restoredTop sz="94575"/>
  </p:normalViewPr>
  <p:slideViewPr>
    <p:cSldViewPr snapToGrid="0" snapToObjects="1">
      <p:cViewPr varScale="1">
        <p:scale>
          <a:sx n="90" d="100"/>
          <a:sy n="90" d="100"/>
        </p:scale>
        <p:origin x="232" y="6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C2CE961-8098-3040-9866-EE103444FC95}" type="datetimeFigureOut">
              <a:rPr lang="en-US" smtClean="0"/>
              <a:t>4/7/22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059C62-DD30-2342-AF94-86DCC8EECEF4}" type="slidenum">
              <a:rPr lang="en-US" smtClean="0"/>
              <a:t>‹#›</a:t>
            </a:fld>
            <a:endParaRPr lang="en-US"/>
          </a:p>
        </p:txBody>
      </p:sp>
    </p:spTree>
    <p:extLst>
      <p:ext uri="{BB962C8B-B14F-4D97-AF65-F5344CB8AC3E}">
        <p14:creationId xmlns:p14="http://schemas.microsoft.com/office/powerpoint/2010/main" val="95534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2CE961-8098-3040-9866-EE103444FC95}" type="datetimeFigureOut">
              <a:rPr lang="en-US" smtClean="0"/>
              <a:t>4/7/22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059C62-DD30-2342-AF94-86DCC8EECEF4}" type="slidenum">
              <a:rPr lang="en-US" smtClean="0"/>
              <a:t>‹#›</a:t>
            </a:fld>
            <a:endParaRPr lang="en-US"/>
          </a:p>
        </p:txBody>
      </p:sp>
    </p:spTree>
    <p:extLst>
      <p:ext uri="{BB962C8B-B14F-4D97-AF65-F5344CB8AC3E}">
        <p14:creationId xmlns:p14="http://schemas.microsoft.com/office/powerpoint/2010/main" val="1865806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2CE961-8098-3040-9866-EE103444FC95}" type="datetimeFigureOut">
              <a:rPr lang="en-US" smtClean="0"/>
              <a:t>4/7/22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059C62-DD30-2342-AF94-86DCC8EECEF4}" type="slidenum">
              <a:rPr lang="en-US" smtClean="0"/>
              <a:t>‹#›</a:t>
            </a:fld>
            <a:endParaRPr lang="en-US"/>
          </a:p>
        </p:txBody>
      </p:sp>
    </p:spTree>
    <p:extLst>
      <p:ext uri="{BB962C8B-B14F-4D97-AF65-F5344CB8AC3E}">
        <p14:creationId xmlns:p14="http://schemas.microsoft.com/office/powerpoint/2010/main" val="4010145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2CE961-8098-3040-9866-EE103444FC95}" type="datetimeFigureOut">
              <a:rPr lang="en-US" smtClean="0"/>
              <a:t>4/7/22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059C62-DD30-2342-AF94-86DCC8EECEF4}" type="slidenum">
              <a:rPr lang="en-US" smtClean="0"/>
              <a:t>‹#›</a:t>
            </a:fld>
            <a:endParaRPr lang="en-US"/>
          </a:p>
        </p:txBody>
      </p:sp>
    </p:spTree>
    <p:extLst>
      <p:ext uri="{BB962C8B-B14F-4D97-AF65-F5344CB8AC3E}">
        <p14:creationId xmlns:p14="http://schemas.microsoft.com/office/powerpoint/2010/main" val="2283749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2CE961-8098-3040-9866-EE103444FC95}" type="datetimeFigureOut">
              <a:rPr lang="en-US" smtClean="0"/>
              <a:t>4/7/22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059C62-DD30-2342-AF94-86DCC8EECEF4}" type="slidenum">
              <a:rPr lang="en-US" smtClean="0"/>
              <a:t>‹#›</a:t>
            </a:fld>
            <a:endParaRPr lang="en-US"/>
          </a:p>
        </p:txBody>
      </p:sp>
    </p:spTree>
    <p:extLst>
      <p:ext uri="{BB962C8B-B14F-4D97-AF65-F5344CB8AC3E}">
        <p14:creationId xmlns:p14="http://schemas.microsoft.com/office/powerpoint/2010/main" val="3976927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C2CE961-8098-3040-9866-EE103444FC95}" type="datetimeFigureOut">
              <a:rPr lang="en-US" smtClean="0"/>
              <a:t>4/7/22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059C62-DD30-2342-AF94-86DCC8EECEF4}" type="slidenum">
              <a:rPr lang="en-US" smtClean="0"/>
              <a:t>‹#›</a:t>
            </a:fld>
            <a:endParaRPr lang="en-US"/>
          </a:p>
        </p:txBody>
      </p:sp>
    </p:spTree>
    <p:extLst>
      <p:ext uri="{BB962C8B-B14F-4D97-AF65-F5344CB8AC3E}">
        <p14:creationId xmlns:p14="http://schemas.microsoft.com/office/powerpoint/2010/main" val="2060374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C2CE961-8098-3040-9866-EE103444FC95}" type="datetimeFigureOut">
              <a:rPr lang="en-US" smtClean="0"/>
              <a:t>4/7/22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059C62-DD30-2342-AF94-86DCC8EECEF4}" type="slidenum">
              <a:rPr lang="en-US" smtClean="0"/>
              <a:t>‹#›</a:t>
            </a:fld>
            <a:endParaRPr lang="en-US"/>
          </a:p>
        </p:txBody>
      </p:sp>
    </p:spTree>
    <p:extLst>
      <p:ext uri="{BB962C8B-B14F-4D97-AF65-F5344CB8AC3E}">
        <p14:creationId xmlns:p14="http://schemas.microsoft.com/office/powerpoint/2010/main" val="854875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C2CE961-8098-3040-9866-EE103444FC95}" type="datetimeFigureOut">
              <a:rPr lang="en-US" smtClean="0"/>
              <a:t>4/7/22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059C62-DD30-2342-AF94-86DCC8EECEF4}" type="slidenum">
              <a:rPr lang="en-US" smtClean="0"/>
              <a:t>‹#›</a:t>
            </a:fld>
            <a:endParaRPr lang="en-US"/>
          </a:p>
        </p:txBody>
      </p:sp>
    </p:spTree>
    <p:extLst>
      <p:ext uri="{BB962C8B-B14F-4D97-AF65-F5344CB8AC3E}">
        <p14:creationId xmlns:p14="http://schemas.microsoft.com/office/powerpoint/2010/main" val="3131001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2CE961-8098-3040-9866-EE103444FC95}" type="datetimeFigureOut">
              <a:rPr lang="en-US" smtClean="0"/>
              <a:t>4/7/22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059C62-DD30-2342-AF94-86DCC8EECEF4}" type="slidenum">
              <a:rPr lang="en-US" smtClean="0"/>
              <a:t>‹#›</a:t>
            </a:fld>
            <a:endParaRPr lang="en-US"/>
          </a:p>
        </p:txBody>
      </p:sp>
    </p:spTree>
    <p:extLst>
      <p:ext uri="{BB962C8B-B14F-4D97-AF65-F5344CB8AC3E}">
        <p14:creationId xmlns:p14="http://schemas.microsoft.com/office/powerpoint/2010/main" val="694050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2CE961-8098-3040-9866-EE103444FC95}" type="datetimeFigureOut">
              <a:rPr lang="en-US" smtClean="0"/>
              <a:t>4/7/22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059C62-DD30-2342-AF94-86DCC8EECEF4}" type="slidenum">
              <a:rPr lang="en-US" smtClean="0"/>
              <a:t>‹#›</a:t>
            </a:fld>
            <a:endParaRPr lang="en-US"/>
          </a:p>
        </p:txBody>
      </p:sp>
    </p:spTree>
    <p:extLst>
      <p:ext uri="{BB962C8B-B14F-4D97-AF65-F5344CB8AC3E}">
        <p14:creationId xmlns:p14="http://schemas.microsoft.com/office/powerpoint/2010/main" val="3042856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2CE961-8098-3040-9866-EE103444FC95}" type="datetimeFigureOut">
              <a:rPr lang="en-US" smtClean="0"/>
              <a:t>4/7/22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059C62-DD30-2342-AF94-86DCC8EECEF4}" type="slidenum">
              <a:rPr lang="en-US" smtClean="0"/>
              <a:t>‹#›</a:t>
            </a:fld>
            <a:endParaRPr lang="en-US"/>
          </a:p>
        </p:txBody>
      </p:sp>
    </p:spTree>
    <p:extLst>
      <p:ext uri="{BB962C8B-B14F-4D97-AF65-F5344CB8AC3E}">
        <p14:creationId xmlns:p14="http://schemas.microsoft.com/office/powerpoint/2010/main" val="2155653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2CE961-8098-3040-9866-EE103444FC95}" type="datetimeFigureOut">
              <a:rPr lang="en-US" smtClean="0"/>
              <a:t>4/7/22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059C62-DD30-2342-AF94-86DCC8EECEF4}" type="slidenum">
              <a:rPr lang="en-US" smtClean="0"/>
              <a:t>‹#›</a:t>
            </a:fld>
            <a:endParaRPr lang="en-US"/>
          </a:p>
        </p:txBody>
      </p:sp>
    </p:spTree>
    <p:extLst>
      <p:ext uri="{BB962C8B-B14F-4D97-AF65-F5344CB8AC3E}">
        <p14:creationId xmlns:p14="http://schemas.microsoft.com/office/powerpoint/2010/main" val="237393307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E2A73ED6-5A19-C947-8993-4741CA7C2DA8}"/>
              </a:ext>
            </a:extLst>
          </p:cNvPr>
          <p:cNvPicPr>
            <a:picLocks noChangeAspect="1"/>
          </p:cNvPicPr>
          <p:nvPr/>
        </p:nvPicPr>
        <p:blipFill>
          <a:blip r:embed="rId2"/>
          <a:stretch>
            <a:fillRect/>
          </a:stretch>
        </p:blipFill>
        <p:spPr>
          <a:xfrm>
            <a:off x="1408545" y="0"/>
            <a:ext cx="9374909" cy="5273386"/>
          </a:xfrm>
          <a:prstGeom prst="rect">
            <a:avLst/>
          </a:prstGeom>
        </p:spPr>
      </p:pic>
      <p:sp>
        <p:nvSpPr>
          <p:cNvPr id="4" name="TextBox 3">
            <a:extLst>
              <a:ext uri="{FF2B5EF4-FFF2-40B4-BE49-F238E27FC236}">
                <a16:creationId xmlns:a16="http://schemas.microsoft.com/office/drawing/2014/main" id="{15B24666-44EE-2E4B-95FB-89395DC6E292}"/>
              </a:ext>
            </a:extLst>
          </p:cNvPr>
          <p:cNvSpPr txBox="1"/>
          <p:nvPr/>
        </p:nvSpPr>
        <p:spPr>
          <a:xfrm>
            <a:off x="129309" y="5273386"/>
            <a:ext cx="11924146" cy="1261884"/>
          </a:xfrm>
          <a:prstGeom prst="rect">
            <a:avLst/>
          </a:prstGeom>
          <a:noFill/>
        </p:spPr>
        <p:txBody>
          <a:bodyPr wrap="square" rtlCol="0">
            <a:spAutoFit/>
          </a:bodyPr>
          <a:lstStyle/>
          <a:p>
            <a:pPr algn="ctr"/>
            <a:r>
              <a:rPr lang="en-US" sz="3600" b="1" dirty="0">
                <a:latin typeface="Century" panose="02040604050505020304" pitchFamily="18" charset="0"/>
              </a:rPr>
              <a:t>download lessons at</a:t>
            </a:r>
          </a:p>
          <a:p>
            <a:pPr algn="ctr"/>
            <a:r>
              <a:rPr lang="en-US" sz="4000" b="1" dirty="0">
                <a:latin typeface="Century" panose="02040604050505020304" pitchFamily="18" charset="0"/>
              </a:rPr>
              <a:t> </a:t>
            </a:r>
            <a:r>
              <a:rPr lang="en-US" sz="4000" b="1" dirty="0" err="1">
                <a:latin typeface="Century" panose="02040604050505020304" pitchFamily="18" charset="0"/>
              </a:rPr>
              <a:t>www.builtbyhim.com</a:t>
            </a:r>
            <a:endParaRPr lang="en-US" sz="4000" b="1" dirty="0">
              <a:latin typeface="Century" panose="02040604050505020304" pitchFamily="18" charset="0"/>
            </a:endParaRPr>
          </a:p>
        </p:txBody>
      </p:sp>
    </p:spTree>
    <p:extLst>
      <p:ext uri="{BB962C8B-B14F-4D97-AF65-F5344CB8AC3E}">
        <p14:creationId xmlns:p14="http://schemas.microsoft.com/office/powerpoint/2010/main" val="2896892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4AC2DA-29E8-A148-8B38-7F1707485921}"/>
              </a:ext>
            </a:extLst>
          </p:cNvPr>
          <p:cNvSpPr txBox="1"/>
          <p:nvPr/>
        </p:nvSpPr>
        <p:spPr>
          <a:xfrm>
            <a:off x="292100" y="335845"/>
            <a:ext cx="11607800" cy="6186309"/>
          </a:xfrm>
          <a:prstGeom prst="rect">
            <a:avLst/>
          </a:prstGeom>
          <a:noFill/>
        </p:spPr>
        <p:txBody>
          <a:bodyPr wrap="square" rtlCol="0">
            <a:spAutoFit/>
          </a:bodyPr>
          <a:lstStyle/>
          <a:p>
            <a:r>
              <a:rPr lang="en-US" sz="3600" dirty="0">
                <a:latin typeface="Trajan Pro" panose="02020502050506020301" pitchFamily="18" charset="0"/>
              </a:rPr>
              <a:t>“Yet the LORD warned Israel and Judah through all His prophets and every seer, saying, ‘Turn from your evil ways and keep My commandments, My statutes according to all the law which I commanded your fathers, and which I sent to you through My servants the prophets.’ However, they did not listen, but stiffened their neck like their fathers, who did not believe in the LORD their God.” (2 Kings 17:13–14, NASB95)</a:t>
            </a:r>
          </a:p>
        </p:txBody>
      </p:sp>
    </p:spTree>
    <p:extLst>
      <p:ext uri="{BB962C8B-B14F-4D97-AF65-F5344CB8AC3E}">
        <p14:creationId xmlns:p14="http://schemas.microsoft.com/office/powerpoint/2010/main" val="3363395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D480EBB-6315-7446-8714-8BE31E263A03}"/>
              </a:ext>
            </a:extLst>
          </p:cNvPr>
          <p:cNvSpPr txBox="1"/>
          <p:nvPr/>
        </p:nvSpPr>
        <p:spPr>
          <a:xfrm>
            <a:off x="0" y="5868046"/>
            <a:ext cx="9601200" cy="707886"/>
          </a:xfrm>
          <a:prstGeom prst="rect">
            <a:avLst/>
          </a:prstGeom>
          <a:noFill/>
        </p:spPr>
        <p:txBody>
          <a:bodyPr wrap="square" rtlCol="0">
            <a:spAutoFit/>
          </a:bodyPr>
          <a:lstStyle/>
          <a:p>
            <a:r>
              <a:rPr lang="en-US" sz="4000" b="1" dirty="0">
                <a:solidFill>
                  <a:srgbClr val="E8B982"/>
                </a:solidFill>
                <a:latin typeface="Trajan Pro" panose="02020502050506020301" pitchFamily="18" charset="0"/>
              </a:rPr>
              <a:t>Jonah</a:t>
            </a:r>
            <a:endParaRPr lang="en-US" sz="3200" b="1" dirty="0">
              <a:solidFill>
                <a:srgbClr val="E8B982"/>
              </a:solidFill>
              <a:latin typeface="Trajan Pro" panose="02020502050506020301" pitchFamily="18" charset="0"/>
            </a:endParaRPr>
          </a:p>
        </p:txBody>
      </p:sp>
      <p:pic>
        <p:nvPicPr>
          <p:cNvPr id="8" name="Picture 7" descr="A picture containing text&#10;&#10;Description automatically generated">
            <a:extLst>
              <a:ext uri="{FF2B5EF4-FFF2-40B4-BE49-F238E27FC236}">
                <a16:creationId xmlns:a16="http://schemas.microsoft.com/office/drawing/2014/main" id="{5E5928F0-F20E-FF4F-AD9D-A547949D44E7}"/>
              </a:ext>
            </a:extLst>
          </p:cNvPr>
          <p:cNvPicPr>
            <a:picLocks noChangeAspect="1"/>
          </p:cNvPicPr>
          <p:nvPr/>
        </p:nvPicPr>
        <p:blipFill>
          <a:blip r:embed="rId2"/>
          <a:stretch>
            <a:fillRect/>
          </a:stretch>
        </p:blipFill>
        <p:spPr>
          <a:xfrm>
            <a:off x="8550234" y="4613093"/>
            <a:ext cx="4267433" cy="2509906"/>
          </a:xfrm>
          <a:prstGeom prst="rect">
            <a:avLst/>
          </a:prstGeom>
        </p:spPr>
      </p:pic>
      <p:pic>
        <p:nvPicPr>
          <p:cNvPr id="3" name="Picture 2" descr="Map&#10;&#10;Description automatically generated">
            <a:extLst>
              <a:ext uri="{FF2B5EF4-FFF2-40B4-BE49-F238E27FC236}">
                <a16:creationId xmlns:a16="http://schemas.microsoft.com/office/drawing/2014/main" id="{20177206-64CB-6E43-85CF-E42E96F4655E}"/>
              </a:ext>
            </a:extLst>
          </p:cNvPr>
          <p:cNvPicPr>
            <a:picLocks noChangeAspect="1"/>
          </p:cNvPicPr>
          <p:nvPr/>
        </p:nvPicPr>
        <p:blipFill>
          <a:blip r:embed="rId3"/>
          <a:stretch>
            <a:fillRect/>
          </a:stretch>
        </p:blipFill>
        <p:spPr>
          <a:xfrm>
            <a:off x="0" y="282068"/>
            <a:ext cx="9459518" cy="5320979"/>
          </a:xfrm>
          <a:prstGeom prst="rect">
            <a:avLst/>
          </a:prstGeom>
        </p:spPr>
      </p:pic>
    </p:spTree>
    <p:extLst>
      <p:ext uri="{BB962C8B-B14F-4D97-AF65-F5344CB8AC3E}">
        <p14:creationId xmlns:p14="http://schemas.microsoft.com/office/powerpoint/2010/main" val="480860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D480EBB-6315-7446-8714-8BE31E263A03}"/>
              </a:ext>
            </a:extLst>
          </p:cNvPr>
          <p:cNvSpPr txBox="1"/>
          <p:nvPr/>
        </p:nvSpPr>
        <p:spPr>
          <a:xfrm>
            <a:off x="0" y="5868046"/>
            <a:ext cx="9601200" cy="707886"/>
          </a:xfrm>
          <a:prstGeom prst="rect">
            <a:avLst/>
          </a:prstGeom>
          <a:noFill/>
        </p:spPr>
        <p:txBody>
          <a:bodyPr wrap="square" rtlCol="0">
            <a:spAutoFit/>
          </a:bodyPr>
          <a:lstStyle/>
          <a:p>
            <a:r>
              <a:rPr lang="en-US" sz="4000" b="1" dirty="0">
                <a:solidFill>
                  <a:srgbClr val="E8B982"/>
                </a:solidFill>
                <a:latin typeface="Trajan Pro" panose="02020502050506020301" pitchFamily="18" charset="0"/>
              </a:rPr>
              <a:t>Jonah</a:t>
            </a:r>
            <a:endParaRPr lang="en-US" sz="3200" b="1" dirty="0">
              <a:solidFill>
                <a:srgbClr val="E8B982"/>
              </a:solidFill>
              <a:latin typeface="Trajan Pro" panose="02020502050506020301" pitchFamily="18" charset="0"/>
            </a:endParaRPr>
          </a:p>
        </p:txBody>
      </p:sp>
      <p:pic>
        <p:nvPicPr>
          <p:cNvPr id="8" name="Picture 7" descr="A picture containing text&#10;&#10;Description automatically generated">
            <a:extLst>
              <a:ext uri="{FF2B5EF4-FFF2-40B4-BE49-F238E27FC236}">
                <a16:creationId xmlns:a16="http://schemas.microsoft.com/office/drawing/2014/main" id="{5E5928F0-F20E-FF4F-AD9D-A547949D44E7}"/>
              </a:ext>
            </a:extLst>
          </p:cNvPr>
          <p:cNvPicPr>
            <a:picLocks noChangeAspect="1"/>
          </p:cNvPicPr>
          <p:nvPr/>
        </p:nvPicPr>
        <p:blipFill>
          <a:blip r:embed="rId2"/>
          <a:stretch>
            <a:fillRect/>
          </a:stretch>
        </p:blipFill>
        <p:spPr>
          <a:xfrm>
            <a:off x="8550234" y="4613093"/>
            <a:ext cx="4267433" cy="2509906"/>
          </a:xfrm>
          <a:prstGeom prst="rect">
            <a:avLst/>
          </a:prstGeom>
        </p:spPr>
      </p:pic>
      <p:sp>
        <p:nvSpPr>
          <p:cNvPr id="5" name="TextBox 4">
            <a:extLst>
              <a:ext uri="{FF2B5EF4-FFF2-40B4-BE49-F238E27FC236}">
                <a16:creationId xmlns:a16="http://schemas.microsoft.com/office/drawing/2014/main" id="{B17A5025-A0EF-1F4E-A444-CD397CE8E138}"/>
              </a:ext>
            </a:extLst>
          </p:cNvPr>
          <p:cNvSpPr txBox="1"/>
          <p:nvPr/>
        </p:nvSpPr>
        <p:spPr>
          <a:xfrm>
            <a:off x="354330" y="2000457"/>
            <a:ext cx="9246870" cy="1985159"/>
          </a:xfrm>
          <a:prstGeom prst="rect">
            <a:avLst/>
          </a:prstGeom>
          <a:noFill/>
        </p:spPr>
        <p:txBody>
          <a:bodyPr wrap="square" rtlCol="0">
            <a:spAutoFit/>
          </a:bodyPr>
          <a:lstStyle/>
          <a:p>
            <a:pPr marL="514350" indent="-514350">
              <a:spcAft>
                <a:spcPts val="1800"/>
              </a:spcAft>
              <a:buFont typeface="+mj-lt"/>
              <a:buAutoNum type="arabicPeriod"/>
            </a:pPr>
            <a:r>
              <a:rPr lang="en-US" sz="3600" dirty="0">
                <a:latin typeface="Century" panose="02040604050505020304" pitchFamily="18" charset="0"/>
              </a:rPr>
              <a:t>The Lord is God of the nations</a:t>
            </a:r>
          </a:p>
          <a:p>
            <a:pPr marL="514350" indent="-514350">
              <a:spcAft>
                <a:spcPts val="1800"/>
              </a:spcAft>
              <a:buFont typeface="+mj-lt"/>
              <a:buAutoNum type="arabicPeriod"/>
            </a:pPr>
            <a:r>
              <a:rPr lang="en-US" sz="3600" dirty="0">
                <a:latin typeface="Century" panose="02040604050505020304" pitchFamily="18" charset="0"/>
              </a:rPr>
              <a:t>The Lord is a God who saves the repentant</a:t>
            </a:r>
          </a:p>
        </p:txBody>
      </p:sp>
    </p:spTree>
    <p:extLst>
      <p:ext uri="{BB962C8B-B14F-4D97-AF65-F5344CB8AC3E}">
        <p14:creationId xmlns:p14="http://schemas.microsoft.com/office/powerpoint/2010/main" val="7662896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D480EBB-6315-7446-8714-8BE31E263A03}"/>
              </a:ext>
            </a:extLst>
          </p:cNvPr>
          <p:cNvSpPr txBox="1"/>
          <p:nvPr/>
        </p:nvSpPr>
        <p:spPr>
          <a:xfrm>
            <a:off x="0" y="5868046"/>
            <a:ext cx="9601200" cy="707886"/>
          </a:xfrm>
          <a:prstGeom prst="rect">
            <a:avLst/>
          </a:prstGeom>
          <a:noFill/>
        </p:spPr>
        <p:txBody>
          <a:bodyPr wrap="square" rtlCol="0">
            <a:spAutoFit/>
          </a:bodyPr>
          <a:lstStyle/>
          <a:p>
            <a:r>
              <a:rPr lang="en-US" sz="4000" b="1" dirty="0">
                <a:solidFill>
                  <a:srgbClr val="E8B982"/>
                </a:solidFill>
                <a:latin typeface="Trajan Pro" panose="02020502050506020301" pitchFamily="18" charset="0"/>
              </a:rPr>
              <a:t>Amos</a:t>
            </a:r>
            <a:endParaRPr lang="en-US" sz="3200" b="1" dirty="0">
              <a:solidFill>
                <a:srgbClr val="E8B982"/>
              </a:solidFill>
              <a:latin typeface="Trajan Pro" panose="02020502050506020301" pitchFamily="18" charset="0"/>
            </a:endParaRPr>
          </a:p>
        </p:txBody>
      </p:sp>
      <p:pic>
        <p:nvPicPr>
          <p:cNvPr id="8" name="Picture 7" descr="A picture containing text&#10;&#10;Description automatically generated">
            <a:extLst>
              <a:ext uri="{FF2B5EF4-FFF2-40B4-BE49-F238E27FC236}">
                <a16:creationId xmlns:a16="http://schemas.microsoft.com/office/drawing/2014/main" id="{5E5928F0-F20E-FF4F-AD9D-A547949D44E7}"/>
              </a:ext>
            </a:extLst>
          </p:cNvPr>
          <p:cNvPicPr>
            <a:picLocks noChangeAspect="1"/>
          </p:cNvPicPr>
          <p:nvPr/>
        </p:nvPicPr>
        <p:blipFill>
          <a:blip r:embed="rId2"/>
          <a:stretch>
            <a:fillRect/>
          </a:stretch>
        </p:blipFill>
        <p:spPr>
          <a:xfrm>
            <a:off x="8550234" y="4613093"/>
            <a:ext cx="4267433" cy="2509906"/>
          </a:xfrm>
          <a:prstGeom prst="rect">
            <a:avLst/>
          </a:prstGeom>
        </p:spPr>
      </p:pic>
      <p:pic>
        <p:nvPicPr>
          <p:cNvPr id="5" name="Picture 4" descr="Map&#10;&#10;Description automatically generated">
            <a:extLst>
              <a:ext uri="{FF2B5EF4-FFF2-40B4-BE49-F238E27FC236}">
                <a16:creationId xmlns:a16="http://schemas.microsoft.com/office/drawing/2014/main" id="{1B72DC41-8871-FB47-8E3D-21E4F242F757}"/>
              </a:ext>
            </a:extLst>
          </p:cNvPr>
          <p:cNvPicPr>
            <a:picLocks noChangeAspect="1"/>
          </p:cNvPicPr>
          <p:nvPr/>
        </p:nvPicPr>
        <p:blipFill>
          <a:blip r:embed="rId3"/>
          <a:stretch>
            <a:fillRect/>
          </a:stretch>
        </p:blipFill>
        <p:spPr>
          <a:xfrm>
            <a:off x="0" y="500062"/>
            <a:ext cx="9220201" cy="5186363"/>
          </a:xfrm>
          <a:prstGeom prst="rect">
            <a:avLst/>
          </a:prstGeom>
        </p:spPr>
      </p:pic>
    </p:spTree>
    <p:extLst>
      <p:ext uri="{BB962C8B-B14F-4D97-AF65-F5344CB8AC3E}">
        <p14:creationId xmlns:p14="http://schemas.microsoft.com/office/powerpoint/2010/main" val="13564941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D480EBB-6315-7446-8714-8BE31E263A03}"/>
              </a:ext>
            </a:extLst>
          </p:cNvPr>
          <p:cNvSpPr txBox="1"/>
          <p:nvPr/>
        </p:nvSpPr>
        <p:spPr>
          <a:xfrm>
            <a:off x="0" y="5868046"/>
            <a:ext cx="9601200" cy="707886"/>
          </a:xfrm>
          <a:prstGeom prst="rect">
            <a:avLst/>
          </a:prstGeom>
          <a:noFill/>
        </p:spPr>
        <p:txBody>
          <a:bodyPr wrap="square" rtlCol="0">
            <a:spAutoFit/>
          </a:bodyPr>
          <a:lstStyle/>
          <a:p>
            <a:r>
              <a:rPr lang="en-US" sz="4000" b="1" dirty="0">
                <a:solidFill>
                  <a:srgbClr val="E8B982"/>
                </a:solidFill>
                <a:latin typeface="Trajan Pro" panose="02020502050506020301" pitchFamily="18" charset="0"/>
              </a:rPr>
              <a:t>Amos</a:t>
            </a:r>
            <a:endParaRPr lang="en-US" sz="3200" b="1" dirty="0">
              <a:solidFill>
                <a:srgbClr val="E8B982"/>
              </a:solidFill>
              <a:latin typeface="Trajan Pro" panose="02020502050506020301" pitchFamily="18" charset="0"/>
            </a:endParaRPr>
          </a:p>
        </p:txBody>
      </p:sp>
      <p:pic>
        <p:nvPicPr>
          <p:cNvPr id="8" name="Picture 7" descr="A picture containing text&#10;&#10;Description automatically generated">
            <a:extLst>
              <a:ext uri="{FF2B5EF4-FFF2-40B4-BE49-F238E27FC236}">
                <a16:creationId xmlns:a16="http://schemas.microsoft.com/office/drawing/2014/main" id="{5E5928F0-F20E-FF4F-AD9D-A547949D44E7}"/>
              </a:ext>
            </a:extLst>
          </p:cNvPr>
          <p:cNvPicPr>
            <a:picLocks noChangeAspect="1"/>
          </p:cNvPicPr>
          <p:nvPr/>
        </p:nvPicPr>
        <p:blipFill>
          <a:blip r:embed="rId2"/>
          <a:stretch>
            <a:fillRect/>
          </a:stretch>
        </p:blipFill>
        <p:spPr>
          <a:xfrm>
            <a:off x="8550234" y="4613093"/>
            <a:ext cx="4267433" cy="2509906"/>
          </a:xfrm>
          <a:prstGeom prst="rect">
            <a:avLst/>
          </a:prstGeom>
        </p:spPr>
      </p:pic>
      <p:sp>
        <p:nvSpPr>
          <p:cNvPr id="5" name="TextBox 4">
            <a:extLst>
              <a:ext uri="{FF2B5EF4-FFF2-40B4-BE49-F238E27FC236}">
                <a16:creationId xmlns:a16="http://schemas.microsoft.com/office/drawing/2014/main" id="{B17A5025-A0EF-1F4E-A444-CD397CE8E138}"/>
              </a:ext>
            </a:extLst>
          </p:cNvPr>
          <p:cNvSpPr txBox="1"/>
          <p:nvPr/>
        </p:nvSpPr>
        <p:spPr>
          <a:xfrm>
            <a:off x="354330" y="1554687"/>
            <a:ext cx="9246870" cy="3323987"/>
          </a:xfrm>
          <a:prstGeom prst="rect">
            <a:avLst/>
          </a:prstGeom>
          <a:noFill/>
        </p:spPr>
        <p:txBody>
          <a:bodyPr wrap="square" rtlCol="0">
            <a:spAutoFit/>
          </a:bodyPr>
          <a:lstStyle/>
          <a:p>
            <a:pPr marL="514350" indent="-514350">
              <a:spcAft>
                <a:spcPts val="1800"/>
              </a:spcAft>
              <a:buFont typeface="+mj-lt"/>
              <a:buAutoNum type="arabicPeriod"/>
            </a:pPr>
            <a:r>
              <a:rPr lang="en-US" sz="3600" dirty="0">
                <a:latin typeface="Century" panose="02040604050505020304" pitchFamily="18" charset="0"/>
              </a:rPr>
              <a:t>Do not equate prosperity with being blessed by the Lord</a:t>
            </a:r>
          </a:p>
          <a:p>
            <a:pPr marL="514350" indent="-514350">
              <a:spcAft>
                <a:spcPts val="1800"/>
              </a:spcAft>
              <a:buFont typeface="+mj-lt"/>
              <a:buAutoNum type="arabicPeriod"/>
            </a:pPr>
            <a:r>
              <a:rPr lang="en-US" sz="3600" dirty="0">
                <a:latin typeface="Century" panose="02040604050505020304" pitchFamily="18" charset="0"/>
              </a:rPr>
              <a:t>Compassion is of everlasting importance to the Lord</a:t>
            </a:r>
          </a:p>
          <a:p>
            <a:pPr marL="514350" indent="-514350">
              <a:spcAft>
                <a:spcPts val="1800"/>
              </a:spcAft>
              <a:buFont typeface="+mj-lt"/>
              <a:buAutoNum type="arabicPeriod"/>
            </a:pPr>
            <a:r>
              <a:rPr lang="en-US" sz="3600" dirty="0">
                <a:latin typeface="Century" panose="02040604050505020304" pitchFamily="18" charset="0"/>
              </a:rPr>
              <a:t>Future hope</a:t>
            </a:r>
          </a:p>
        </p:txBody>
      </p:sp>
    </p:spTree>
    <p:extLst>
      <p:ext uri="{BB962C8B-B14F-4D97-AF65-F5344CB8AC3E}">
        <p14:creationId xmlns:p14="http://schemas.microsoft.com/office/powerpoint/2010/main" val="10820422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D480EBB-6315-7446-8714-8BE31E263A03}"/>
              </a:ext>
            </a:extLst>
          </p:cNvPr>
          <p:cNvSpPr txBox="1"/>
          <p:nvPr/>
        </p:nvSpPr>
        <p:spPr>
          <a:xfrm>
            <a:off x="0" y="5868046"/>
            <a:ext cx="9601200" cy="707886"/>
          </a:xfrm>
          <a:prstGeom prst="rect">
            <a:avLst/>
          </a:prstGeom>
          <a:noFill/>
        </p:spPr>
        <p:txBody>
          <a:bodyPr wrap="square" rtlCol="0">
            <a:spAutoFit/>
          </a:bodyPr>
          <a:lstStyle/>
          <a:p>
            <a:r>
              <a:rPr lang="en-US" sz="4000" b="1" dirty="0">
                <a:solidFill>
                  <a:srgbClr val="E8B982"/>
                </a:solidFill>
                <a:latin typeface="Trajan Pro" panose="02020502050506020301" pitchFamily="18" charset="0"/>
              </a:rPr>
              <a:t>Hosea</a:t>
            </a:r>
            <a:endParaRPr lang="en-US" sz="3200" b="1" dirty="0">
              <a:solidFill>
                <a:srgbClr val="E8B982"/>
              </a:solidFill>
              <a:latin typeface="Trajan Pro" panose="02020502050506020301" pitchFamily="18" charset="0"/>
            </a:endParaRPr>
          </a:p>
        </p:txBody>
      </p:sp>
      <p:pic>
        <p:nvPicPr>
          <p:cNvPr id="8" name="Picture 7" descr="A picture containing text&#10;&#10;Description automatically generated">
            <a:extLst>
              <a:ext uri="{FF2B5EF4-FFF2-40B4-BE49-F238E27FC236}">
                <a16:creationId xmlns:a16="http://schemas.microsoft.com/office/drawing/2014/main" id="{5E5928F0-F20E-FF4F-AD9D-A547949D44E7}"/>
              </a:ext>
            </a:extLst>
          </p:cNvPr>
          <p:cNvPicPr>
            <a:picLocks noChangeAspect="1"/>
          </p:cNvPicPr>
          <p:nvPr/>
        </p:nvPicPr>
        <p:blipFill>
          <a:blip r:embed="rId2"/>
          <a:stretch>
            <a:fillRect/>
          </a:stretch>
        </p:blipFill>
        <p:spPr>
          <a:xfrm>
            <a:off x="8550234" y="4613093"/>
            <a:ext cx="4267433" cy="2509906"/>
          </a:xfrm>
          <a:prstGeom prst="rect">
            <a:avLst/>
          </a:prstGeom>
        </p:spPr>
      </p:pic>
      <p:sp>
        <p:nvSpPr>
          <p:cNvPr id="5" name="TextBox 4">
            <a:extLst>
              <a:ext uri="{FF2B5EF4-FFF2-40B4-BE49-F238E27FC236}">
                <a16:creationId xmlns:a16="http://schemas.microsoft.com/office/drawing/2014/main" id="{B17A5025-A0EF-1F4E-A444-CD397CE8E138}"/>
              </a:ext>
            </a:extLst>
          </p:cNvPr>
          <p:cNvSpPr txBox="1"/>
          <p:nvPr/>
        </p:nvSpPr>
        <p:spPr>
          <a:xfrm>
            <a:off x="354330" y="1554687"/>
            <a:ext cx="9246870" cy="3323987"/>
          </a:xfrm>
          <a:prstGeom prst="rect">
            <a:avLst/>
          </a:prstGeom>
          <a:noFill/>
        </p:spPr>
        <p:txBody>
          <a:bodyPr wrap="square" rtlCol="0">
            <a:spAutoFit/>
          </a:bodyPr>
          <a:lstStyle/>
          <a:p>
            <a:pPr marL="514350" indent="-514350">
              <a:spcAft>
                <a:spcPts val="1800"/>
              </a:spcAft>
              <a:buFont typeface="+mj-lt"/>
              <a:buAutoNum type="arabicPeriod"/>
            </a:pPr>
            <a:r>
              <a:rPr lang="en-US" sz="3600" dirty="0">
                <a:latin typeface="Century" panose="02040604050505020304" pitchFamily="18" charset="0"/>
              </a:rPr>
              <a:t>Violation of our covenant is adultery</a:t>
            </a:r>
          </a:p>
          <a:p>
            <a:pPr marL="514350" indent="-514350">
              <a:spcAft>
                <a:spcPts val="1800"/>
              </a:spcAft>
              <a:buFont typeface="+mj-lt"/>
              <a:buAutoNum type="arabicPeriod"/>
            </a:pPr>
            <a:r>
              <a:rPr lang="en-US" sz="3600" dirty="0">
                <a:latin typeface="Century" panose="02040604050505020304" pitchFamily="18" charset="0"/>
              </a:rPr>
              <a:t>God’s judgment against the unfaithful is justified</a:t>
            </a:r>
          </a:p>
          <a:p>
            <a:pPr marL="514350" indent="-514350">
              <a:spcAft>
                <a:spcPts val="1800"/>
              </a:spcAft>
              <a:buFont typeface="+mj-lt"/>
              <a:buAutoNum type="arabicPeriod"/>
            </a:pPr>
            <a:r>
              <a:rPr lang="en-US" sz="3600" dirty="0">
                <a:latin typeface="Century" panose="02040604050505020304" pitchFamily="18" charset="0"/>
              </a:rPr>
              <a:t>Our God is willing to redeem the unfaithful</a:t>
            </a:r>
          </a:p>
        </p:txBody>
      </p:sp>
    </p:spTree>
    <p:extLst>
      <p:ext uri="{BB962C8B-B14F-4D97-AF65-F5344CB8AC3E}">
        <p14:creationId xmlns:p14="http://schemas.microsoft.com/office/powerpoint/2010/main" val="26208772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E2A73ED6-5A19-C947-8993-4741CA7C2DA8}"/>
              </a:ext>
            </a:extLst>
          </p:cNvPr>
          <p:cNvPicPr>
            <a:picLocks noChangeAspect="1"/>
          </p:cNvPicPr>
          <p:nvPr/>
        </p:nvPicPr>
        <p:blipFill>
          <a:blip r:embed="rId2"/>
          <a:stretch>
            <a:fillRect/>
          </a:stretch>
        </p:blipFill>
        <p:spPr>
          <a:xfrm>
            <a:off x="1408545" y="0"/>
            <a:ext cx="9374909" cy="5273386"/>
          </a:xfrm>
          <a:prstGeom prst="rect">
            <a:avLst/>
          </a:prstGeom>
        </p:spPr>
      </p:pic>
      <p:sp>
        <p:nvSpPr>
          <p:cNvPr id="4" name="TextBox 3">
            <a:extLst>
              <a:ext uri="{FF2B5EF4-FFF2-40B4-BE49-F238E27FC236}">
                <a16:creationId xmlns:a16="http://schemas.microsoft.com/office/drawing/2014/main" id="{15B24666-44EE-2E4B-95FB-89395DC6E292}"/>
              </a:ext>
            </a:extLst>
          </p:cNvPr>
          <p:cNvSpPr txBox="1"/>
          <p:nvPr/>
        </p:nvSpPr>
        <p:spPr>
          <a:xfrm>
            <a:off x="129309" y="5273386"/>
            <a:ext cx="11924146" cy="1261884"/>
          </a:xfrm>
          <a:prstGeom prst="rect">
            <a:avLst/>
          </a:prstGeom>
          <a:noFill/>
        </p:spPr>
        <p:txBody>
          <a:bodyPr wrap="square" rtlCol="0">
            <a:spAutoFit/>
          </a:bodyPr>
          <a:lstStyle/>
          <a:p>
            <a:pPr algn="ctr"/>
            <a:r>
              <a:rPr lang="en-US" sz="3600" b="1" dirty="0">
                <a:latin typeface="Century" panose="02040604050505020304" pitchFamily="18" charset="0"/>
              </a:rPr>
              <a:t>download lessons at</a:t>
            </a:r>
          </a:p>
          <a:p>
            <a:pPr algn="ctr"/>
            <a:r>
              <a:rPr lang="en-US" sz="4000" b="1" dirty="0">
                <a:latin typeface="Century" panose="02040604050505020304" pitchFamily="18" charset="0"/>
              </a:rPr>
              <a:t> </a:t>
            </a:r>
            <a:r>
              <a:rPr lang="en-US" sz="4000" b="1" dirty="0" err="1">
                <a:latin typeface="Century" panose="02040604050505020304" pitchFamily="18" charset="0"/>
              </a:rPr>
              <a:t>www.builtbyhim.com</a:t>
            </a:r>
            <a:endParaRPr lang="en-US" sz="4000" b="1" dirty="0">
              <a:latin typeface="Century" panose="02040604050505020304" pitchFamily="18" charset="0"/>
            </a:endParaRPr>
          </a:p>
        </p:txBody>
      </p:sp>
    </p:spTree>
    <p:extLst>
      <p:ext uri="{BB962C8B-B14F-4D97-AF65-F5344CB8AC3E}">
        <p14:creationId xmlns:p14="http://schemas.microsoft.com/office/powerpoint/2010/main" val="3299063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docProps/app.xml><?xml version="1.0" encoding="utf-8"?>
<Properties xmlns="http://schemas.openxmlformats.org/officeDocument/2006/extended-properties" xmlns:vt="http://schemas.openxmlformats.org/officeDocument/2006/docPropsVTypes">
  <Template>Office Theme</Template>
  <TotalTime>1727</TotalTime>
  <Words>166</Words>
  <Application>Microsoft Macintosh PowerPoint</Application>
  <PresentationFormat>Widescreen</PresentationFormat>
  <Paragraphs>18</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Century</vt:lpstr>
      <vt:lpstr>Trajan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Creel</dc:creator>
  <cp:lastModifiedBy>Joshua Creel</cp:lastModifiedBy>
  <cp:revision>13</cp:revision>
  <dcterms:created xsi:type="dcterms:W3CDTF">2022-03-04T16:42:03Z</dcterms:created>
  <dcterms:modified xsi:type="dcterms:W3CDTF">2022-04-07T18:37:13Z</dcterms:modified>
</cp:coreProperties>
</file>